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45ED7-ADE1-457E-83F3-951655F417BE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FE952-D70A-4D9D-94B9-9DC255935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8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DA071-0657-4C04-A32F-24CE86D0E88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6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7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1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7DB0EA-8BA9-47E3-B85E-63945206DC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0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0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6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5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3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5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7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6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7ADF3-51EC-49F6-BBA3-17A4BAA5CDEA}" type="datetimeFigureOut">
              <a:rPr lang="en-US" smtClean="0"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C93B5-F54C-4DBB-97B5-2CB453F1F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2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Core Initiative </a:t>
            </a:r>
          </a:p>
          <a:p>
            <a:r>
              <a:rPr lang="en-US" dirty="0" smtClean="0"/>
              <a:t>CGRESD 2011 - 2015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Collaborative Curriculum Groups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772522"/>
              </p:ext>
            </p:extLst>
          </p:nvPr>
        </p:nvGraphicFramePr>
        <p:xfrm>
          <a:off x="2992437" y="1485564"/>
          <a:ext cx="3463925" cy="361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Microsoft ClipArt Gallery" r:id="rId4" imgW="3244320" imgH="3390840" progId="MS_ClipArt_Gallery">
                  <p:embed/>
                </p:oleObj>
              </mc:Choice>
              <mc:Fallback>
                <p:oleObj name="Microsoft ClipArt Gallery" r:id="rId4" imgW="3244320" imgH="339084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37" y="1485564"/>
                        <a:ext cx="3463925" cy="36198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00200" y="21336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Alignment</a:t>
            </a:r>
            <a:endParaRPr lang="en-US" sz="2400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345580" y="2073275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Mapping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160417" y="5010834"/>
            <a:ext cx="183896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Pacing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nd Unpacking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2011 - 2012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91901" y="520699"/>
            <a:ext cx="74077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Curriculum Development 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600200" y="5105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 i="1" dirty="0">
                <a:solidFill>
                  <a:schemeClr val="tx2"/>
                </a:solidFill>
                <a:latin typeface="Tahoma" pitchFamily="34" charset="0"/>
              </a:rPr>
              <a:t>We are here</a:t>
            </a:r>
            <a:endParaRPr lang="en-US" sz="2400" dirty="0">
              <a:latin typeface="Tahoma" pitchFamily="34" charset="0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 rot="20855637">
            <a:off x="3807241" y="5150954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endParaRPr lang="en-US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3554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9091799"/>
              </p:ext>
            </p:extLst>
          </p:nvPr>
        </p:nvGraphicFramePr>
        <p:xfrm>
          <a:off x="4953000" y="3200400"/>
          <a:ext cx="403860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Microsoft ClipArt Gallery" r:id="rId3" imgW="5821200" imgH="2887200" progId="MS_ClipArt_Gallery">
                  <p:embed/>
                </p:oleObj>
              </mc:Choice>
              <mc:Fallback>
                <p:oleObj name="Microsoft ClipArt Gallery" r:id="rId3" imgW="5821200" imgH="28872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200400"/>
                        <a:ext cx="4038600" cy="200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14400" y="520890"/>
            <a:ext cx="7047122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000" b="1" dirty="0">
                <a:solidFill>
                  <a:schemeClr val="tx2"/>
                </a:solidFill>
                <a:latin typeface="Tahoma" pitchFamily="34" charset="0"/>
              </a:rPr>
              <a:t>A Curriculum Pacing Guide</a:t>
            </a:r>
            <a:endParaRPr lang="en-US" sz="4400" b="1" dirty="0">
              <a:solidFill>
                <a:schemeClr val="tx2"/>
              </a:solidFill>
              <a:latin typeface="Tahoma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3600" b="1" dirty="0">
              <a:solidFill>
                <a:srgbClr val="FFFF00"/>
              </a:solidFill>
              <a:latin typeface="Tahoma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is a planning tool that helps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teachers plan the pacing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of their instruction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so that all </a:t>
            </a:r>
            <a:r>
              <a:rPr lang="en-US" sz="2000" b="1" dirty="0" smtClean="0">
                <a:latin typeface="Tahoma" pitchFamily="34" charset="0"/>
              </a:rPr>
              <a:t>standards are taught 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a</a:t>
            </a:r>
            <a:r>
              <a:rPr lang="en-US" sz="2000" b="1" dirty="0" smtClean="0">
                <a:latin typeface="Tahoma" pitchFamily="34" charset="0"/>
              </a:rPr>
              <a:t>nd learning is monitored with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 smtClean="0">
                <a:latin typeface="Tahoma" pitchFamily="34" charset="0"/>
              </a:rPr>
              <a:t>alignment to the content and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c</a:t>
            </a:r>
            <a:r>
              <a:rPr lang="en-US" sz="2000" b="1" dirty="0" smtClean="0">
                <a:latin typeface="Tahoma" pitchFamily="34" charset="0"/>
              </a:rPr>
              <a:t>ognitive rigor articulated in </a:t>
            </a:r>
          </a:p>
          <a:p>
            <a:pPr eaLnBrk="0" hangingPunct="0"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t</a:t>
            </a:r>
            <a:r>
              <a:rPr lang="en-US" sz="2000" b="1" dirty="0" smtClean="0">
                <a:latin typeface="Tahoma" pitchFamily="34" charset="0"/>
              </a:rPr>
              <a:t>he standards.</a:t>
            </a:r>
          </a:p>
          <a:p>
            <a:pPr eaLnBrk="0" hangingPunct="0">
              <a:spcBef>
                <a:spcPct val="0"/>
              </a:spcBef>
            </a:pPr>
            <a:endParaRPr lang="en-US" sz="2000" b="1" dirty="0">
              <a:latin typeface="Tahoma" pitchFamily="34" charset="0"/>
            </a:endParaRPr>
          </a:p>
          <a:p>
            <a:pPr algn="ctr" eaLnBrk="0" hangingPunct="0">
              <a:spcBef>
                <a:spcPct val="0"/>
              </a:spcBef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0"/>
              </a:spcBef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0"/>
              </a:spcBef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0"/>
              </a:spcBef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The pacing guide is not your  curriculum.</a:t>
            </a:r>
          </a:p>
          <a:p>
            <a:pPr eaLnBrk="0" hangingPunct="0">
              <a:spcBef>
                <a:spcPct val="0"/>
              </a:spcBef>
            </a:pPr>
            <a:endParaRPr lang="en-US" sz="3600" b="1" dirty="0">
              <a:solidFill>
                <a:srgbClr val="FFFF00"/>
              </a:solidFill>
            </a:endParaRPr>
          </a:p>
          <a:p>
            <a:pPr eaLnBrk="0" hangingPunct="0">
              <a:spcBef>
                <a:spcPct val="0"/>
              </a:spcBef>
            </a:pP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113149"/>
              </p:ext>
            </p:extLst>
          </p:nvPr>
        </p:nvGraphicFramePr>
        <p:xfrm>
          <a:off x="2895600" y="2004877"/>
          <a:ext cx="37560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Microsoft ClipArt Gallery" r:id="rId3" imgW="3244320" imgH="3390840" progId="MS_ClipArt_Gallery">
                  <p:embed/>
                </p:oleObj>
              </mc:Choice>
              <mc:Fallback>
                <p:oleObj name="Microsoft ClipArt Gallery" r:id="rId3" imgW="3244320" imgH="339084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004877"/>
                        <a:ext cx="3756025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600200" y="21336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Alignment</a:t>
            </a:r>
            <a:endParaRPr lang="en-US" sz="2400" dirty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147033" y="27432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Mapping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160706" y="54864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Pacing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90600" y="458698"/>
            <a:ext cx="72426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Curriculum Development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790439" y="1260599"/>
            <a:ext cx="1981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Next steps take us here</a:t>
            </a:r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2012 – 2013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2013 - 2014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 rot="3486977">
            <a:off x="6472656" y="231619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eaLnBrk="0" hangingPunct="0">
              <a:spcBef>
                <a:spcPct val="0"/>
              </a:spcBef>
            </a:pPr>
            <a:endParaRPr lang="en-US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ahoma" pitchFamily="34" charset="0"/>
              </a:rPr>
              <a:t>What is Curriculum Mapping?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200" b="1" dirty="0">
                <a:latin typeface="Tahoma" pitchFamily="34" charset="0"/>
              </a:rPr>
              <a:t>Curriculum mapping is a process that helps teachers </a:t>
            </a:r>
            <a:r>
              <a:rPr lang="en-US" sz="2200" b="1" dirty="0" smtClean="0">
                <a:latin typeface="Tahoma" pitchFamily="34" charset="0"/>
              </a:rPr>
              <a:t>monitor what is actually taught </a:t>
            </a:r>
            <a:r>
              <a:rPr lang="en-US" sz="2200" b="1" dirty="0">
                <a:latin typeface="Tahoma" pitchFamily="34" charset="0"/>
              </a:rPr>
              <a:t>and learned throughout an entire year</a:t>
            </a:r>
            <a:r>
              <a:rPr lang="en-US" sz="2200" b="1" dirty="0" smtClean="0">
                <a:latin typeface="Tahoma" pitchFamily="34" charset="0"/>
              </a:rPr>
              <a:t>.  We document and hold ourselves accountable to: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en-US" sz="2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assessment development and use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>
                <a:latin typeface="Tahoma" pitchFamily="34" charset="0"/>
              </a:rPr>
              <a:t>Common unit </a:t>
            </a:r>
            <a:r>
              <a:rPr lang="en-US" sz="2000" b="1" dirty="0" smtClean="0">
                <a:latin typeface="Tahoma" pitchFamily="34" charset="0"/>
              </a:rPr>
              <a:t>design and implementation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lesson planning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resource implementation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implementation of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2000" b="1" dirty="0">
                <a:latin typeface="Tahoma" pitchFamily="34" charset="0"/>
              </a:rPr>
              <a:t>	</a:t>
            </a:r>
            <a:r>
              <a:rPr lang="en-US" sz="2000" b="1" dirty="0" smtClean="0">
                <a:latin typeface="Tahoma" pitchFamily="34" charset="0"/>
              </a:rPr>
              <a:t>instructional strategies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implementation  of strategies </a:t>
            </a:r>
          </a:p>
          <a:p>
            <a:pPr marL="411480" lvl="1" indent="0">
              <a:lnSpc>
                <a:spcPct val="90000"/>
              </a:lnSpc>
              <a:buNone/>
            </a:pPr>
            <a:r>
              <a:rPr lang="en-US" sz="1600" b="1" dirty="0">
                <a:latin typeface="Tahoma" pitchFamily="34" charset="0"/>
              </a:rPr>
              <a:t>	</a:t>
            </a:r>
            <a:r>
              <a:rPr lang="en-US" sz="1900" b="1" dirty="0" smtClean="0">
                <a:latin typeface="Tahoma" pitchFamily="34" charset="0"/>
              </a:rPr>
              <a:t>for meeting the needs of all students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ahoma" pitchFamily="34" charset="0"/>
              </a:rPr>
              <a:t>Common systems of support and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2000" b="1" dirty="0">
                <a:latin typeface="Tahoma" pitchFamily="34" charset="0"/>
              </a:rPr>
              <a:t>	</a:t>
            </a:r>
            <a:r>
              <a:rPr lang="en-US" sz="2000" b="1" dirty="0" smtClean="0">
                <a:latin typeface="Tahoma" pitchFamily="34" charset="0"/>
              </a:rPr>
              <a:t>acceleration</a:t>
            </a:r>
          </a:p>
          <a:p>
            <a:pPr>
              <a:lnSpc>
                <a:spcPct val="90000"/>
              </a:lnSpc>
            </a:pPr>
            <a:endParaRPr lang="en-US" sz="2000" b="1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en-US" sz="2000" b="1" dirty="0">
              <a:latin typeface="Tahoma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Curriculum mapping together with pacing moves us towards a fully articulated curriculum.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</p:txBody>
      </p:sp>
      <p:graphicFrame>
        <p:nvGraphicFramePr>
          <p:cNvPr id="25604" name="Object 4"/>
          <p:cNvGraphicFramePr>
            <a:graphicFrameLocks noGrp="1" noChangeAspect="1"/>
          </p:cNvGraphicFramePr>
          <p:nvPr>
            <p:ph type="clipArt" sz="half" idx="4294967295"/>
            <p:extLst>
              <p:ext uri="{D42A27DB-BD31-4B8C-83A1-F6EECF244321}">
                <p14:modId xmlns:p14="http://schemas.microsoft.com/office/powerpoint/2010/main" val="609978227"/>
              </p:ext>
            </p:extLst>
          </p:nvPr>
        </p:nvGraphicFramePr>
        <p:xfrm>
          <a:off x="5410200" y="2819400"/>
          <a:ext cx="325791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Microsoft ClipArt Gallery" r:id="rId3" imgW="4952880" imgH="3474720" progId="MS_ClipArt_Gallery">
                  <p:embed/>
                </p:oleObj>
              </mc:Choice>
              <mc:Fallback>
                <p:oleObj name="Microsoft ClipArt Gallery" r:id="rId3" imgW="4952880" imgH="347472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819400"/>
                        <a:ext cx="3257915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30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958025"/>
              </p:ext>
            </p:extLst>
          </p:nvPr>
        </p:nvGraphicFramePr>
        <p:xfrm>
          <a:off x="3200400" y="1905000"/>
          <a:ext cx="38862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Microsoft ClipArt Gallery" r:id="rId3" imgW="3244320" imgH="3390840" progId="MS_ClipArt_Gallery">
                  <p:embed/>
                </p:oleObj>
              </mc:Choice>
              <mc:Fallback>
                <p:oleObj name="Microsoft ClipArt Gallery" r:id="rId3" imgW="3244320" imgH="339084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05000"/>
                        <a:ext cx="38862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577454" y="3073052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Alignment</a:t>
            </a:r>
            <a:endParaRPr lang="en-US" sz="2400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553200" y="16002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Mapping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486400" y="5334000"/>
            <a:ext cx="2179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Curriculum </a:t>
            </a:r>
          </a:p>
          <a:p>
            <a:pPr eaLnBrk="0" hangingPunct="0">
              <a:spcBef>
                <a:spcPct val="0"/>
              </a:spcBef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Pacing</a:t>
            </a:r>
            <a:endParaRPr lang="en-US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87101" y="513259"/>
            <a:ext cx="740779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Curriculum Development </a:t>
            </a:r>
            <a:endParaRPr lang="en-US" sz="4000" b="1" dirty="0">
              <a:solidFill>
                <a:srgbClr val="000099"/>
              </a:solidFill>
              <a:latin typeface="Tahoma" pitchFamily="34" charset="0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206387" y="1698198"/>
            <a:ext cx="1981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need to be here!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2014 - 2015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 rot="7473228">
            <a:off x="2693846" y="2743839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eaLnBrk="0" hangingPunct="0">
              <a:spcBef>
                <a:spcPct val="0"/>
              </a:spcBef>
            </a:pPr>
            <a:endParaRPr lang="en-US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is Curriculum Alignment?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Curriculum alignment 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refers to alignment between the </a:t>
            </a:r>
          </a:p>
          <a:p>
            <a:pPr>
              <a:buFontTx/>
              <a:buNone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Intended Curriculum 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(CCSS and/or GLCEs and HSCEs),</a:t>
            </a:r>
          </a:p>
          <a:p>
            <a:pPr>
              <a:buFontTx/>
              <a:buNone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Delivered Curriculum 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(content, skills, critical thinking actually delivered by each teacher), and</a:t>
            </a:r>
          </a:p>
          <a:p>
            <a:pPr>
              <a:buFontTx/>
              <a:buNone/>
            </a:pPr>
            <a:endParaRPr lang="en-US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Achieved Curriculum 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(content, skills, level of thinking actually learned by students).</a:t>
            </a:r>
            <a:endParaRPr lang="en-US" sz="2400" b="1" dirty="0">
              <a:solidFill>
                <a:srgbClr val="FFFFCC"/>
              </a:solidFill>
            </a:endParaRPr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5189538" y="2087563"/>
          <a:ext cx="3473450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Microsoft ClipArt Gallery" r:id="rId3" imgW="3473280" imgH="3472920" progId="MS_ClipArt_Gallery">
                  <p:embed/>
                </p:oleObj>
              </mc:Choice>
              <mc:Fallback>
                <p:oleObj name="Microsoft ClipArt Gallery" r:id="rId3" imgW="3473280" imgH="347292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2087563"/>
                        <a:ext cx="3473450" cy="347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50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Curriculum Development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29898"/>
            <a:ext cx="7391400" cy="5460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9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218</Words>
  <Application>Microsoft Office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ClipArt Gallery</vt:lpstr>
      <vt:lpstr>Collaborative Curriculum Groups </vt:lpstr>
      <vt:lpstr>PowerPoint Presentation</vt:lpstr>
      <vt:lpstr>PowerPoint Presentation</vt:lpstr>
      <vt:lpstr>PowerPoint Presentation</vt:lpstr>
      <vt:lpstr>What is Curriculum Mapping?</vt:lpstr>
      <vt:lpstr>PowerPoint Presentation</vt:lpstr>
      <vt:lpstr>What is Curriculum Alignment?</vt:lpstr>
      <vt:lpstr>Curriculum Development </vt:lpstr>
    </vt:vector>
  </TitlesOfParts>
  <Company>CGRESD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Curriculum Groups </dc:title>
  <dc:creator>User</dc:creator>
  <cp:lastModifiedBy>User</cp:lastModifiedBy>
  <cp:revision>1</cp:revision>
  <dcterms:created xsi:type="dcterms:W3CDTF">2012-01-25T15:50:43Z</dcterms:created>
  <dcterms:modified xsi:type="dcterms:W3CDTF">2012-01-25T15:51:46Z</dcterms:modified>
</cp:coreProperties>
</file>