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471D1FB-5301-41E8-8E90-BCB9111AF790}">
  <a:tblStyle styleId="{E471D1FB-5301-41E8-8E90-BCB9111AF79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10aed9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10aed9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24d42a5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24d42a5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2525ce7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b2525ce7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2dc5ab8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2dc5ab8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10aed99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10aed99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10aed99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b10aed99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10aed991_0_5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b10aed991_0_5:notes"/>
          <p:cNvSpPr/>
          <p:nvPr>
            <p:ph idx="2" type="sldImg"/>
          </p:nvPr>
        </p:nvSpPr>
        <p:spPr>
          <a:xfrm>
            <a:off x="1143220" y="68579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10aed99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10aed99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10aed99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b10aed99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b2dc5ab8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b2dc5ab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2525ce7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2525ce7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b10aed991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b10aed991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ADDITION OF BASICS ACROSS ALL GRADES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b10aed99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b10aed99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10aed991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b10aed991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2525ce7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b2525ce7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b2525ce7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b2525ce7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2525ce7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2525ce7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2525ce7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2525ce7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10aed99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10aed99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2525ce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2525ce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False article; 2. True news; 3. Current science thinking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3761d61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3761d61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10aed99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b10aed99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Melissa White presentation slide #9 to MAME 11/2017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24d42a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24d42a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Melissa White presentation slide #8 to MAME 11/2017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21things4students.net/teacher-resources/updates/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21things4students.net/21/9-search-strategies/q5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hyperlink" Target="http://snopes.com/" TargetMode="External"/><Relationship Id="rId6" Type="http://schemas.openxmlformats.org/officeDocument/2006/relationships/hyperlink" Target="http://sourcewatch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21things4teachers.net/pd-modules/media-literacy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21things4teachers.net/pd-modules/google-apps-extensions-and-add-ons/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://www.21things4teachers.net/pd-modules/google-apps-extensions-and-add-ons/" TargetMode="External"/><Relationship Id="rId6" Type="http://schemas.openxmlformats.org/officeDocument/2006/relationships/image" Target="../media/image34.jpg"/><Relationship Id="rId7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21things4students.net/21/creativecommunications/" TargetMode="External"/><Relationship Id="rId4" Type="http://schemas.openxmlformats.org/officeDocument/2006/relationships/image" Target="../media/image27.jp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bAEWKtMsdfVVaDPzSaXcp0vUCBQTlA9SDI4ZKbky0QI/edit" TargetMode="External"/><Relationship Id="rId4" Type="http://schemas.openxmlformats.org/officeDocument/2006/relationships/hyperlink" Target="https://docs.google.com/document/d/1M5bkTiP-YZujc-PF7VNMwaAcsV43Wd8BDHnNfJXHYAs/edit" TargetMode="External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45.png"/><Relationship Id="rId13" Type="http://schemas.openxmlformats.org/officeDocument/2006/relationships/image" Target="../media/image31.jpg"/><Relationship Id="rId12" Type="http://schemas.openxmlformats.org/officeDocument/2006/relationships/image" Target="../media/image4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22.jpg"/><Relationship Id="rId9" Type="http://schemas.openxmlformats.org/officeDocument/2006/relationships/image" Target="../media/image21.png"/><Relationship Id="rId15" Type="http://schemas.openxmlformats.org/officeDocument/2006/relationships/image" Target="../media/image25.jpg"/><Relationship Id="rId14" Type="http://schemas.openxmlformats.org/officeDocument/2006/relationships/image" Target="../media/image28.jpg"/><Relationship Id="rId17" Type="http://schemas.openxmlformats.org/officeDocument/2006/relationships/image" Target="../media/image30.jpg"/><Relationship Id="rId16" Type="http://schemas.openxmlformats.org/officeDocument/2006/relationships/image" Target="../media/image35.jpg"/><Relationship Id="rId5" Type="http://schemas.openxmlformats.org/officeDocument/2006/relationships/image" Target="../media/image23.jpg"/><Relationship Id="rId6" Type="http://schemas.openxmlformats.org/officeDocument/2006/relationships/image" Target="../media/image16.png"/><Relationship Id="rId18" Type="http://schemas.openxmlformats.org/officeDocument/2006/relationships/image" Target="../media/image38.jpg"/><Relationship Id="rId7" Type="http://schemas.openxmlformats.org/officeDocument/2006/relationships/image" Target="../media/image18.png"/><Relationship Id="rId8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21things4students.net/21/18-digital-storytelling/" TargetMode="External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36.jpg"/><Relationship Id="rId9" Type="http://schemas.openxmlformats.org/officeDocument/2006/relationships/image" Target="../media/image4.png"/><Relationship Id="rId5" Type="http://schemas.openxmlformats.org/officeDocument/2006/relationships/hyperlink" Target="http://www.21things4students.net/21/2-visual-learning/steam-roller-coaster/" TargetMode="External"/><Relationship Id="rId6" Type="http://schemas.openxmlformats.org/officeDocument/2006/relationships/hyperlink" Target="http://www.21things4students.net/21/game-design/q4-sphero/" TargetMode="External"/><Relationship Id="rId7" Type="http://schemas.openxmlformats.org/officeDocument/2006/relationships/hyperlink" Target="http://www.21things4students.net/21/game-design/q5-ozobots/" TargetMode="External"/><Relationship Id="rId8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21things4students.net/teacher-resources/standards/" TargetMode="External"/><Relationship Id="rId4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goo.gl/XhNVS5" TargetMode="External"/><Relationship Id="rId11" Type="http://schemas.openxmlformats.org/officeDocument/2006/relationships/hyperlink" Target="https://goo.gl/zjVGpp" TargetMode="External"/><Relationship Id="rId22" Type="http://schemas.openxmlformats.org/officeDocument/2006/relationships/image" Target="../media/image4.png"/><Relationship Id="rId10" Type="http://schemas.openxmlformats.org/officeDocument/2006/relationships/hyperlink" Target="https://goo.gl/zjVGpp" TargetMode="External"/><Relationship Id="rId21" Type="http://schemas.openxmlformats.org/officeDocument/2006/relationships/hyperlink" Target="https://goo.gl/XhNVS5" TargetMode="External"/><Relationship Id="rId13" Type="http://schemas.openxmlformats.org/officeDocument/2006/relationships/hyperlink" Target="https://goo.gl/nmBMHq" TargetMode="External"/><Relationship Id="rId12" Type="http://schemas.openxmlformats.org/officeDocument/2006/relationships/hyperlink" Target="https://goo.gl/nmBMHq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21things4students.net/teacher-resources/accommodations/" TargetMode="External"/><Relationship Id="rId4" Type="http://schemas.openxmlformats.org/officeDocument/2006/relationships/hyperlink" Target="http://www.cast.org/our-work/about-udl.html#.Wbba29N962x" TargetMode="External"/><Relationship Id="rId9" Type="http://schemas.openxmlformats.org/officeDocument/2006/relationships/hyperlink" Target="https://goo.gl/z97MKy" TargetMode="External"/><Relationship Id="rId15" Type="http://schemas.openxmlformats.org/officeDocument/2006/relationships/hyperlink" Target="https://goo.gl/2xUvOC" TargetMode="External"/><Relationship Id="rId14" Type="http://schemas.openxmlformats.org/officeDocument/2006/relationships/hyperlink" Target="https://goo.gl/2xUvOC" TargetMode="External"/><Relationship Id="rId17" Type="http://schemas.openxmlformats.org/officeDocument/2006/relationships/hyperlink" Target="https://goo.gl/ZglSif" TargetMode="External"/><Relationship Id="rId16" Type="http://schemas.openxmlformats.org/officeDocument/2006/relationships/hyperlink" Target="https://goo.gl/ZglSif" TargetMode="External"/><Relationship Id="rId5" Type="http://schemas.openxmlformats.org/officeDocument/2006/relationships/image" Target="../media/image7.jpg"/><Relationship Id="rId19" Type="http://schemas.openxmlformats.org/officeDocument/2006/relationships/hyperlink" Target="https://goo.gl/8hrZX1" TargetMode="External"/><Relationship Id="rId6" Type="http://schemas.openxmlformats.org/officeDocument/2006/relationships/hyperlink" Target="https://goo.gl/bGeA1V" TargetMode="External"/><Relationship Id="rId18" Type="http://schemas.openxmlformats.org/officeDocument/2006/relationships/hyperlink" Target="https://goo.gl/8hrZX1" TargetMode="External"/><Relationship Id="rId7" Type="http://schemas.openxmlformats.org/officeDocument/2006/relationships/hyperlink" Target="https://goo.gl/bGeA1V" TargetMode="External"/><Relationship Id="rId8" Type="http://schemas.openxmlformats.org/officeDocument/2006/relationships/hyperlink" Target="https://goo.gl/z97MK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224700" y="2670125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21things4students.net</a:t>
            </a:r>
            <a:endParaRPr/>
          </a:p>
        </p:txBody>
      </p:sp>
      <p:pic>
        <p:nvPicPr>
          <p:cNvPr id="130" name="Google Shape;130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00" y="178425"/>
            <a:ext cx="4398625" cy="24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636600" y="3985375"/>
            <a:ext cx="8108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Updates news flash….. Dec 1,  2017</a:t>
            </a:r>
            <a:endParaRPr sz="2400"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550" y="408125"/>
            <a:ext cx="1310700" cy="13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6720375" y="1718825"/>
            <a:ext cx="22401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/>
              <a:t>Recommended link</a:t>
            </a:r>
            <a:endParaRPr i="1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4"/>
          <p:cNvSpPr txBox="1"/>
          <p:nvPr>
            <p:ph type="title"/>
          </p:nvPr>
        </p:nvSpPr>
        <p:spPr>
          <a:xfrm>
            <a:off x="311700" y="445025"/>
            <a:ext cx="60597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21t4s </a:t>
            </a:r>
            <a:r>
              <a:rPr lang="en-GB" u="sng">
                <a:solidFill>
                  <a:srgbClr val="0000FF"/>
                </a:solidFill>
                <a:hlinkClick r:id="rId3"/>
              </a:rPr>
              <a:t>9. Search Strategies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311700" y="1152475"/>
            <a:ext cx="5799000" cy="25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I can:</a:t>
            </a:r>
            <a:endParaRPr b="1"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Tell the difference between real and fake news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Factcheck an article</a:t>
            </a:r>
            <a:endParaRPr sz="2400"/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350" y="1995925"/>
            <a:ext cx="2754625" cy="19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/>
          <p:nvPr/>
        </p:nvSpPr>
        <p:spPr>
          <a:xfrm>
            <a:off x="5315225" y="3463975"/>
            <a:ext cx="1056300" cy="572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4675" y="3208725"/>
            <a:ext cx="2323099" cy="18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7275" y="445025"/>
            <a:ext cx="1310700" cy="13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50" y="0"/>
            <a:ext cx="4314947" cy="4991101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7" name="Google Shape;21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650" y="1402738"/>
            <a:ext cx="5021348" cy="624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" name="Google Shape;218;p35"/>
          <p:cNvSpPr txBox="1"/>
          <p:nvPr/>
        </p:nvSpPr>
        <p:spPr>
          <a:xfrm>
            <a:off x="4957675" y="2455250"/>
            <a:ext cx="39660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Snopes.com</a:t>
            </a:r>
            <a:r>
              <a:rPr lang="en-GB" sz="1150">
                <a:solidFill>
                  <a:schemeClr val="dk1"/>
                </a:solidFill>
                <a:highlight>
                  <a:srgbClr val="FFFFFF"/>
                </a:highlight>
              </a:rPr>
              <a:t> is a popular fact checker for rumors and stories you might hear or read on the Internet. (Be aware that Snopes may not always be accurate - the site does continuously fact check)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434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GB" sz="115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Sourcewatch</a:t>
            </a:r>
            <a:r>
              <a:rPr lang="en-GB" sz="1150">
                <a:solidFill>
                  <a:schemeClr val="dk1"/>
                </a:solidFill>
                <a:highlight>
                  <a:srgbClr val="FFFFFF"/>
                </a:highlight>
              </a:rPr>
              <a:t> is published by The Center for Media and Democracy (CMD) a nonprofit watchdog and advocacy organization and checks for media bias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6"/>
          <p:cNvSpPr txBox="1"/>
          <p:nvPr>
            <p:ph type="title"/>
          </p:nvPr>
        </p:nvSpPr>
        <p:spPr>
          <a:xfrm>
            <a:off x="556525" y="432800"/>
            <a:ext cx="82569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FF"/>
                </a:solidFill>
                <a:hlinkClick r:id="rId3"/>
              </a:rPr>
              <a:t>21things4teachers.net Media Literacy PD Module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1900" y="2963900"/>
            <a:ext cx="2323099" cy="18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425" y="1005500"/>
            <a:ext cx="1310700" cy="13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925" y="1273350"/>
            <a:ext cx="5739325" cy="323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21things4teachers: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New Quest in Draft</a:t>
            </a:r>
            <a:r>
              <a:rPr lang="en-GB"/>
              <a:t> </a:t>
            </a:r>
            <a:r>
              <a:rPr lang="en-GB"/>
              <a:t>- Jan 1, 2018</a:t>
            </a:r>
            <a:endParaRPr/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050" y="2136975"/>
            <a:ext cx="3273501" cy="21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175" y="1134500"/>
            <a:ext cx="6093251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9150" y="2067925"/>
            <a:ext cx="3432225" cy="28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8"/>
          <p:cNvSpPr txBox="1"/>
          <p:nvPr>
            <p:ph type="title"/>
          </p:nvPr>
        </p:nvSpPr>
        <p:spPr>
          <a:xfrm>
            <a:off x="628650" y="273848"/>
            <a:ext cx="7886700" cy="6459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17.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Creative Communications (Revised</a:t>
            </a:r>
            <a:r>
              <a:rPr lang="en-GB"/>
              <a:t>)</a:t>
            </a:r>
            <a:endParaRPr/>
          </a:p>
        </p:txBody>
      </p:sp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585150" y="1353575"/>
            <a:ext cx="4017600" cy="3672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ISTE emphasis on:</a:t>
            </a:r>
            <a:endParaRPr b="1"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Design Process</a:t>
            </a: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Choose appropriate platforms and tools</a:t>
            </a: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original works</a:t>
            </a: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Responsibly repurpose or remix </a:t>
            </a: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" lvl="0" marL="1778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047" y="2061747"/>
            <a:ext cx="4336175" cy="2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900" y="751050"/>
            <a:ext cx="1310700" cy="13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Analysis of a Digital Artifact Chart</a:t>
            </a:r>
            <a:endParaRPr/>
          </a:p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628650" y="1369226"/>
            <a:ext cx="7886700" cy="3616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Q2: Make a Plan and Gather Information</a:t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		Assign parts</a:t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Creation Options Vocabulary</a:t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		Infographic : Remix : Screencast:  Split Screen  : Embed  : </a:t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     Sequence  :  Podcast/Vodcast</a:t>
            </a:r>
            <a:endParaRPr/>
          </a:p>
          <a:p>
            <a:pPr indent="0" lvl="0" marL="1397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Q3: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Advantages and Disadvantages of Different Media Table</a:t>
            </a:r>
            <a:r>
              <a:rPr lang="en-GB"/>
              <a:t> </a:t>
            </a:r>
            <a:endParaRPr/>
          </a:p>
          <a:p>
            <a:pPr indent="317500" lvl="0" marL="1397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Project Proposal</a:t>
            </a:r>
            <a:endParaRPr/>
          </a:p>
          <a:p>
            <a:pPr indent="0" lvl="0" marL="1397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Q4: Remix</a:t>
            </a:r>
            <a:endParaRPr/>
          </a:p>
        </p:txBody>
      </p:sp>
      <p:sp>
        <p:nvSpPr>
          <p:cNvPr id="253" name="Google Shape;253;p39"/>
          <p:cNvSpPr/>
          <p:nvPr/>
        </p:nvSpPr>
        <p:spPr>
          <a:xfrm>
            <a:off x="54425" y="571675"/>
            <a:ext cx="574200" cy="53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"/>
          <p:cNvSpPr/>
          <p:nvPr/>
        </p:nvSpPr>
        <p:spPr>
          <a:xfrm>
            <a:off x="54425" y="1485000"/>
            <a:ext cx="728400" cy="51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"/>
          <p:cNvSpPr/>
          <p:nvPr/>
        </p:nvSpPr>
        <p:spPr>
          <a:xfrm>
            <a:off x="32675" y="3594325"/>
            <a:ext cx="750000" cy="53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9"/>
          <p:cNvSpPr/>
          <p:nvPr/>
        </p:nvSpPr>
        <p:spPr>
          <a:xfrm>
            <a:off x="98100" y="4388225"/>
            <a:ext cx="750000" cy="53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525" y="934650"/>
            <a:ext cx="1310700" cy="13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950" y="3675325"/>
            <a:ext cx="1310700" cy="13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40"/>
          <p:cNvGrpSpPr/>
          <p:nvPr/>
        </p:nvGrpSpPr>
        <p:grpSpPr>
          <a:xfrm>
            <a:off x="631836" y="1713319"/>
            <a:ext cx="7880324" cy="2919220"/>
            <a:chOff x="4255" y="0"/>
            <a:chExt cx="10507098" cy="4351200"/>
          </a:xfrm>
        </p:grpSpPr>
        <p:sp>
          <p:nvSpPr>
            <p:cNvPr id="264" name="Google Shape;264;p40"/>
            <p:cNvSpPr/>
            <p:nvPr/>
          </p:nvSpPr>
          <p:spPr>
            <a:xfrm>
              <a:off x="4255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0"/>
            <p:cNvSpPr txBox="1"/>
            <p:nvPr/>
          </p:nvSpPr>
          <p:spPr>
            <a:xfrm>
              <a:off x="4255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Animation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42649" y="261080"/>
              <a:ext cx="1203000" cy="1449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69995" r="-69985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1322440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0"/>
            <p:cNvSpPr txBox="1"/>
            <p:nvPr/>
          </p:nvSpPr>
          <p:spPr>
            <a:xfrm>
              <a:off x="1322440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Audio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1360834" y="261080"/>
              <a:ext cx="1203000" cy="14490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9999" r="-9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2640626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0"/>
            <p:cNvSpPr txBox="1"/>
            <p:nvPr/>
          </p:nvSpPr>
          <p:spPr>
            <a:xfrm>
              <a:off x="2640626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2679019" y="261080"/>
              <a:ext cx="1203000" cy="14490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32998" r="-32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3958811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0"/>
            <p:cNvSpPr txBox="1"/>
            <p:nvPr/>
          </p:nvSpPr>
          <p:spPr>
            <a:xfrm>
              <a:off x="3958811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Infographic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3997205" y="261080"/>
              <a:ext cx="1203000" cy="14490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43999" r="-43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276996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0"/>
            <p:cNvSpPr txBox="1"/>
            <p:nvPr/>
          </p:nvSpPr>
          <p:spPr>
            <a:xfrm>
              <a:off x="5276996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Interactive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315390" y="261080"/>
              <a:ext cx="1203000" cy="14490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-11999" l="0" r="0" t="-11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6595182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0"/>
            <p:cNvSpPr txBox="1"/>
            <p:nvPr/>
          </p:nvSpPr>
          <p:spPr>
            <a:xfrm>
              <a:off x="6595182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Screencast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6633576" y="261080"/>
              <a:ext cx="1203000" cy="1449000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-9999" r="-9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7913367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0"/>
            <p:cNvSpPr txBox="1"/>
            <p:nvPr/>
          </p:nvSpPr>
          <p:spPr>
            <a:xfrm>
              <a:off x="7913367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Slideshow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7951761" y="261080"/>
              <a:ext cx="1203000" cy="1449000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-9999" r="-9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9231553" y="0"/>
              <a:ext cx="1279800" cy="43512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0"/>
            <p:cNvSpPr txBox="1"/>
            <p:nvPr/>
          </p:nvSpPr>
          <p:spPr>
            <a:xfrm>
              <a:off x="9231553" y="1740535"/>
              <a:ext cx="127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9269940" y="261073"/>
              <a:ext cx="1203000" cy="1449000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 b="0" l="-9999" r="-9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420623" y="3481070"/>
              <a:ext cx="9674400" cy="6528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B3CAE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40"/>
          <p:cNvSpPr txBox="1"/>
          <p:nvPr/>
        </p:nvSpPr>
        <p:spPr>
          <a:xfrm>
            <a:off x="3395273" y="4092315"/>
            <a:ext cx="2574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Creative Communicators </a:t>
            </a:r>
            <a:endParaRPr b="1" sz="15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" y="81311"/>
            <a:ext cx="2115200" cy="83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5938" y="757438"/>
            <a:ext cx="22193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26688" y="81288"/>
            <a:ext cx="26574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40525" y="806213"/>
            <a:ext cx="12001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95663" y="128925"/>
            <a:ext cx="18383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85925" y="768125"/>
            <a:ext cx="23050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99877" y="63800"/>
            <a:ext cx="1200150" cy="62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36225" y="825275"/>
            <a:ext cx="1295400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40"/>
          <p:cNvCxnSpPr/>
          <p:nvPr/>
        </p:nvCxnSpPr>
        <p:spPr>
          <a:xfrm rot="10800000">
            <a:off x="728350" y="636900"/>
            <a:ext cx="152400" cy="116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40"/>
          <p:cNvCxnSpPr>
            <a:stCxn id="269" idx="0"/>
          </p:cNvCxnSpPr>
          <p:nvPr/>
        </p:nvCxnSpPr>
        <p:spPr>
          <a:xfrm rot="10800000">
            <a:off x="2093196" y="1301378"/>
            <a:ext cx="7200" cy="58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40"/>
          <p:cNvCxnSpPr>
            <a:endCxn id="292" idx="2"/>
          </p:cNvCxnSpPr>
          <p:nvPr/>
        </p:nvCxnSpPr>
        <p:spPr>
          <a:xfrm flipH="1" rot="10800000">
            <a:off x="3337925" y="738513"/>
            <a:ext cx="217500" cy="1050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40"/>
          <p:cNvCxnSpPr>
            <a:stCxn id="275" idx="0"/>
          </p:cNvCxnSpPr>
          <p:nvPr/>
        </p:nvCxnSpPr>
        <p:spPr>
          <a:xfrm flipH="1" rot="10800000">
            <a:off x="4077674" y="1191578"/>
            <a:ext cx="75900" cy="69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40"/>
          <p:cNvCxnSpPr>
            <a:stCxn id="278" idx="0"/>
            <a:endCxn id="294" idx="1"/>
          </p:cNvCxnSpPr>
          <p:nvPr/>
        </p:nvCxnSpPr>
        <p:spPr>
          <a:xfrm rot="10800000">
            <a:off x="4995812" y="409778"/>
            <a:ext cx="70500" cy="14787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40"/>
          <p:cNvCxnSpPr>
            <a:stCxn id="281" idx="0"/>
            <a:endCxn id="295" idx="2"/>
          </p:cNvCxnSpPr>
          <p:nvPr/>
        </p:nvCxnSpPr>
        <p:spPr>
          <a:xfrm flipH="1" rot="10800000">
            <a:off x="6054952" y="1292078"/>
            <a:ext cx="183600" cy="5964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40"/>
          <p:cNvCxnSpPr>
            <a:endCxn id="296" idx="2"/>
          </p:cNvCxnSpPr>
          <p:nvPr/>
        </p:nvCxnSpPr>
        <p:spPr>
          <a:xfrm flipH="1" rot="10800000">
            <a:off x="7339252" y="690905"/>
            <a:ext cx="260700" cy="1087800"/>
          </a:xfrm>
          <a:prstGeom prst="straightConnector1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40"/>
          <p:cNvCxnSpPr>
            <a:endCxn id="297" idx="2"/>
          </p:cNvCxnSpPr>
          <p:nvPr/>
        </p:nvCxnSpPr>
        <p:spPr>
          <a:xfrm rot="10800000">
            <a:off x="8283925" y="1282475"/>
            <a:ext cx="33900" cy="4851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18.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Digital Storytelling</a:t>
            </a:r>
            <a:r>
              <a:rPr lang="en-GB"/>
              <a:t> Redone</a:t>
            </a:r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268050"/>
            <a:ext cx="6199501" cy="17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1"/>
          <p:cNvSpPr txBox="1"/>
          <p:nvPr/>
        </p:nvSpPr>
        <p:spPr>
          <a:xfrm>
            <a:off x="706800" y="3246375"/>
            <a:ext cx="80025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Personal Narrative Stories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Content Area Stories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Human Interest Stories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GOLD: PSA - Public Service Announcement</a:t>
            </a:r>
            <a:endParaRPr sz="2400"/>
          </a:p>
        </p:txBody>
      </p:sp>
      <p:pic>
        <p:nvPicPr>
          <p:cNvPr id="314" name="Google Shape;31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850" y="202026"/>
            <a:ext cx="2192125" cy="18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072626">
            <a:off x="5581075" y="-101999"/>
            <a:ext cx="1310699" cy="131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450" y="3376800"/>
            <a:ext cx="1821075" cy="18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975" y="3621625"/>
            <a:ext cx="1886300" cy="18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STEAM/STEM</a:t>
            </a:r>
            <a:endParaRPr/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693875" y="1380094"/>
            <a:ext cx="7886700" cy="3263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2. VISUAL LEARNING: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Q4 STEAM Roller Coaster</a:t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	5-step Engineering Process</a:t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21. CODING &amp; GAME DESIGN: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Q4 Sphero</a:t>
            </a:r>
            <a:r>
              <a:rPr lang="en-GB"/>
              <a:t>, 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Q5 Ozobots</a:t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6800" y="337575"/>
            <a:ext cx="3197199" cy="2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131795">
            <a:off x="3732725" y="150600"/>
            <a:ext cx="99420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>
            <p:ph type="title"/>
          </p:nvPr>
        </p:nvSpPr>
        <p:spPr>
          <a:xfrm>
            <a:off x="432825" y="20746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Coming soon...</a:t>
            </a:r>
            <a:endParaRPr/>
          </a:p>
        </p:txBody>
      </p:sp>
      <p:sp>
        <p:nvSpPr>
          <p:cNvPr id="332" name="Google Shape;332;p43"/>
          <p:cNvSpPr txBox="1"/>
          <p:nvPr/>
        </p:nvSpPr>
        <p:spPr>
          <a:xfrm>
            <a:off x="801750" y="3153200"/>
            <a:ext cx="7540500" cy="99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LAUNCH At 2018 March MACUL Conference</a:t>
            </a:r>
            <a:endParaRPr b="1" sz="2400"/>
          </a:p>
        </p:txBody>
      </p:sp>
      <p:pic>
        <p:nvPicPr>
          <p:cNvPr id="333" name="Google Shape;3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50"/>
            <a:ext cx="9144001" cy="19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-107775" y="0"/>
            <a:ext cx="9144000" cy="1175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ISTE STANDARDS FOR STUDENTS </a:t>
            </a:r>
            <a:r>
              <a:rPr lang="en-GB" sz="3000" u="sng">
                <a:solidFill>
                  <a:schemeClr val="hlink"/>
                </a:solidFill>
                <a:hlinkClick r:id="rId3"/>
              </a:rPr>
              <a:t>Alignment</a:t>
            </a:r>
            <a:endParaRPr sz="3000"/>
          </a:p>
        </p:txBody>
      </p:sp>
      <p:sp>
        <p:nvSpPr>
          <p:cNvPr id="139" name="Google Shape;139;p26"/>
          <p:cNvSpPr txBox="1"/>
          <p:nvPr/>
        </p:nvSpPr>
        <p:spPr>
          <a:xfrm>
            <a:off x="403100" y="1416850"/>
            <a:ext cx="36297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Updated Cross-walk between 21t4s Things &amp; Quests and the 7 ISTE Standards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Location: Teacher Resources&gt;Standards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MDE alignment coming</a:t>
            </a:r>
            <a:endParaRPr b="1" sz="2400"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2800" y="1416854"/>
            <a:ext cx="5061426" cy="30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832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311700" y="895000"/>
            <a:ext cx="8520600" cy="10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K-5 Task Cards ~ Resources for integration of tech tools/resources for teachers</a:t>
            </a:r>
            <a:endParaRPr/>
          </a:p>
        </p:txBody>
      </p:sp>
      <p:sp>
        <p:nvSpPr>
          <p:cNvPr id="344" name="Google Shape;344;p45"/>
          <p:cNvSpPr txBox="1"/>
          <p:nvPr>
            <p:ph idx="1" type="body"/>
          </p:nvPr>
        </p:nvSpPr>
        <p:spPr>
          <a:xfrm>
            <a:off x="311700" y="1953450"/>
            <a:ext cx="3999900" cy="3190200"/>
          </a:xfrm>
          <a:prstGeom prst="rect">
            <a:avLst/>
          </a:prstGeom>
          <a:solidFill>
            <a:srgbClr val="D0E0E3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GB" sz="2400">
                <a:solidFill>
                  <a:srgbClr val="000000"/>
                </a:solidFill>
              </a:rPr>
              <a:t>Overview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GB" sz="2400">
                <a:solidFill>
                  <a:srgbClr val="000000"/>
                </a:solidFill>
              </a:rPr>
              <a:t>Teacher Prep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GB" sz="2400">
                <a:solidFill>
                  <a:srgbClr val="000000"/>
                </a:solidFill>
              </a:rPr>
              <a:t>Steps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GB" sz="2400">
                <a:solidFill>
                  <a:srgbClr val="000000"/>
                </a:solidFill>
              </a:rPr>
              <a:t>Vocabulary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en-GB" sz="2400">
                <a:solidFill>
                  <a:srgbClr val="000000"/>
                </a:solidFill>
              </a:rPr>
              <a:t>Assessment Options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5"/>
          <p:cNvSpPr txBox="1"/>
          <p:nvPr>
            <p:ph idx="2" type="body"/>
          </p:nvPr>
        </p:nvSpPr>
        <p:spPr>
          <a:xfrm>
            <a:off x="4832400" y="1953375"/>
            <a:ext cx="3999900" cy="3190200"/>
          </a:xfrm>
          <a:prstGeom prst="rect">
            <a:avLst/>
          </a:prstGeom>
          <a:solidFill>
            <a:srgbClr val="F9CB9C"/>
          </a:solidFill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GB" sz="2400">
                <a:solidFill>
                  <a:srgbClr val="000000"/>
                </a:solidFill>
              </a:rPr>
              <a:t>ISTE Standards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GB" sz="2400">
                <a:solidFill>
                  <a:srgbClr val="000000"/>
                </a:solidFill>
              </a:rPr>
              <a:t>Device, Browser, App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GB" sz="2400">
                <a:solidFill>
                  <a:srgbClr val="000000"/>
                </a:solidFill>
              </a:rPr>
              <a:t>Content area resources: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      ELA, Integrated Arts,   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      Math, Science,     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      Social Studies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GB" sz="2400">
                <a:solidFill>
                  <a:srgbClr val="000000"/>
                </a:solidFill>
              </a:rPr>
              <a:t>Credits: Teacher creator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44000" cy="84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925" y="152400"/>
            <a:ext cx="713260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240250" y="348900"/>
            <a:ext cx="1289100" cy="2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Have a </a:t>
            </a:r>
            <a:r>
              <a:rPr b="1" lang="en-GB" sz="3600">
                <a:solidFill>
                  <a:srgbClr val="FFFFFF"/>
                </a:solidFill>
              </a:rPr>
              <a:t>Question? FEEDBACK...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450" y="1261100"/>
            <a:ext cx="4908038" cy="3681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6450" y="-66325"/>
            <a:ext cx="9261925" cy="52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6353125" y="2094325"/>
            <a:ext cx="1689300" cy="6609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514200" y="423325"/>
            <a:ext cx="4308900" cy="4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Each Main Thing Page:</a:t>
            </a:r>
            <a:br>
              <a:rPr lang="en-GB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Learning Objectives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[ISTE alignment]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*No longer a “Complete Student checklist” - only located on individual Quests</a:t>
            </a:r>
            <a:endParaRPr sz="2400"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838" y="2925875"/>
            <a:ext cx="2858925" cy="19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400" y="1763800"/>
            <a:ext cx="4308900" cy="81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7"/>
          <p:cNvCxnSpPr/>
          <p:nvPr/>
        </p:nvCxnSpPr>
        <p:spPr>
          <a:xfrm flipH="1" rot="10800000">
            <a:off x="1579150" y="2577500"/>
            <a:ext cx="4847400" cy="110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8"/>
          <p:cNvSpPr txBox="1"/>
          <p:nvPr/>
        </p:nvSpPr>
        <p:spPr>
          <a:xfrm>
            <a:off x="514200" y="423325"/>
            <a:ext cx="3567600" cy="44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Each Quest Page:</a:t>
            </a:r>
            <a:br>
              <a:rPr lang="en-GB" sz="1800"/>
            </a:b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 Can Statements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/>
              <a:t>Quest Student Checklist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GB" sz="2400"/>
              <a:t>Quizlet for vocabulary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800" y="2791225"/>
            <a:ext cx="4529175" cy="21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21t4s Teacher Resources: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Accommodations</a:t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233725" y="4430000"/>
            <a:ext cx="78393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UDL Framework</a:t>
            </a:r>
            <a:endParaRPr sz="1800"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83988"/>
            <a:ext cx="4238625" cy="30714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29"/>
          <p:cNvGraphicFramePr/>
          <p:nvPr/>
        </p:nvGraphicFramePr>
        <p:xfrm>
          <a:off x="4391025" y="17932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{E471D1FB-5301-41E8-8E90-BCB9111AF790}</a:tableStyleId>
              </a:tblPr>
              <a:tblGrid>
                <a:gridCol w="1057275"/>
                <a:gridCol w="1809750"/>
                <a:gridCol w="1885950"/>
              </a:tblGrid>
              <a:tr h="99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highlight>
                            <a:srgbClr val="FFFFFF"/>
                          </a:highlight>
                        </a:rPr>
                        <a:t>System</a:t>
                      </a:r>
                      <a:endParaRPr b="1"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highlight>
                            <a:srgbClr val="FFFFFF"/>
                          </a:highlight>
                        </a:rPr>
                        <a:t>Accessibility Guide</a:t>
                      </a:r>
                      <a:endParaRPr b="1"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highlight>
                            <a:srgbClr val="FFFFFF"/>
                          </a:highlight>
                        </a:rPr>
                        <a:t>Keyboard Shortcuts</a:t>
                      </a:r>
                      <a:endParaRPr b="1"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Windows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6"/>
                        </a:rPr>
                        <a:t>https://goo.gl/bGeA1V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7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8"/>
                        </a:rPr>
                        <a:t>https://goo.gl/z97MKy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9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Mac/Apple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10"/>
                        </a:rPr>
                        <a:t>https://goo.gl/zjVGpp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11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12"/>
                        </a:rPr>
                        <a:t>https://goo.gl/nmBMHq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13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Chromebook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14"/>
                        </a:rPr>
                        <a:t>https://goo.gl/2xUvOC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15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16"/>
                        </a:rPr>
                        <a:t>https://goo.gl/ZglSif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17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iPad/iOS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18"/>
                        </a:rPr>
                        <a:t>https://goo.gl/8hrZX1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19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NA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Android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20"/>
                        </a:rPr>
                        <a:t>https://goo.gl/XhNVS5</a:t>
                      </a:r>
                      <a:endParaRPr sz="1200" u="sng">
                        <a:solidFill>
                          <a:schemeClr val="hlink"/>
                        </a:solidFill>
                        <a:highlight>
                          <a:srgbClr val="FFFFFF"/>
                        </a:highlight>
                        <a:hlinkClick r:id="rId21"/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highlight>
                            <a:srgbClr val="FFFFFF"/>
                          </a:highlight>
                        </a:rPr>
                        <a:t>NA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7" name="Google Shape;167;p2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521600" y="445025"/>
            <a:ext cx="1310700" cy="13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4345600" y="4597425"/>
            <a:ext cx="42387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*Thanks to Robin Pegg, Eaton ISD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"/>
            <a:ext cx="9144000" cy="514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/>
          <p:nvPr/>
        </p:nvSpPr>
        <p:spPr>
          <a:xfrm>
            <a:off x="-12175" y="-17425"/>
            <a:ext cx="9144000" cy="1175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224675"/>
            <a:ext cx="8520600" cy="5727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How do you know? What do you do?</a:t>
            </a:r>
            <a:endParaRPr b="1" sz="3000">
              <a:solidFill>
                <a:srgbClr val="FFFFFF"/>
              </a:solidFill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521" y="1845325"/>
            <a:ext cx="2397775" cy="16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600" y="1345175"/>
            <a:ext cx="4125925" cy="34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406275" y="1534750"/>
            <a:ext cx="1985700" cy="3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Challenge: With a partner,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 sz="1800"/>
              <a:t>NAME the first thing you do to check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 sz="1800"/>
              <a:t>Name two other things you do</a:t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"/>
            <a:ext cx="9144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>
          <a:xfrm>
            <a:off x="293850" y="4670875"/>
            <a:ext cx="3549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Excerpt from Melissa White 2017 MAME presentation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"/>
            <a:ext cx="9144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311700" y="4352600"/>
            <a:ext cx="37770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Excerpt from Melissa White 2017 MAME presentation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