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9"/>
  </p:handoutMasterIdLst>
  <p:sldIdLst>
    <p:sldId id="256" r:id="rId2"/>
    <p:sldId id="266" r:id="rId3"/>
    <p:sldId id="273" r:id="rId4"/>
    <p:sldId id="257" r:id="rId5"/>
    <p:sldId id="258" r:id="rId6"/>
    <p:sldId id="268" r:id="rId7"/>
    <p:sldId id="272" r:id="rId8"/>
    <p:sldId id="267" r:id="rId9"/>
    <p:sldId id="269" r:id="rId10"/>
    <p:sldId id="271" r:id="rId11"/>
    <p:sldId id="259" r:id="rId12"/>
    <p:sldId id="260" r:id="rId13"/>
    <p:sldId id="261" r:id="rId14"/>
    <p:sldId id="262" r:id="rId15"/>
    <p:sldId id="263" r:id="rId16"/>
    <p:sldId id="264" r:id="rId17"/>
    <p:sldId id="265" r:id="rId18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Percent</a:t>
            </a:r>
            <a:r>
              <a:rPr lang="en-US" sz="2000" b="1" baseline="0" dirty="0"/>
              <a:t> of 2013 seniors who have completed FAFSA</a:t>
            </a:r>
            <a:endParaRPr lang="en-US" sz="20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p3d/>
            </c:spPr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</c:dPt>
          <c:dPt>
            <c:idx val="6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9.626955475330926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03369434416365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626955475330926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6269554753309269E-3"/>
                  <c:y val="-3.34588082552107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2202166064982828E-3"/>
                  <c:y val="-3.34588082552100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9.6269554753309269E-3"/>
                  <c:y val="-3.06702199289447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4440433212996213E-2"/>
                  <c:y val="-6.69176165104204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Sheet1!$A$3:$A$9</c:f>
              <c:strCache>
                <c:ptCount val="7"/>
                <c:pt idx="0">
                  <c:v>Beaverton</c:v>
                </c:pt>
                <c:pt idx="1">
                  <c:v>Clare</c:v>
                </c:pt>
                <c:pt idx="2">
                  <c:v>Coleman</c:v>
                </c:pt>
                <c:pt idx="3">
                  <c:v>Farwell</c:v>
                </c:pt>
                <c:pt idx="4">
                  <c:v>Gladwin</c:v>
                </c:pt>
                <c:pt idx="5">
                  <c:v>Harrison</c:v>
                </c:pt>
                <c:pt idx="6">
                  <c:v>ETS</c:v>
                </c:pt>
              </c:strCache>
            </c:strRef>
          </c:cat>
          <c:val>
            <c:numRef>
              <c:f>Sheet1!$B$3:$B$9</c:f>
              <c:numCache>
                <c:formatCode>General</c:formatCode>
                <c:ptCount val="7"/>
                <c:pt idx="0">
                  <c:v>44</c:v>
                </c:pt>
                <c:pt idx="1">
                  <c:v>61</c:v>
                </c:pt>
                <c:pt idx="2">
                  <c:v>62</c:v>
                </c:pt>
                <c:pt idx="3">
                  <c:v>47</c:v>
                </c:pt>
                <c:pt idx="4">
                  <c:v>58</c:v>
                </c:pt>
                <c:pt idx="5">
                  <c:v>82</c:v>
                </c:pt>
                <c:pt idx="6">
                  <c:v>87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1331968"/>
        <c:axId val="152418176"/>
        <c:axId val="0"/>
      </c:bar3DChart>
      <c:catAx>
        <c:axId val="151331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418176"/>
        <c:crosses val="autoZero"/>
        <c:auto val="1"/>
        <c:lblAlgn val="ctr"/>
        <c:lblOffset val="100"/>
        <c:noMultiLvlLbl val="0"/>
      </c:catAx>
      <c:valAx>
        <c:axId val="15241817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3319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283A090-091D-4BB3-9942-AF6A643EA4DD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96C630E-2749-4A91-B8D9-318B04FFB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5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9358-6DB8-4B9E-9E1F-2A3CEA0BF369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A62E0-7C8E-4787-B3ED-AFC506E1716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9358-6DB8-4B9E-9E1F-2A3CEA0BF369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A62E0-7C8E-4787-B3ED-AFC506E17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9358-6DB8-4B9E-9E1F-2A3CEA0BF369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A62E0-7C8E-4787-B3ED-AFC506E17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9358-6DB8-4B9E-9E1F-2A3CEA0BF369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A62E0-7C8E-4787-B3ED-AFC506E17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9358-6DB8-4B9E-9E1F-2A3CEA0BF369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D9A62E0-7C8E-4787-B3ED-AFC506E1716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9358-6DB8-4B9E-9E1F-2A3CEA0BF369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A62E0-7C8E-4787-B3ED-AFC506E17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9358-6DB8-4B9E-9E1F-2A3CEA0BF369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A62E0-7C8E-4787-B3ED-AFC506E17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9358-6DB8-4B9E-9E1F-2A3CEA0BF369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A62E0-7C8E-4787-B3ED-AFC506E17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9358-6DB8-4B9E-9E1F-2A3CEA0BF369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A62E0-7C8E-4787-B3ED-AFC506E17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9358-6DB8-4B9E-9E1F-2A3CEA0BF369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A62E0-7C8E-4787-B3ED-AFC506E17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9358-6DB8-4B9E-9E1F-2A3CEA0BF369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A62E0-7C8E-4787-B3ED-AFC506E17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F6D9358-6DB8-4B9E-9E1F-2A3CEA0BF369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D9A62E0-7C8E-4787-B3ED-AFC506E1716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Educational Talent Search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After Two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77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Workshops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1524000"/>
            <a:ext cx="6375400" cy="4781550"/>
          </a:xfrm>
        </p:spPr>
      </p:pic>
    </p:spTree>
    <p:extLst>
      <p:ext uri="{BB962C8B-B14F-4D97-AF65-F5344CB8AC3E}">
        <p14:creationId xmlns:p14="http://schemas.microsoft.com/office/powerpoint/2010/main" val="322275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Workshops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600"/>
            <a:ext cx="7951604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1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Scholarships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Michigan Experience Scholarship is awarded to ETS students who are accepted to the University of Michigan.  Valued at $40,000</a:t>
            </a:r>
          </a:p>
          <a:p>
            <a:pPr lvl="2"/>
            <a:r>
              <a:rPr lang="en-US" sz="2800" dirty="0" smtClean="0"/>
              <a:t>Rachel Blaisdell- Beaverton High School</a:t>
            </a:r>
          </a:p>
          <a:p>
            <a:pPr lvl="2"/>
            <a:r>
              <a:rPr lang="en-US" sz="2800" dirty="0" smtClean="0"/>
              <a:t>Cody </a:t>
            </a:r>
            <a:r>
              <a:rPr lang="en-US" sz="2800" dirty="0" err="1" smtClean="0"/>
              <a:t>Keetch</a:t>
            </a:r>
            <a:r>
              <a:rPr lang="en-US" sz="2800" dirty="0" smtClean="0"/>
              <a:t>- Gladwin High School</a:t>
            </a:r>
          </a:p>
          <a:p>
            <a:pPr lvl="2"/>
            <a:r>
              <a:rPr lang="en-US" sz="2800" dirty="0" smtClean="0"/>
              <a:t>Brianna McCann- Gladwin High School</a:t>
            </a:r>
          </a:p>
          <a:p>
            <a:pPr lvl="2"/>
            <a:r>
              <a:rPr lang="en-US" sz="2800" dirty="0" smtClean="0"/>
              <a:t>Jordan Hales- Clare High School</a:t>
            </a:r>
          </a:p>
          <a:p>
            <a:pPr lvl="2"/>
            <a:r>
              <a:rPr lang="en-US" sz="2800" dirty="0" smtClean="0"/>
              <a:t>Keagan Owens- Clare High School</a:t>
            </a:r>
          </a:p>
          <a:p>
            <a:pPr lvl="2"/>
            <a:r>
              <a:rPr lang="en-US" sz="2800" dirty="0" smtClean="0"/>
              <a:t>Nicholas Merritt- Coleman High School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1837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Aid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7166487"/>
              </p:ext>
            </p:extLst>
          </p:nvPr>
        </p:nvGraphicFramePr>
        <p:xfrm>
          <a:off x="457200" y="1143000"/>
          <a:ext cx="8229600" cy="5166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325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Objective Results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8153400" cy="750887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Percent of Non-Seniors who go on to the next grade level at the next year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u="sng" dirty="0" smtClean="0"/>
              <a:t>Federal Objective</a:t>
            </a:r>
          </a:p>
          <a:p>
            <a:endParaRPr lang="en-US" dirty="0"/>
          </a:p>
          <a:p>
            <a:endParaRPr lang="en-US" dirty="0" smtClean="0"/>
          </a:p>
          <a:p>
            <a:pPr marL="137160" indent="0" algn="ctr">
              <a:buNone/>
            </a:pPr>
            <a:r>
              <a:rPr lang="en-US" sz="5400" dirty="0" smtClean="0"/>
              <a:t>89%</a:t>
            </a:r>
            <a:endParaRPr lang="en-US" sz="540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u="sng" dirty="0" smtClean="0"/>
              <a:t>MMCC ETS Results</a:t>
            </a:r>
          </a:p>
          <a:p>
            <a:endParaRPr lang="en-US" u="sng" dirty="0"/>
          </a:p>
          <a:p>
            <a:endParaRPr lang="en-US" u="sng" dirty="0" smtClean="0"/>
          </a:p>
          <a:p>
            <a:pPr marL="137160" indent="0" algn="ctr">
              <a:buNone/>
            </a:pPr>
            <a:r>
              <a:rPr lang="en-US" sz="5400" b="1" u="sng" dirty="0" smtClean="0">
                <a:solidFill>
                  <a:srgbClr val="FF0000"/>
                </a:solidFill>
              </a:rPr>
              <a:t>98%</a:t>
            </a:r>
          </a:p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40350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Objective Results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8305800" cy="75088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Percent of seniors who will graduate high school on time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u="sng" dirty="0" smtClean="0"/>
              <a:t>Federal Objective</a:t>
            </a:r>
          </a:p>
          <a:p>
            <a:endParaRPr lang="en-US" u="sng" dirty="0"/>
          </a:p>
          <a:p>
            <a:endParaRPr lang="en-US" u="sng" dirty="0" smtClean="0"/>
          </a:p>
          <a:p>
            <a:endParaRPr lang="en-US" u="sng" dirty="0"/>
          </a:p>
          <a:p>
            <a:pPr marL="137160" indent="0" algn="ctr">
              <a:buNone/>
            </a:pPr>
            <a:r>
              <a:rPr lang="en-US" sz="5400" dirty="0" smtClean="0"/>
              <a:t>83%</a:t>
            </a:r>
            <a:endParaRPr lang="en-US" sz="5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u="sng" dirty="0" smtClean="0"/>
              <a:t>MMCC ETS Results</a:t>
            </a:r>
          </a:p>
          <a:p>
            <a:endParaRPr lang="en-US" u="sng" dirty="0"/>
          </a:p>
          <a:p>
            <a:endParaRPr lang="en-US" u="sng" dirty="0" smtClean="0"/>
          </a:p>
          <a:p>
            <a:endParaRPr lang="en-US" u="sng" dirty="0"/>
          </a:p>
          <a:p>
            <a:pPr marL="137160" indent="0" algn="ctr">
              <a:buNone/>
            </a:pPr>
            <a:r>
              <a:rPr lang="en-US" sz="5400" b="1" u="sng" dirty="0" smtClean="0">
                <a:solidFill>
                  <a:srgbClr val="FF0000"/>
                </a:solidFill>
              </a:rPr>
              <a:t>97%</a:t>
            </a:r>
            <a:endParaRPr lang="en-US" sz="5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40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Objective Results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8305800" cy="750887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dirty="0" smtClean="0"/>
              <a:t>Percent of seniors who will enroll in an institution of higher learning immediately after graduation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u="sng" dirty="0" smtClean="0"/>
              <a:t>Federal Objective</a:t>
            </a:r>
          </a:p>
          <a:p>
            <a:endParaRPr lang="en-US" u="sng" dirty="0"/>
          </a:p>
          <a:p>
            <a:endParaRPr lang="en-US" u="sng" dirty="0" smtClean="0"/>
          </a:p>
          <a:p>
            <a:endParaRPr lang="en-US" u="sng" dirty="0"/>
          </a:p>
          <a:p>
            <a:pPr marL="137160" indent="0" algn="ctr">
              <a:buNone/>
            </a:pPr>
            <a:r>
              <a:rPr lang="en-US" sz="5400" dirty="0" smtClean="0"/>
              <a:t>75%</a:t>
            </a:r>
            <a:endParaRPr lang="en-US" sz="5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u="sng" dirty="0" smtClean="0"/>
              <a:t>MMCC ETS Results</a:t>
            </a:r>
          </a:p>
          <a:p>
            <a:endParaRPr lang="en-US" u="sng" dirty="0"/>
          </a:p>
          <a:p>
            <a:endParaRPr lang="en-US" u="sng" dirty="0" smtClean="0"/>
          </a:p>
          <a:p>
            <a:endParaRPr lang="en-US" u="sng" dirty="0"/>
          </a:p>
          <a:p>
            <a:pPr marL="137160" indent="0" algn="ctr">
              <a:buNone/>
            </a:pPr>
            <a:r>
              <a:rPr lang="en-US" sz="5400" b="1" u="sng" dirty="0" smtClean="0">
                <a:solidFill>
                  <a:srgbClr val="FF0000"/>
                </a:solidFill>
              </a:rPr>
              <a:t>85%</a:t>
            </a:r>
            <a:endParaRPr lang="en-US" sz="5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89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2013-2014 Year</a:t>
            </a:r>
            <a:br>
              <a:rPr lang="en-US" dirty="0" smtClean="0"/>
            </a:br>
            <a:r>
              <a:rPr lang="en-US" dirty="0" err="1" smtClean="0"/>
              <a:t>Year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Enrollment of 515 students</a:t>
            </a:r>
          </a:p>
          <a:p>
            <a:r>
              <a:rPr lang="en-US" dirty="0" smtClean="0"/>
              <a:t>Out of those students, we have 84 seniors</a:t>
            </a:r>
          </a:p>
          <a:p>
            <a:r>
              <a:rPr lang="en-US" dirty="0" smtClean="0"/>
              <a:t>Have processed 100 college application fee waivers</a:t>
            </a:r>
          </a:p>
          <a:p>
            <a:pPr lvl="1"/>
            <a:r>
              <a:rPr lang="en-US" dirty="0" smtClean="0"/>
              <a:t>Has an approximate value of $3,000.</a:t>
            </a:r>
          </a:p>
          <a:p>
            <a:r>
              <a:rPr lang="en-US" dirty="0" smtClean="0"/>
              <a:t>Have processed 27ACT fee waivers</a:t>
            </a:r>
          </a:p>
          <a:p>
            <a:pPr lvl="1"/>
            <a:r>
              <a:rPr lang="en-US" dirty="0" smtClean="0"/>
              <a:t>Has an approximate value of $1,200.</a:t>
            </a:r>
          </a:p>
          <a:p>
            <a:r>
              <a:rPr lang="en-US" dirty="0" smtClean="0"/>
              <a:t>Will be transitioning to a new ETS staff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64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Review of 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Works with 500 students in Grades 6-12</a:t>
            </a:r>
          </a:p>
          <a:p>
            <a:r>
              <a:rPr lang="en-US" dirty="0" smtClean="0"/>
              <a:t>In 6 Local School Districts</a:t>
            </a:r>
          </a:p>
          <a:p>
            <a:r>
              <a:rPr lang="en-US" dirty="0" smtClean="0"/>
              <a:t>Primary goal is to get students interested in college, make a  plan for college, and explore careers.</a:t>
            </a:r>
          </a:p>
          <a:p>
            <a:r>
              <a:rPr lang="en-US" dirty="0" smtClean="0"/>
              <a:t>The majority of our students are low income and first generation college students.</a:t>
            </a:r>
          </a:p>
          <a:p>
            <a:r>
              <a:rPr lang="en-US" dirty="0" smtClean="0"/>
              <a:t>Some of our popular services are: campus visits, cultural experiences, college prep assistance, and fee waivers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35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2012-2013 Year in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709160"/>
          </a:xfrm>
        </p:spPr>
        <p:txBody>
          <a:bodyPr/>
          <a:lstStyle/>
          <a:p>
            <a:r>
              <a:rPr lang="en-US" dirty="0" smtClean="0"/>
              <a:t>530 total students</a:t>
            </a:r>
          </a:p>
          <a:p>
            <a:pPr lvl="1"/>
            <a:r>
              <a:rPr lang="en-US" dirty="0" smtClean="0"/>
              <a:t>Beaverton: 102</a:t>
            </a:r>
          </a:p>
          <a:p>
            <a:pPr lvl="1"/>
            <a:r>
              <a:rPr lang="en-US" dirty="0" smtClean="0"/>
              <a:t>Clare: 93</a:t>
            </a:r>
          </a:p>
          <a:p>
            <a:pPr lvl="1"/>
            <a:r>
              <a:rPr lang="en-US" dirty="0" smtClean="0"/>
              <a:t>Coleman: 26</a:t>
            </a:r>
          </a:p>
          <a:p>
            <a:pPr lvl="1"/>
            <a:r>
              <a:rPr lang="en-US" dirty="0" smtClean="0"/>
              <a:t>Farwell: 88</a:t>
            </a:r>
          </a:p>
          <a:p>
            <a:pPr lvl="1"/>
            <a:r>
              <a:rPr lang="en-US" dirty="0" smtClean="0"/>
              <a:t>Gladwin: 129</a:t>
            </a:r>
          </a:p>
          <a:p>
            <a:pPr lvl="1"/>
            <a:r>
              <a:rPr lang="en-US" dirty="0" smtClean="0"/>
              <a:t>Harrison: 92</a:t>
            </a:r>
          </a:p>
          <a:p>
            <a:r>
              <a:rPr lang="en-US" dirty="0" smtClean="0"/>
              <a:t>Including 121 seniors</a:t>
            </a:r>
          </a:p>
          <a:p>
            <a:r>
              <a:rPr lang="en-US" dirty="0" smtClean="0"/>
              <a:t>Hosted or participated in 20 events/workshops</a:t>
            </a:r>
          </a:p>
        </p:txBody>
      </p:sp>
    </p:spTree>
    <p:extLst>
      <p:ext uri="{BB962C8B-B14F-4D97-AF65-F5344CB8AC3E}">
        <p14:creationId xmlns:p14="http://schemas.microsoft.com/office/powerpoint/2010/main" val="177415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Campus Visits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52600"/>
            <a:ext cx="1285875" cy="119062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708726"/>
            <a:ext cx="1300163" cy="13001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974" y="1708727"/>
            <a:ext cx="2271176" cy="11868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432114"/>
            <a:ext cx="1330322" cy="10428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656" y="4488398"/>
            <a:ext cx="1419225" cy="9865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963" y="4432114"/>
            <a:ext cx="1533525" cy="11590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417647"/>
            <a:ext cx="1638300" cy="122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28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Experiences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19200"/>
            <a:ext cx="4377930" cy="5314068"/>
          </a:xfrm>
        </p:spPr>
      </p:pic>
    </p:spTree>
    <p:extLst>
      <p:ext uri="{BB962C8B-B14F-4D97-AF65-F5344CB8AC3E}">
        <p14:creationId xmlns:p14="http://schemas.microsoft.com/office/powerpoint/2010/main" val="152028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Experiences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8230745" cy="458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9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Experiences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85" y="1417638"/>
            <a:ext cx="8412174" cy="511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41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Experiences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7160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Campus Visits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574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3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104</TotalTime>
  <Words>324</Words>
  <Application>Microsoft Office PowerPoint</Application>
  <PresentationFormat>On-screen Show (4:3)</PresentationFormat>
  <Paragraphs>85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Apex</vt:lpstr>
      <vt:lpstr>Educational Talent Search</vt:lpstr>
      <vt:lpstr>Quick Review of ETS</vt:lpstr>
      <vt:lpstr>2012-2013 Year in Review</vt:lpstr>
      <vt:lpstr>Campus Visits</vt:lpstr>
      <vt:lpstr>Cultural Experiences</vt:lpstr>
      <vt:lpstr>Cultural Experiences</vt:lpstr>
      <vt:lpstr>Cultural Experiences</vt:lpstr>
      <vt:lpstr>Cultural Experiences</vt:lpstr>
      <vt:lpstr>Campus Visits</vt:lpstr>
      <vt:lpstr>Career Workshops</vt:lpstr>
      <vt:lpstr>Career Workshops</vt:lpstr>
      <vt:lpstr>Scholarships</vt:lpstr>
      <vt:lpstr>Financial Aid</vt:lpstr>
      <vt:lpstr>Federal Objective Results</vt:lpstr>
      <vt:lpstr>Federal Objective Results</vt:lpstr>
      <vt:lpstr>Federal Objective Results</vt:lpstr>
      <vt:lpstr>2013-2014 Year Year 3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Educational Talent Search</dc:title>
  <dc:creator>Brent A. Mishler</dc:creator>
  <cp:lastModifiedBy>User</cp:lastModifiedBy>
  <cp:revision>15</cp:revision>
  <cp:lastPrinted>2014-01-16T18:51:17Z</cp:lastPrinted>
  <dcterms:created xsi:type="dcterms:W3CDTF">2012-12-18T15:01:32Z</dcterms:created>
  <dcterms:modified xsi:type="dcterms:W3CDTF">2014-01-16T18:53:24Z</dcterms:modified>
</cp:coreProperties>
</file>