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87" r:id="rId3"/>
    <p:sldId id="286" r:id="rId4"/>
    <p:sldId id="257" r:id="rId5"/>
    <p:sldId id="258" r:id="rId6"/>
    <p:sldId id="259" r:id="rId7"/>
    <p:sldId id="260" r:id="rId8"/>
    <p:sldId id="273" r:id="rId9"/>
    <p:sldId id="281" r:id="rId10"/>
    <p:sldId id="280" r:id="rId11"/>
    <p:sldId id="282" r:id="rId12"/>
    <p:sldId id="274" r:id="rId13"/>
    <p:sldId id="283" r:id="rId14"/>
    <p:sldId id="284" r:id="rId15"/>
    <p:sldId id="275" r:id="rId16"/>
    <p:sldId id="276" r:id="rId17"/>
    <p:sldId id="277" r:id="rId18"/>
    <p:sldId id="278" r:id="rId19"/>
    <p:sldId id="28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00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267517-DC9E-4787-A334-6DF7C428DF79}" type="datetimeFigureOut">
              <a:rPr lang="en-US" smtClean="0"/>
              <a:t>11/5/2013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0EE449-308B-4F56-B426-BBB9F9615B5E}" type="slidenum">
              <a:rPr lang="en-US" smtClean="0"/>
              <a:t>‹#›</a:t>
            </a:fld>
            <a:endParaRPr lang="en-US"/>
          </a:p>
        </p:txBody>
      </p:sp>
    </p:spTree>
    <p:extLst>
      <p:ext uri="{BB962C8B-B14F-4D97-AF65-F5344CB8AC3E}">
        <p14:creationId xmlns:p14="http://schemas.microsoft.com/office/powerpoint/2010/main" val="809532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8207DF-6F5D-4B89-AF25-265F8420057B}" type="datetimeFigureOut">
              <a:rPr lang="en-US" smtClean="0"/>
              <a:t>11/5/2013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9CBBE8-73B3-4ABD-9232-325445D1D34F}" type="slidenum">
              <a:rPr lang="en-US" smtClean="0"/>
              <a:t>‹#›</a:t>
            </a:fld>
            <a:endParaRPr lang="en-US"/>
          </a:p>
        </p:txBody>
      </p:sp>
    </p:spTree>
    <p:extLst>
      <p:ext uri="{BB962C8B-B14F-4D97-AF65-F5344CB8AC3E}">
        <p14:creationId xmlns:p14="http://schemas.microsoft.com/office/powerpoint/2010/main" val="168724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rPr>
              <a:t>Aligning Curriculum and Instruction</a:t>
            </a:r>
          </a:p>
          <a:p>
            <a:r>
              <a:rPr lang="en-US" dirty="0" smtClean="0">
                <a:effectLst/>
              </a:rPr>
              <a:t>A few years ago there was a story about several new homes that were literally sliding down the slope where they had been built. These homes were well-designed, luxurious, and located in an exclusive subdivision; however, they were built on land that was slowly eroding. Because these homes were not built on a solid foundation, their design and craftsmanship were rendered useless; the houses could not be occupied. Building a home that will stand the test of time requires both a solid foundation and a sound design plan. It is not an either/or proposition. The same holds true for curriculum and instruction.</a:t>
            </a:r>
          </a:p>
          <a:p>
            <a:r>
              <a:rPr lang="en-US" dirty="0" smtClean="0">
                <a:effectLst/>
              </a:rPr>
              <a:t>Too many times we have entered classrooms and observed teachers using research-based strategies on insignificant content. An effective instructional practice loses effectiveness if the curriculum isn't strong enough. For example, using the Four Square Writing Method (Gould &amp; Gould, 1999) will not help improve students' writing if we ask students to write on contrived, inane topics such as how it feels to be a puddle in springtime. Even though the Four Square method is an effective strategy, this process is lost on students if they aren't asked to write as a response to reading and thinking.</a:t>
            </a:r>
          </a:p>
          <a:p>
            <a:r>
              <a:rPr lang="en-US" dirty="0" smtClean="0">
                <a:effectLst/>
              </a:rPr>
              <a:t>Conversely, having high academic standards isn't enough if they are not implemented through powerful instructional methods. Unfortunately, many of us have spent time writing guides that outlined great standards only to have them sit on the shelf while classroom instruction remains unchanged. Curriculum and instruction are interdependent, and curriculum work needs to be approached with this important precept in mind.</a:t>
            </a:r>
          </a:p>
          <a:p>
            <a:r>
              <a:rPr lang="en-US" dirty="0" smtClean="0">
                <a:effectLst/>
              </a:rPr>
              <a:t>We use two sets of research findings as the foundation for developing curriculum. First, a common curriculum with clear, intelligible standards that are aligned with appropriate assessments is critical to school improvement (Fullan &amp; Stiegelbauer, 1991; Marzano, 2003; Rosenholtz, 1991). The lack of a clearly articulated curriculum hinders improvement efforts and, according to Mike Schmoker (2006), results in curriculum chaos. Second, in order for schools to improve, school personnel need to function as professional learning communities (DuFour &amp; Eaker, 1998; Wagner, 2004; Wise, 2004). Teachers need ongoing opportunities to meet and plan common units and assessments. It is extremely difficult to develop professional learning communities if teachers are teaching different concepts at different points during the year. In order for district wide improvement to happen, teachers must have the time to revise and develop curriculum that is focused on instruction.</a:t>
            </a:r>
          </a:p>
          <a:p>
            <a:r>
              <a:rPr lang="en-US" dirty="0" smtClean="0">
                <a:effectLst/>
              </a:rPr>
              <a:t>Leaders can help teachers improve student achievement by implementing best instructional practices for teaching high content standards. In other words, school leaders must pay attention to both the curriculum ("what") and the instruction ("how"). The following fundamental concepts will ensure that the curriculum is aligned with instruction and will lay the cornerstone for curriculum development work: </a:t>
            </a:r>
          </a:p>
          <a:p>
            <a:r>
              <a:rPr lang="en-US" b="1" dirty="0" smtClean="0">
                <a:effectLst/>
              </a:rPr>
              <a:t>Learn, Then Do.</a:t>
            </a:r>
            <a:r>
              <a:rPr lang="en-US" dirty="0" smtClean="0">
                <a:effectLst/>
              </a:rPr>
              <a:t> Powerful professional development needs to be embedded in the curriculum development process.</a:t>
            </a:r>
          </a:p>
          <a:p>
            <a:r>
              <a:rPr lang="en-US" b="1" dirty="0" smtClean="0">
                <a:effectLst/>
              </a:rPr>
              <a:t>Develop Leadership Structure.</a:t>
            </a:r>
            <a:r>
              <a:rPr lang="en-US" dirty="0" smtClean="0">
                <a:effectLst/>
              </a:rPr>
              <a:t> Structures need to be in place to allow curriculum developers and leaders to supervise or work closely with building principals.</a:t>
            </a:r>
          </a:p>
          <a:p>
            <a:endParaRPr lang="en-US" dirty="0"/>
          </a:p>
        </p:txBody>
      </p:sp>
      <p:sp>
        <p:nvSpPr>
          <p:cNvPr id="4" name="Slide Number Placeholder 3"/>
          <p:cNvSpPr>
            <a:spLocks noGrp="1"/>
          </p:cNvSpPr>
          <p:nvPr>
            <p:ph type="sldNum" sz="quarter" idx="10"/>
          </p:nvPr>
        </p:nvSpPr>
        <p:spPr/>
        <p:txBody>
          <a:bodyPr/>
          <a:lstStyle/>
          <a:p>
            <a:fld id="{7F7D7093-6135-40DC-A662-34066989FDBB}"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794206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9CBBE8-73B3-4ABD-9232-325445D1D34F}" type="slidenum">
              <a:rPr lang="en-US" smtClean="0"/>
              <a:t>4</a:t>
            </a:fld>
            <a:endParaRPr lang="en-US"/>
          </a:p>
        </p:txBody>
      </p:sp>
    </p:spTree>
    <p:extLst>
      <p:ext uri="{BB962C8B-B14F-4D97-AF65-F5344CB8AC3E}">
        <p14:creationId xmlns:p14="http://schemas.microsoft.com/office/powerpoint/2010/main" val="3228545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9CBBE8-73B3-4ABD-9232-325445D1D34F}" type="slidenum">
              <a:rPr lang="en-US" smtClean="0"/>
              <a:t>8</a:t>
            </a:fld>
            <a:endParaRPr lang="en-US"/>
          </a:p>
        </p:txBody>
      </p:sp>
    </p:spTree>
    <p:extLst>
      <p:ext uri="{BB962C8B-B14F-4D97-AF65-F5344CB8AC3E}">
        <p14:creationId xmlns:p14="http://schemas.microsoft.com/office/powerpoint/2010/main" val="2024906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9CBBE8-73B3-4ABD-9232-325445D1D34F}" type="slidenum">
              <a:rPr lang="en-US" smtClean="0"/>
              <a:t>12</a:t>
            </a:fld>
            <a:endParaRPr lang="en-US"/>
          </a:p>
        </p:txBody>
      </p:sp>
    </p:spTree>
    <p:extLst>
      <p:ext uri="{BB962C8B-B14F-4D97-AF65-F5344CB8AC3E}">
        <p14:creationId xmlns:p14="http://schemas.microsoft.com/office/powerpoint/2010/main" val="3013254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9CBBE8-73B3-4ABD-9232-325445D1D34F}" type="slidenum">
              <a:rPr lang="en-US" smtClean="0"/>
              <a:t>13</a:t>
            </a:fld>
            <a:endParaRPr lang="en-US"/>
          </a:p>
        </p:txBody>
      </p:sp>
    </p:spTree>
    <p:extLst>
      <p:ext uri="{BB962C8B-B14F-4D97-AF65-F5344CB8AC3E}">
        <p14:creationId xmlns:p14="http://schemas.microsoft.com/office/powerpoint/2010/main" val="611976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C90E7AA2-81C8-4344-82EA-9CA066081E3F}" type="slidenum">
              <a:rPr lang="en-US" smtClean="0">
                <a:latin typeface="Calibri" pitchFamily="34" charset="0"/>
              </a:rPr>
              <a:pPr eaLnBrk="1" fontAlgn="base" hangingPunct="1">
                <a:spcBef>
                  <a:spcPct val="0"/>
                </a:spcBef>
                <a:spcAft>
                  <a:spcPct val="0"/>
                </a:spcAft>
              </a:pPr>
              <a:t>14</a:t>
            </a:fld>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597" y="30480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781800" y="152400"/>
            <a:ext cx="2133600" cy="365125"/>
          </a:xfrm>
        </p:spPr>
        <p:txBody>
          <a:bodyPr/>
          <a:lstStyle/>
          <a:p>
            <a:fld id="{F1146AF0-044D-4EA6-AEB8-82F8562EF5B3}" type="datetimeFigureOut">
              <a:rPr lang="en-US" smtClean="0"/>
              <a:t>11/5/2013</a:t>
            </a:fld>
            <a:endParaRPr lang="en-US" dirty="0"/>
          </a:p>
        </p:txBody>
      </p:sp>
      <p:sp>
        <p:nvSpPr>
          <p:cNvPr id="9" name="Rectangle 8"/>
          <p:cNvSpPr/>
          <p:nvPr userDrawn="1"/>
        </p:nvSpPr>
        <p:spPr>
          <a:xfrm>
            <a:off x="-4" y="985463"/>
            <a:ext cx="9144001" cy="1828800"/>
          </a:xfrm>
          <a:prstGeom prst="rect">
            <a:avLst/>
          </a:prstGeom>
          <a:solidFill>
            <a:srgbClr val="7E0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796" y="1164850"/>
            <a:ext cx="7772400" cy="1470025"/>
          </a:xfrm>
        </p:spPr>
        <p:txBody>
          <a:bodyPr/>
          <a:lstStyle>
            <a:lvl1pPr>
              <a:defRPr>
                <a:solidFill>
                  <a:schemeClr val="bg1"/>
                </a:solidFill>
              </a:defRPr>
            </a:lvl1pPr>
          </a:lstStyle>
          <a:p>
            <a:r>
              <a:rPr lang="en-US" smtClean="0"/>
              <a:t>Click to edit Master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5410200"/>
            <a:ext cx="4318356" cy="1022011"/>
          </a:xfrm>
          <a:prstGeom prst="rect">
            <a:avLst/>
          </a:prstGeom>
        </p:spPr>
      </p:pic>
    </p:spTree>
    <p:extLst>
      <p:ext uri="{BB962C8B-B14F-4D97-AF65-F5344CB8AC3E}">
        <p14:creationId xmlns:p14="http://schemas.microsoft.com/office/powerpoint/2010/main" val="1329664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4800600"/>
            <a:ext cx="9144000" cy="566738"/>
          </a:xfrm>
        </p:spPr>
        <p:txBody>
          <a:bodyPr anchor="b"/>
          <a:lstStyle>
            <a:lvl1pPr algn="ctr">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146AF0-044D-4EA6-AEB8-82F8562EF5B3}" type="datetimeFigureOut">
              <a:rPr lang="en-US" smtClean="0"/>
              <a:t>11/5/2013</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6077" y="5791200"/>
            <a:ext cx="921826" cy="836952"/>
          </a:xfrm>
          <a:prstGeom prst="rect">
            <a:avLst/>
          </a:prstGeom>
        </p:spPr>
      </p:pic>
    </p:spTree>
    <p:extLst>
      <p:ext uri="{BB962C8B-B14F-4D97-AF65-F5344CB8AC3E}">
        <p14:creationId xmlns:p14="http://schemas.microsoft.com/office/powerpoint/2010/main" val="140157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7E0032"/>
          </a:solidFill>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6077" y="5791200"/>
            <a:ext cx="921826" cy="836952"/>
          </a:xfrm>
          <a:prstGeom prst="rect">
            <a:avLst/>
          </a:prstGeom>
        </p:spPr>
      </p:pic>
    </p:spTree>
    <p:extLst>
      <p:ext uri="{BB962C8B-B14F-4D97-AF65-F5344CB8AC3E}">
        <p14:creationId xmlns:p14="http://schemas.microsoft.com/office/powerpoint/2010/main" val="1931948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146AF0-044D-4EA6-AEB8-82F8562EF5B3}" type="datetimeFigureOut">
              <a:rPr lang="en-US" smtClean="0"/>
              <a:t>11/5/2013</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6077" y="5791200"/>
            <a:ext cx="921826" cy="836952"/>
          </a:xfrm>
          <a:prstGeom prst="rect">
            <a:avLst/>
          </a:prstGeom>
        </p:spPr>
      </p:pic>
    </p:spTree>
    <p:extLst>
      <p:ext uri="{BB962C8B-B14F-4D97-AF65-F5344CB8AC3E}">
        <p14:creationId xmlns:p14="http://schemas.microsoft.com/office/powerpoint/2010/main" val="3547533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146AF0-044D-4EA6-AEB8-82F8562EF5B3}" type="datetimeFigureOut">
              <a:rPr lang="en-US" smtClean="0"/>
              <a:t>11/5/2013</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6077" y="5791200"/>
            <a:ext cx="921826" cy="836952"/>
          </a:xfrm>
          <a:prstGeom prst="rect">
            <a:avLst/>
          </a:prstGeom>
        </p:spPr>
      </p:pic>
    </p:spTree>
    <p:extLst>
      <p:ext uri="{BB962C8B-B14F-4D97-AF65-F5344CB8AC3E}">
        <p14:creationId xmlns:p14="http://schemas.microsoft.com/office/powerpoint/2010/main" val="3492999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146AF0-044D-4EA6-AEB8-82F8562EF5B3}" type="datetimeFigureOut">
              <a:rPr lang="en-US" smtClean="0"/>
              <a:t>11/5/2013</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6077" y="5791200"/>
            <a:ext cx="921826" cy="836952"/>
          </a:xfrm>
          <a:prstGeom prst="rect">
            <a:avLst/>
          </a:prstGeom>
        </p:spPr>
      </p:pic>
    </p:spTree>
    <p:extLst>
      <p:ext uri="{BB962C8B-B14F-4D97-AF65-F5344CB8AC3E}">
        <p14:creationId xmlns:p14="http://schemas.microsoft.com/office/powerpoint/2010/main" val="392442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w/out CG Icon">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146AF0-044D-4EA6-AEB8-82F8562EF5B3}" type="datetimeFigureOut">
              <a:rPr lang="en-US" smtClean="0"/>
              <a:t>11/5/2013</a:t>
            </a:fld>
            <a:endParaRPr lang="en-US"/>
          </a:p>
        </p:txBody>
      </p:sp>
    </p:spTree>
    <p:extLst>
      <p:ext uri="{BB962C8B-B14F-4D97-AF65-F5344CB8AC3E}">
        <p14:creationId xmlns:p14="http://schemas.microsoft.com/office/powerpoint/2010/main" val="2180058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146AF0-044D-4EA6-AEB8-82F8562EF5B3}" type="datetimeFigureOut">
              <a:rPr lang="en-US" smtClean="0"/>
              <a:t>11/5/2013</a:t>
            </a:fld>
            <a:endParaRPr 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6077" y="5791200"/>
            <a:ext cx="921826" cy="836952"/>
          </a:xfrm>
          <a:prstGeom prst="rect">
            <a:avLst/>
          </a:prstGeom>
        </p:spPr>
      </p:pic>
    </p:spTree>
    <p:extLst>
      <p:ext uri="{BB962C8B-B14F-4D97-AF65-F5344CB8AC3E}">
        <p14:creationId xmlns:p14="http://schemas.microsoft.com/office/powerpoint/2010/main" val="140376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w/out CG Ic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146AF0-044D-4EA6-AEB8-82F8562EF5B3}" type="datetimeFigureOut">
              <a:rPr lang="en-US" smtClean="0"/>
              <a:t>11/5/2013</a:t>
            </a:fld>
            <a:endParaRPr lang="en-US"/>
          </a:p>
        </p:txBody>
      </p:sp>
    </p:spTree>
    <p:extLst>
      <p:ext uri="{BB962C8B-B14F-4D97-AF65-F5344CB8AC3E}">
        <p14:creationId xmlns:p14="http://schemas.microsoft.com/office/powerpoint/2010/main" val="4118953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146AF0-044D-4EA6-AEB8-82F8562EF5B3}" type="datetimeFigureOut">
              <a:rPr lang="en-US" smtClean="0"/>
              <a:t>11/5/2013</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6077" y="5791200"/>
            <a:ext cx="921826" cy="836952"/>
          </a:xfrm>
          <a:prstGeom prst="rect">
            <a:avLst/>
          </a:prstGeom>
        </p:spPr>
      </p:pic>
    </p:spTree>
    <p:extLst>
      <p:ext uri="{BB962C8B-B14F-4D97-AF65-F5344CB8AC3E}">
        <p14:creationId xmlns:p14="http://schemas.microsoft.com/office/powerpoint/2010/main" val="908640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chemeClr val="bg2"/>
            </a:gs>
            <a:gs pos="100000">
              <a:srgbClr val="D1C39F"/>
            </a:gs>
          </a:gsLst>
          <a:lin ang="189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74638"/>
            <a:ext cx="9144000" cy="1143000"/>
          </a:xfrm>
          <a:prstGeom prst="rect">
            <a:avLst/>
          </a:prstGeom>
          <a:solidFill>
            <a:schemeClr val="tx1"/>
          </a:soli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46AF0-044D-4EA6-AEB8-82F8562EF5B3}" type="datetimeFigureOut">
              <a:rPr lang="en-US" smtClean="0"/>
              <a:t>11/5/2013</a:t>
            </a:fld>
            <a:endParaRPr lang="en-US"/>
          </a:p>
        </p:txBody>
      </p:sp>
    </p:spTree>
    <p:extLst>
      <p:ext uri="{BB962C8B-B14F-4D97-AF65-F5344CB8AC3E}">
        <p14:creationId xmlns:p14="http://schemas.microsoft.com/office/powerpoint/2010/main" val="595885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9" r:id="rId6"/>
    <p:sldLayoutId id="2147483655" r:id="rId7"/>
    <p:sldLayoutId id="2147483658" r:id="rId8"/>
    <p:sldLayoutId id="2147483656" r:id="rId9"/>
    <p:sldLayoutId id="2147483657" r:id="rId10"/>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bitingintothecore.com/common-core-math-progression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Clare-Gladwin RESD</a:t>
            </a:r>
          </a:p>
          <a:p>
            <a:r>
              <a:rPr lang="en-US" smtClean="0"/>
              <a:t>Fall 2013 </a:t>
            </a:r>
            <a:endParaRPr lang="en-US" dirty="0"/>
          </a:p>
        </p:txBody>
      </p:sp>
      <p:sp>
        <p:nvSpPr>
          <p:cNvPr id="2" name="Title 1"/>
          <p:cNvSpPr>
            <a:spLocks noGrp="1"/>
          </p:cNvSpPr>
          <p:nvPr>
            <p:ph type="ctrTitle"/>
          </p:nvPr>
        </p:nvSpPr>
        <p:spPr/>
        <p:txBody>
          <a:bodyPr/>
          <a:lstStyle/>
          <a:p>
            <a:r>
              <a:rPr lang="en-US" dirty="0" smtClean="0"/>
              <a:t>Alignment for Career and College Readiness </a:t>
            </a:r>
            <a:endParaRPr lang="en-US" dirty="0"/>
          </a:p>
        </p:txBody>
      </p:sp>
    </p:spTree>
    <p:extLst>
      <p:ext uri="{BB962C8B-B14F-4D97-AF65-F5344CB8AC3E}">
        <p14:creationId xmlns:p14="http://schemas.microsoft.com/office/powerpoint/2010/main" val="3246249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Standards-based Instruction means…</a:t>
            </a:r>
            <a:endParaRPr lang="en-US" dirty="0"/>
          </a:p>
        </p:txBody>
      </p:sp>
      <p:sp>
        <p:nvSpPr>
          <p:cNvPr id="3" name="Content Placeholder 2"/>
          <p:cNvSpPr>
            <a:spLocks noGrp="1"/>
          </p:cNvSpPr>
          <p:nvPr>
            <p:ph idx="1"/>
          </p:nvPr>
        </p:nvSpPr>
        <p:spPr/>
        <p:txBody>
          <a:bodyPr>
            <a:normAutofit fontScale="77500" lnSpcReduction="20000"/>
          </a:bodyPr>
          <a:lstStyle/>
          <a:p>
            <a:pPr>
              <a:defRPr/>
            </a:pPr>
            <a:r>
              <a:rPr lang="en-US" dirty="0">
                <a:solidFill>
                  <a:schemeClr val="accent3"/>
                </a:solidFill>
              </a:rPr>
              <a:t>Instruction that looks and feels </a:t>
            </a:r>
            <a:r>
              <a:rPr lang="en-US" dirty="0" smtClean="0">
                <a:solidFill>
                  <a:schemeClr val="accent3"/>
                </a:solidFill>
              </a:rPr>
              <a:t>different.</a:t>
            </a:r>
          </a:p>
          <a:p>
            <a:pPr marL="0" indent="0">
              <a:buNone/>
              <a:defRPr/>
            </a:pPr>
            <a:endParaRPr lang="en-US" dirty="0"/>
          </a:p>
          <a:p>
            <a:pPr>
              <a:defRPr/>
            </a:pPr>
            <a:r>
              <a:rPr lang="en-US" dirty="0"/>
              <a:t>Integration of Common Core State Standards for English language arts and mathematics across ALL content </a:t>
            </a:r>
            <a:r>
              <a:rPr lang="en-US" dirty="0" smtClean="0"/>
              <a:t>areas.</a:t>
            </a:r>
          </a:p>
          <a:p>
            <a:pPr marL="0" indent="0">
              <a:buNone/>
              <a:defRPr/>
            </a:pPr>
            <a:endParaRPr lang="en-US" dirty="0"/>
          </a:p>
          <a:p>
            <a:pPr>
              <a:defRPr/>
            </a:pPr>
            <a:r>
              <a:rPr lang="en-US" dirty="0">
                <a:solidFill>
                  <a:schemeClr val="accent3"/>
                </a:solidFill>
              </a:rPr>
              <a:t>Evidence of the use of data to inform instruction and intervention/acceleration for students as they make improvement on the learning progression scales (this includes differentiation to support student progression and maintenance</a:t>
            </a:r>
            <a:r>
              <a:rPr lang="en-US" dirty="0" smtClean="0">
                <a:solidFill>
                  <a:schemeClr val="accent3"/>
                </a:solidFill>
              </a:rPr>
              <a:t>).</a:t>
            </a:r>
          </a:p>
          <a:p>
            <a:pPr marL="0" indent="0">
              <a:buNone/>
              <a:defRPr/>
            </a:pPr>
            <a:endParaRPr lang="en-US" dirty="0"/>
          </a:p>
          <a:p>
            <a:pPr>
              <a:defRPr/>
            </a:pPr>
            <a:r>
              <a:rPr lang="en-US" dirty="0"/>
              <a:t>Absence of mini-benchmarking and/or assessments. </a:t>
            </a:r>
          </a:p>
          <a:p>
            <a:endParaRPr lang="en-US" dirty="0"/>
          </a:p>
        </p:txBody>
      </p:sp>
    </p:spTree>
    <p:extLst>
      <p:ext uri="{BB962C8B-B14F-4D97-AF65-F5344CB8AC3E}">
        <p14:creationId xmlns:p14="http://schemas.microsoft.com/office/powerpoint/2010/main" val="4227869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228600" y="5867400"/>
            <a:ext cx="7162800" cy="685800"/>
          </a:xfrm>
          <a:prstGeom prst="rect">
            <a:avLst/>
          </a:prstGeom>
        </p:spPr>
        <p:txBody>
          <a:bodyPr/>
          <a:lstStyle/>
          <a:p>
            <a:r>
              <a:rPr lang="en-US" sz="1600" dirty="0"/>
              <a:t>Assessment Technology, Inc. </a:t>
            </a:r>
            <a:r>
              <a:rPr lang="en-US" sz="1600" dirty="0">
                <a:sym typeface="Wingdings" pitchFamily="2" charset="2"/>
              </a:rPr>
              <a:t> </a:t>
            </a:r>
            <a:r>
              <a:rPr lang="en-US" sz="1600" dirty="0" err="1"/>
              <a:t>WestEd</a:t>
            </a:r>
            <a:r>
              <a:rPr lang="en-US" sz="1600" dirty="0"/>
              <a:t> LAPDS </a:t>
            </a:r>
            <a:r>
              <a:rPr lang="en-US" sz="1600" dirty="0">
                <a:sym typeface="Wingdings" pitchFamily="2" charset="2"/>
              </a:rPr>
              <a:t> </a:t>
            </a:r>
            <a:r>
              <a:rPr lang="en-US" sz="1600" dirty="0"/>
              <a:t>Vail Unified School District</a:t>
            </a:r>
          </a:p>
        </p:txBody>
      </p:sp>
      <p:sp>
        <p:nvSpPr>
          <p:cNvPr id="4098" name="Rectangle 2"/>
          <p:cNvSpPr>
            <a:spLocks noGrp="1" noChangeArrowheads="1"/>
          </p:cNvSpPr>
          <p:nvPr>
            <p:ph type="title"/>
          </p:nvPr>
        </p:nvSpPr>
        <p:spPr/>
        <p:txBody>
          <a:bodyPr/>
          <a:lstStyle/>
          <a:p>
            <a:r>
              <a:rPr lang="en-US" dirty="0"/>
              <a:t>Instruction for All </a:t>
            </a:r>
            <a:r>
              <a:rPr lang="en-US" dirty="0" smtClean="0"/>
              <a:t>Students means…</a:t>
            </a:r>
            <a:endParaRPr lang="en-US" dirty="0"/>
          </a:p>
        </p:txBody>
      </p:sp>
      <p:sp>
        <p:nvSpPr>
          <p:cNvPr id="4099" name="Rectangle 3"/>
          <p:cNvSpPr>
            <a:spLocks noGrp="1" noChangeArrowheads="1"/>
          </p:cNvSpPr>
          <p:nvPr>
            <p:ph type="body" idx="1"/>
          </p:nvPr>
        </p:nvSpPr>
        <p:spPr>
          <a:xfrm>
            <a:off x="0" y="1752600"/>
            <a:ext cx="8915400" cy="3962400"/>
          </a:xfrm>
        </p:spPr>
        <p:txBody>
          <a:bodyPr>
            <a:normAutofit lnSpcReduction="10000"/>
          </a:bodyPr>
          <a:lstStyle/>
          <a:p>
            <a:pPr marL="796925" lvl="1" indent="-457200">
              <a:lnSpc>
                <a:spcPct val="90000"/>
              </a:lnSpc>
              <a:buFont typeface="Arial" pitchFamily="34" charset="0"/>
              <a:buChar char="•"/>
            </a:pPr>
            <a:r>
              <a:rPr lang="en-US" dirty="0"/>
              <a:t>Core, </a:t>
            </a:r>
            <a:r>
              <a:rPr lang="en-US" dirty="0">
                <a:solidFill>
                  <a:schemeClr val="accent3"/>
                </a:solidFill>
              </a:rPr>
              <a:t>School-wide </a:t>
            </a:r>
            <a:r>
              <a:rPr lang="en-US" dirty="0" smtClean="0">
                <a:solidFill>
                  <a:schemeClr val="accent3"/>
                </a:solidFill>
              </a:rPr>
              <a:t>strategies </a:t>
            </a:r>
            <a:r>
              <a:rPr lang="en-US" dirty="0" smtClean="0"/>
              <a:t>- Effective </a:t>
            </a:r>
            <a:r>
              <a:rPr lang="en-US" dirty="0"/>
              <a:t>Instructional </a:t>
            </a:r>
            <a:r>
              <a:rPr lang="en-US" dirty="0" smtClean="0"/>
              <a:t>Practices</a:t>
            </a:r>
          </a:p>
          <a:p>
            <a:pPr marL="339725" lvl="1" indent="0">
              <a:lnSpc>
                <a:spcPct val="90000"/>
              </a:lnSpc>
              <a:buNone/>
            </a:pPr>
            <a:endParaRPr lang="en-US" dirty="0"/>
          </a:p>
          <a:p>
            <a:pPr marL="796925" lvl="1" indent="-457200">
              <a:lnSpc>
                <a:spcPct val="90000"/>
              </a:lnSpc>
              <a:buFont typeface="Arial" pitchFamily="34" charset="0"/>
              <a:buChar char="•"/>
            </a:pPr>
            <a:r>
              <a:rPr lang="en-US" dirty="0">
                <a:solidFill>
                  <a:schemeClr val="accent3"/>
                </a:solidFill>
              </a:rPr>
              <a:t>Differentiated Instruction </a:t>
            </a:r>
            <a:r>
              <a:rPr lang="en-US" dirty="0"/>
              <a:t>to scaffold grade level standards for all </a:t>
            </a:r>
            <a:r>
              <a:rPr lang="en-US" dirty="0" smtClean="0"/>
              <a:t>students including the most at risk sub groups (special education, English Learners, and ED)</a:t>
            </a:r>
          </a:p>
          <a:p>
            <a:pPr marL="339725" lvl="1" indent="0">
              <a:lnSpc>
                <a:spcPct val="90000"/>
              </a:lnSpc>
              <a:buNone/>
            </a:pPr>
            <a:endParaRPr lang="en-US" dirty="0"/>
          </a:p>
          <a:p>
            <a:pPr marL="796925" lvl="1" indent="-457200">
              <a:lnSpc>
                <a:spcPct val="90000"/>
              </a:lnSpc>
              <a:buFont typeface="Arial" pitchFamily="34" charset="0"/>
              <a:buChar char="•"/>
            </a:pPr>
            <a:r>
              <a:rPr lang="en-US" dirty="0">
                <a:solidFill>
                  <a:schemeClr val="accent3"/>
                </a:solidFill>
              </a:rPr>
              <a:t>Accelerated interventions </a:t>
            </a:r>
            <a:r>
              <a:rPr lang="en-US" dirty="0"/>
              <a:t>to move all students up at least one performance level during the year.</a:t>
            </a:r>
          </a:p>
        </p:txBody>
      </p:sp>
    </p:spTree>
    <p:extLst>
      <p:ext uri="{BB962C8B-B14F-4D97-AF65-F5344CB8AC3E}">
        <p14:creationId xmlns:p14="http://schemas.microsoft.com/office/powerpoint/2010/main" val="4151627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3"/>
          <p:cNvSpPr>
            <a:spLocks noGrp="1"/>
          </p:cNvSpPr>
          <p:nvPr>
            <p:ph type="ftr" sz="quarter" idx="4294967295"/>
          </p:nvPr>
        </p:nvSpPr>
        <p:spPr>
          <a:xfrm>
            <a:off x="228600" y="6515100"/>
            <a:ext cx="6705600" cy="685800"/>
          </a:xfrm>
          <a:prstGeom prst="rect">
            <a:avLst/>
          </a:prstGeom>
        </p:spPr>
        <p:txBody>
          <a:bodyPr/>
          <a:lstStyle/>
          <a:p>
            <a:r>
              <a:rPr lang="en-US" sz="1200" dirty="0"/>
              <a:t>Assessment Technology, Inc. </a:t>
            </a:r>
            <a:r>
              <a:rPr lang="en-US" sz="1200" dirty="0">
                <a:sym typeface="Wingdings" pitchFamily="2" charset="2"/>
              </a:rPr>
              <a:t> </a:t>
            </a:r>
            <a:r>
              <a:rPr lang="en-US" sz="1200" dirty="0" err="1"/>
              <a:t>WestEd</a:t>
            </a:r>
            <a:r>
              <a:rPr lang="en-US" sz="1200" dirty="0"/>
              <a:t> LAPDS </a:t>
            </a:r>
            <a:r>
              <a:rPr lang="en-US" sz="1200" dirty="0">
                <a:sym typeface="Wingdings" pitchFamily="2" charset="2"/>
              </a:rPr>
              <a:t> </a:t>
            </a:r>
            <a:r>
              <a:rPr lang="en-US" sz="1200" dirty="0"/>
              <a:t>Vail Unified School District</a:t>
            </a:r>
          </a:p>
        </p:txBody>
      </p:sp>
      <p:sp>
        <p:nvSpPr>
          <p:cNvPr id="242707" name="AutoShape 19"/>
          <p:cNvSpPr>
            <a:spLocks noChangeArrowheads="1"/>
          </p:cNvSpPr>
          <p:nvPr/>
        </p:nvSpPr>
        <p:spPr bwMode="auto">
          <a:xfrm>
            <a:off x="4876800" y="4572000"/>
            <a:ext cx="3733800" cy="18288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2706" name="AutoShape 18"/>
          <p:cNvSpPr>
            <a:spLocks noChangeArrowheads="1"/>
          </p:cNvSpPr>
          <p:nvPr/>
        </p:nvSpPr>
        <p:spPr bwMode="auto">
          <a:xfrm>
            <a:off x="685800" y="4572000"/>
            <a:ext cx="3962400" cy="18288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2690" name="Rectangle 2"/>
          <p:cNvSpPr>
            <a:spLocks noGrp="1" noChangeArrowheads="1"/>
          </p:cNvSpPr>
          <p:nvPr>
            <p:ph type="title"/>
          </p:nvPr>
        </p:nvSpPr>
        <p:spPr/>
        <p:txBody>
          <a:bodyPr/>
          <a:lstStyle/>
          <a:p>
            <a:r>
              <a:rPr lang="en-US"/>
              <a:t> Raising Student Achievement</a:t>
            </a:r>
          </a:p>
        </p:txBody>
      </p:sp>
      <p:sp>
        <p:nvSpPr>
          <p:cNvPr id="242691" name="Rectangle 3"/>
          <p:cNvSpPr>
            <a:spLocks noGrp="1" noChangeArrowheads="1"/>
          </p:cNvSpPr>
          <p:nvPr>
            <p:ph type="body" idx="1"/>
          </p:nvPr>
        </p:nvSpPr>
        <p:spPr>
          <a:xfrm>
            <a:off x="228600" y="1676400"/>
            <a:ext cx="8915400" cy="1066800"/>
          </a:xfrm>
        </p:spPr>
        <p:txBody>
          <a:bodyPr/>
          <a:lstStyle/>
          <a:p>
            <a:pPr marL="2293938" indent="-2293938">
              <a:buFontTx/>
              <a:buNone/>
              <a:tabLst>
                <a:tab pos="2293938" algn="l"/>
              </a:tabLst>
            </a:pPr>
            <a:r>
              <a:rPr lang="en-US" u="sng" dirty="0"/>
              <a:t>Step Two:</a:t>
            </a:r>
            <a:r>
              <a:rPr lang="en-US" dirty="0"/>
              <a:t>  Make sure students have learned the </a:t>
            </a:r>
            <a:r>
              <a:rPr lang="en-US" dirty="0" smtClean="0"/>
              <a:t>standard.</a:t>
            </a:r>
            <a:endParaRPr lang="en-US" dirty="0"/>
          </a:p>
          <a:p>
            <a:pPr marL="2293938" indent="-2293938" algn="ctr">
              <a:buFontTx/>
              <a:buNone/>
              <a:tabLst>
                <a:tab pos="2293938" algn="l"/>
              </a:tabLst>
            </a:pPr>
            <a:endParaRPr lang="en-US" dirty="0"/>
          </a:p>
        </p:txBody>
      </p:sp>
      <p:sp>
        <p:nvSpPr>
          <p:cNvPr id="242693" name="AutoShape 5"/>
          <p:cNvSpPr>
            <a:spLocks noChangeArrowheads="1"/>
          </p:cNvSpPr>
          <p:nvPr/>
        </p:nvSpPr>
        <p:spPr bwMode="auto">
          <a:xfrm>
            <a:off x="762000" y="2667000"/>
            <a:ext cx="8077200" cy="12192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2694" name="Text Box 6"/>
          <p:cNvSpPr txBox="1">
            <a:spLocks noChangeArrowheads="1"/>
          </p:cNvSpPr>
          <p:nvPr/>
        </p:nvSpPr>
        <p:spPr bwMode="auto">
          <a:xfrm>
            <a:off x="762000" y="2743200"/>
            <a:ext cx="8001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sz="2000" b="1" dirty="0">
                <a:latin typeface="Verdana" pitchFamily="34" charset="0"/>
              </a:rPr>
              <a:t>Once the standard has been introduced and developed, and mastery is expected, administer the short-term assessments </a:t>
            </a:r>
            <a:r>
              <a:rPr lang="en-US" sz="2000" b="1" dirty="0" smtClean="0">
                <a:latin typeface="Verdana" pitchFamily="34" charset="0"/>
              </a:rPr>
              <a:t>frequently.</a:t>
            </a:r>
            <a:endParaRPr lang="en-US" sz="2000" b="1" dirty="0">
              <a:latin typeface="Verdana" pitchFamily="34" charset="0"/>
            </a:endParaRPr>
          </a:p>
        </p:txBody>
      </p:sp>
      <p:sp>
        <p:nvSpPr>
          <p:cNvPr id="242696" name="AutoShape 8"/>
          <p:cNvSpPr>
            <a:spLocks noChangeArrowheads="1"/>
          </p:cNvSpPr>
          <p:nvPr/>
        </p:nvSpPr>
        <p:spPr bwMode="auto">
          <a:xfrm>
            <a:off x="6781800" y="3962400"/>
            <a:ext cx="377825" cy="519113"/>
          </a:xfrm>
          <a:prstGeom prst="downArrow">
            <a:avLst>
              <a:gd name="adj1" fmla="val 50000"/>
              <a:gd name="adj2" fmla="val 34349"/>
            </a:avLst>
          </a:prstGeom>
          <a:solidFill>
            <a:srgbClr val="FFE2A9"/>
          </a:solidFill>
          <a:ln w="9525" algn="ctr">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US" sz="2400">
              <a:latin typeface="Times" charset="0"/>
            </a:endParaRPr>
          </a:p>
        </p:txBody>
      </p:sp>
      <p:sp>
        <p:nvSpPr>
          <p:cNvPr id="242697" name="Text Box 9"/>
          <p:cNvSpPr txBox="1">
            <a:spLocks noChangeArrowheads="1"/>
          </p:cNvSpPr>
          <p:nvPr/>
        </p:nvSpPr>
        <p:spPr bwMode="auto">
          <a:xfrm>
            <a:off x="762000" y="4953000"/>
            <a:ext cx="38862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sz="1600" dirty="0">
                <a:latin typeface="Verdana" pitchFamily="34" charset="0"/>
              </a:rPr>
              <a:t>Teacher made common assessments are given to  students once instruction is completed to determine student mastery on a given performance </a:t>
            </a:r>
            <a:r>
              <a:rPr lang="en-US" sz="1600" dirty="0" smtClean="0">
                <a:latin typeface="Verdana" pitchFamily="34" charset="0"/>
              </a:rPr>
              <a:t>objective.</a:t>
            </a:r>
            <a:endParaRPr lang="en-US" sz="1600" dirty="0">
              <a:latin typeface="Verdana" pitchFamily="34" charset="0"/>
            </a:endParaRPr>
          </a:p>
        </p:txBody>
      </p:sp>
      <p:sp>
        <p:nvSpPr>
          <p:cNvPr id="242701" name="Text Box 13"/>
          <p:cNvSpPr txBox="1">
            <a:spLocks noChangeArrowheads="1"/>
          </p:cNvSpPr>
          <p:nvPr/>
        </p:nvSpPr>
        <p:spPr bwMode="auto">
          <a:xfrm>
            <a:off x="5029200" y="4648200"/>
            <a:ext cx="1981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sz="2000" b="1">
                <a:latin typeface="Verdana" pitchFamily="34" charset="0"/>
              </a:rPr>
              <a:t>Benchmarks</a:t>
            </a:r>
          </a:p>
        </p:txBody>
      </p:sp>
      <p:sp>
        <p:nvSpPr>
          <p:cNvPr id="242702" name="Text Box 14"/>
          <p:cNvSpPr txBox="1">
            <a:spLocks noChangeArrowheads="1"/>
          </p:cNvSpPr>
          <p:nvPr/>
        </p:nvSpPr>
        <p:spPr bwMode="auto">
          <a:xfrm>
            <a:off x="5029200" y="5029200"/>
            <a:ext cx="30480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sz="1600" dirty="0">
                <a:latin typeface="Verdana" pitchFamily="34" charset="0"/>
              </a:rPr>
              <a:t>District assessments administered every </a:t>
            </a:r>
            <a:r>
              <a:rPr lang="en-US" sz="1600" dirty="0" smtClean="0">
                <a:latin typeface="Verdana" pitchFamily="34" charset="0"/>
              </a:rPr>
              <a:t>nine </a:t>
            </a:r>
            <a:r>
              <a:rPr lang="en-US" sz="1600" dirty="0">
                <a:latin typeface="Verdana" pitchFamily="34" charset="0"/>
              </a:rPr>
              <a:t>weeks to measure </a:t>
            </a:r>
            <a:r>
              <a:rPr lang="en-US" sz="1600" dirty="0" smtClean="0">
                <a:latin typeface="Verdana" pitchFamily="34" charset="0"/>
              </a:rPr>
              <a:t>mastery. </a:t>
            </a:r>
            <a:endParaRPr lang="en-US" sz="1600" dirty="0">
              <a:latin typeface="Verdana" pitchFamily="34" charset="0"/>
            </a:endParaRPr>
          </a:p>
        </p:txBody>
      </p:sp>
      <p:sp>
        <p:nvSpPr>
          <p:cNvPr id="242703" name="AutoShape 15"/>
          <p:cNvSpPr>
            <a:spLocks noChangeArrowheads="1"/>
          </p:cNvSpPr>
          <p:nvPr/>
        </p:nvSpPr>
        <p:spPr bwMode="auto">
          <a:xfrm>
            <a:off x="2135188" y="3962400"/>
            <a:ext cx="377825" cy="519113"/>
          </a:xfrm>
          <a:prstGeom prst="downArrow">
            <a:avLst>
              <a:gd name="adj1" fmla="val 50000"/>
              <a:gd name="adj2" fmla="val 34349"/>
            </a:avLst>
          </a:prstGeom>
          <a:solidFill>
            <a:srgbClr val="FFE2A9"/>
          </a:solidFill>
          <a:ln w="9525" algn="ctr">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US" sz="2400">
              <a:latin typeface="Times" charset="0"/>
            </a:endParaRPr>
          </a:p>
        </p:txBody>
      </p:sp>
      <p:sp>
        <p:nvSpPr>
          <p:cNvPr id="242705" name="Text Box 17"/>
          <p:cNvSpPr txBox="1">
            <a:spLocks noChangeArrowheads="1"/>
          </p:cNvSpPr>
          <p:nvPr/>
        </p:nvSpPr>
        <p:spPr bwMode="auto">
          <a:xfrm>
            <a:off x="762000" y="4648200"/>
            <a:ext cx="1981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sz="2000" b="1">
                <a:latin typeface="Verdana" pitchFamily="34" charset="0"/>
              </a:rPr>
              <a:t>Formatives</a:t>
            </a:r>
          </a:p>
        </p:txBody>
      </p:sp>
    </p:spTree>
    <p:extLst>
      <p:ext uri="{BB962C8B-B14F-4D97-AF65-F5344CB8AC3E}">
        <p14:creationId xmlns:p14="http://schemas.microsoft.com/office/powerpoint/2010/main" val="143278566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228600" y="6172200"/>
            <a:ext cx="7467600" cy="685800"/>
          </a:xfrm>
          <a:prstGeom prst="rect">
            <a:avLst/>
          </a:prstGeom>
        </p:spPr>
        <p:txBody>
          <a:bodyPr/>
          <a:lstStyle/>
          <a:p>
            <a:r>
              <a:rPr lang="en-US" sz="1600" dirty="0"/>
              <a:t>Assessment Technology, Inc. </a:t>
            </a:r>
            <a:r>
              <a:rPr lang="en-US" sz="1600" dirty="0">
                <a:sym typeface="Wingdings" pitchFamily="2" charset="2"/>
              </a:rPr>
              <a:t> </a:t>
            </a:r>
            <a:r>
              <a:rPr lang="en-US" sz="1600" dirty="0" err="1"/>
              <a:t>WestEd</a:t>
            </a:r>
            <a:r>
              <a:rPr lang="en-US" sz="1600" dirty="0"/>
              <a:t> LAPDS </a:t>
            </a:r>
            <a:r>
              <a:rPr lang="en-US" sz="1600" dirty="0">
                <a:sym typeface="Wingdings" pitchFamily="2" charset="2"/>
              </a:rPr>
              <a:t> </a:t>
            </a:r>
            <a:r>
              <a:rPr lang="en-US" sz="1600" dirty="0"/>
              <a:t>Vail Unified School District</a:t>
            </a:r>
          </a:p>
        </p:txBody>
      </p:sp>
      <p:sp>
        <p:nvSpPr>
          <p:cNvPr id="5122" name="Rectangle 2"/>
          <p:cNvSpPr>
            <a:spLocks noGrp="1" noChangeArrowheads="1"/>
          </p:cNvSpPr>
          <p:nvPr>
            <p:ph type="title"/>
          </p:nvPr>
        </p:nvSpPr>
        <p:spPr/>
        <p:txBody>
          <a:bodyPr>
            <a:normAutofit fontScale="90000"/>
          </a:bodyPr>
          <a:lstStyle/>
          <a:p>
            <a:r>
              <a:rPr lang="en-US" dirty="0" smtClean="0"/>
              <a:t>Your Assessment </a:t>
            </a:r>
            <a:r>
              <a:rPr lang="en-US" dirty="0"/>
              <a:t>System: </a:t>
            </a:r>
            <a:r>
              <a:rPr lang="en-US" dirty="0" smtClean="0"/>
              <a:t/>
            </a:r>
            <a:br>
              <a:rPr lang="en-US" dirty="0" smtClean="0"/>
            </a:br>
            <a:r>
              <a:rPr lang="en-US" dirty="0" smtClean="0"/>
              <a:t>Three </a:t>
            </a:r>
            <a:r>
              <a:rPr lang="en-US" dirty="0"/>
              <a:t>Levels </a:t>
            </a:r>
            <a:r>
              <a:rPr lang="en-US" dirty="0" smtClean="0"/>
              <a:t>of Monitoring </a:t>
            </a:r>
            <a:endParaRPr lang="en-US" dirty="0"/>
          </a:p>
        </p:txBody>
      </p:sp>
      <p:sp>
        <p:nvSpPr>
          <p:cNvPr id="5123" name="Rectangle 3"/>
          <p:cNvSpPr>
            <a:spLocks noGrp="1" noChangeArrowheads="1"/>
          </p:cNvSpPr>
          <p:nvPr>
            <p:ph type="body" idx="1"/>
          </p:nvPr>
        </p:nvSpPr>
        <p:spPr>
          <a:xfrm>
            <a:off x="152400" y="1752600"/>
            <a:ext cx="8382000" cy="4419600"/>
          </a:xfrm>
        </p:spPr>
        <p:txBody>
          <a:bodyPr>
            <a:normAutofit lnSpcReduction="10000"/>
          </a:bodyPr>
          <a:lstStyle/>
          <a:p>
            <a:pPr marL="796925" lvl="1" indent="-457200">
              <a:lnSpc>
                <a:spcPct val="90000"/>
              </a:lnSpc>
              <a:buFont typeface="Arial" pitchFamily="34" charset="0"/>
              <a:buChar char="•"/>
            </a:pPr>
            <a:r>
              <a:rPr lang="en-US" dirty="0"/>
              <a:t>NCLB </a:t>
            </a:r>
            <a:r>
              <a:rPr lang="en-US" dirty="0" smtClean="0"/>
              <a:t>(ESSA) </a:t>
            </a:r>
            <a:r>
              <a:rPr lang="en-US" dirty="0" smtClean="0">
                <a:solidFill>
                  <a:schemeClr val="accent3"/>
                </a:solidFill>
              </a:rPr>
              <a:t>State Assessments</a:t>
            </a:r>
          </a:p>
          <a:p>
            <a:pPr marL="339725" lvl="1" indent="0">
              <a:lnSpc>
                <a:spcPct val="90000"/>
              </a:lnSpc>
              <a:buNone/>
            </a:pPr>
            <a:endParaRPr lang="en-US" dirty="0"/>
          </a:p>
          <a:p>
            <a:pPr marL="796925" lvl="1" indent="-457200">
              <a:lnSpc>
                <a:spcPct val="90000"/>
              </a:lnSpc>
              <a:buFont typeface="Arial" pitchFamily="34" charset="0"/>
              <a:buChar char="•"/>
            </a:pPr>
            <a:r>
              <a:rPr lang="en-US" dirty="0">
                <a:solidFill>
                  <a:schemeClr val="accent3"/>
                </a:solidFill>
              </a:rPr>
              <a:t>District </a:t>
            </a:r>
            <a:r>
              <a:rPr lang="en-US" dirty="0" smtClean="0">
                <a:solidFill>
                  <a:schemeClr val="accent3"/>
                </a:solidFill>
              </a:rPr>
              <a:t>Benchmark or Interim </a:t>
            </a:r>
            <a:r>
              <a:rPr lang="en-US" dirty="0">
                <a:solidFill>
                  <a:schemeClr val="accent3"/>
                </a:solidFill>
              </a:rPr>
              <a:t>Assessments </a:t>
            </a:r>
            <a:r>
              <a:rPr lang="en-US" dirty="0"/>
              <a:t>to verify that </a:t>
            </a:r>
            <a:r>
              <a:rPr lang="en-US" dirty="0" smtClean="0"/>
              <a:t>all </a:t>
            </a:r>
            <a:r>
              <a:rPr lang="en-US" dirty="0"/>
              <a:t>students have the </a:t>
            </a:r>
            <a:r>
              <a:rPr lang="en-US" i="1" dirty="0"/>
              <a:t>Opportunity To Learn</a:t>
            </a:r>
            <a:r>
              <a:rPr lang="en-US" dirty="0"/>
              <a:t> and can demonstrate </a:t>
            </a:r>
            <a:r>
              <a:rPr lang="en-US" i="1" dirty="0"/>
              <a:t>Proficient Performance</a:t>
            </a:r>
            <a:r>
              <a:rPr lang="en-US" dirty="0"/>
              <a:t> on the standards tested on the State Assessment</a:t>
            </a:r>
            <a:r>
              <a:rPr lang="en-US" dirty="0" smtClean="0"/>
              <a:t>.</a:t>
            </a:r>
          </a:p>
          <a:p>
            <a:pPr marL="339725" lvl="1" indent="0">
              <a:lnSpc>
                <a:spcPct val="90000"/>
              </a:lnSpc>
              <a:buNone/>
            </a:pPr>
            <a:endParaRPr lang="en-US" dirty="0"/>
          </a:p>
          <a:p>
            <a:pPr marL="796925" lvl="1" indent="-457200">
              <a:lnSpc>
                <a:spcPct val="90000"/>
              </a:lnSpc>
              <a:buFont typeface="Arial" pitchFamily="34" charset="0"/>
              <a:buChar char="•"/>
            </a:pPr>
            <a:r>
              <a:rPr lang="en-US" dirty="0"/>
              <a:t>Classroom </a:t>
            </a:r>
            <a:r>
              <a:rPr lang="en-US" dirty="0">
                <a:solidFill>
                  <a:schemeClr val="accent3"/>
                </a:solidFill>
              </a:rPr>
              <a:t>Formative Assessments </a:t>
            </a:r>
            <a:r>
              <a:rPr lang="en-US" dirty="0"/>
              <a:t>integrated in Standards-Based </a:t>
            </a:r>
            <a:r>
              <a:rPr lang="en-US" dirty="0" smtClean="0"/>
              <a:t>Lessons for </a:t>
            </a:r>
            <a:r>
              <a:rPr lang="en-US" dirty="0" smtClean="0">
                <a:solidFill>
                  <a:schemeClr val="accent3"/>
                </a:solidFill>
              </a:rPr>
              <a:t>monitoring progress</a:t>
            </a:r>
            <a:r>
              <a:rPr lang="en-US" dirty="0" smtClean="0"/>
              <a:t>.</a:t>
            </a:r>
            <a:endParaRPr lang="en-US" dirty="0"/>
          </a:p>
        </p:txBody>
      </p:sp>
    </p:spTree>
    <p:extLst>
      <p:ext uri="{BB962C8B-B14F-4D97-AF65-F5344CB8AC3E}">
        <p14:creationId xmlns:p14="http://schemas.microsoft.com/office/powerpoint/2010/main" val="1635728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What Should Progress Monitoring Look Like with CCSS?</a:t>
            </a:r>
            <a:endParaRPr lang="en-US" b="1" dirty="0"/>
          </a:p>
        </p:txBody>
      </p:sp>
      <p:sp>
        <p:nvSpPr>
          <p:cNvPr id="3" name="Content Placeholder 2"/>
          <p:cNvSpPr>
            <a:spLocks noGrp="1"/>
          </p:cNvSpPr>
          <p:nvPr>
            <p:ph idx="1"/>
          </p:nvPr>
        </p:nvSpPr>
        <p:spPr>
          <a:xfrm>
            <a:off x="304800" y="1600200"/>
            <a:ext cx="8382000" cy="4525963"/>
          </a:xfrm>
        </p:spPr>
        <p:txBody>
          <a:bodyPr rtlCol="0">
            <a:normAutofit fontScale="77500" lnSpcReduction="20000"/>
          </a:bodyPr>
          <a:lstStyle/>
          <a:p>
            <a:pPr eaLnBrk="1" fontAlgn="auto" hangingPunct="1">
              <a:spcAft>
                <a:spcPts val="0"/>
              </a:spcAft>
              <a:buFont typeface="Arial" pitchFamily="34" charset="0"/>
              <a:buNone/>
              <a:defRPr/>
            </a:pPr>
            <a:r>
              <a:rPr lang="en-US" dirty="0" smtClean="0"/>
              <a:t>Focuses on:</a:t>
            </a:r>
          </a:p>
          <a:p>
            <a:pPr lvl="1" eaLnBrk="1" fontAlgn="auto" hangingPunct="1">
              <a:spcAft>
                <a:spcPts val="0"/>
              </a:spcAft>
              <a:buFont typeface="Arial" pitchFamily="34" charset="0"/>
              <a:buChar char="•"/>
              <a:defRPr/>
            </a:pPr>
            <a:r>
              <a:rPr lang="en-US" dirty="0" smtClean="0"/>
              <a:t> The whole rather than individual parts. </a:t>
            </a:r>
            <a:r>
              <a:rPr lang="en-US" dirty="0" smtClean="0">
                <a:solidFill>
                  <a:schemeClr val="accent3"/>
                </a:solidFill>
              </a:rPr>
              <a:t>“Chunking” </a:t>
            </a:r>
            <a:r>
              <a:rPr lang="en-US" dirty="0" smtClean="0"/>
              <a:t>rather than isolated benchmarks. </a:t>
            </a:r>
          </a:p>
          <a:p>
            <a:pPr marL="457200" lvl="1" indent="0" eaLnBrk="1" fontAlgn="auto" hangingPunct="1">
              <a:spcAft>
                <a:spcPts val="0"/>
              </a:spcAft>
              <a:buNone/>
              <a:defRPr/>
            </a:pPr>
            <a:endParaRPr lang="en-US" dirty="0" smtClean="0"/>
          </a:p>
          <a:p>
            <a:pPr lvl="1" eaLnBrk="1" fontAlgn="auto" hangingPunct="1">
              <a:spcAft>
                <a:spcPts val="0"/>
              </a:spcAft>
              <a:buFont typeface="Arial" pitchFamily="34" charset="0"/>
              <a:buChar char="•"/>
              <a:defRPr/>
            </a:pPr>
            <a:r>
              <a:rPr lang="en-US" dirty="0" smtClean="0"/>
              <a:t>Student mastery of the target on </a:t>
            </a:r>
            <a:r>
              <a:rPr lang="en-US" dirty="0" smtClean="0">
                <a:solidFill>
                  <a:schemeClr val="accent3"/>
                </a:solidFill>
              </a:rPr>
              <a:t>learning progression scale </a:t>
            </a:r>
            <a:r>
              <a:rPr lang="en-US" dirty="0" smtClean="0"/>
              <a:t>for ALL students.  </a:t>
            </a:r>
          </a:p>
          <a:p>
            <a:pPr marL="457200" lvl="1" indent="0" eaLnBrk="1" fontAlgn="auto" hangingPunct="1">
              <a:spcAft>
                <a:spcPts val="0"/>
              </a:spcAft>
              <a:buNone/>
              <a:defRPr/>
            </a:pPr>
            <a:endParaRPr lang="en-US" dirty="0" smtClean="0"/>
          </a:p>
          <a:p>
            <a:pPr lvl="1" eaLnBrk="1" fontAlgn="auto" hangingPunct="1">
              <a:spcAft>
                <a:spcPts val="0"/>
              </a:spcAft>
              <a:buFont typeface="Arial" pitchFamily="34" charset="0"/>
              <a:buChar char="•"/>
              <a:defRPr/>
            </a:pPr>
            <a:r>
              <a:rPr lang="en-US" dirty="0" smtClean="0"/>
              <a:t>Aligning resources, remediation and/or acceleration for students. (What </a:t>
            </a:r>
            <a:r>
              <a:rPr lang="en-US" dirty="0" smtClean="0">
                <a:solidFill>
                  <a:schemeClr val="accent3"/>
                </a:solidFill>
              </a:rPr>
              <a:t>interventions and or supports </a:t>
            </a:r>
            <a:r>
              <a:rPr lang="en-US" dirty="0" smtClean="0"/>
              <a:t>are </a:t>
            </a:r>
            <a:r>
              <a:rPr lang="en-US" dirty="0" smtClean="0">
                <a:solidFill>
                  <a:schemeClr val="accent3"/>
                </a:solidFill>
              </a:rPr>
              <a:t>in place </a:t>
            </a:r>
            <a:r>
              <a:rPr lang="en-US" dirty="0" smtClean="0"/>
              <a:t>for students?)</a:t>
            </a:r>
          </a:p>
          <a:p>
            <a:pPr marL="457200" lvl="1" indent="0" eaLnBrk="1" fontAlgn="auto" hangingPunct="1">
              <a:spcAft>
                <a:spcPts val="0"/>
              </a:spcAft>
              <a:buNone/>
              <a:defRPr/>
            </a:pPr>
            <a:endParaRPr lang="en-US" dirty="0" smtClean="0"/>
          </a:p>
          <a:p>
            <a:pPr lvl="1" eaLnBrk="1" fontAlgn="auto" hangingPunct="1">
              <a:spcAft>
                <a:spcPts val="0"/>
              </a:spcAft>
              <a:buFont typeface="Arial" pitchFamily="34" charset="0"/>
              <a:buChar char="•"/>
              <a:defRPr/>
            </a:pPr>
            <a:r>
              <a:rPr lang="en-US" dirty="0" smtClean="0"/>
              <a:t>A </a:t>
            </a:r>
            <a:r>
              <a:rPr lang="en-US" dirty="0" smtClean="0">
                <a:solidFill>
                  <a:schemeClr val="accent3"/>
                </a:solidFill>
              </a:rPr>
              <a:t>continuum of learning </a:t>
            </a:r>
            <a:r>
              <a:rPr lang="en-US" dirty="0" smtClean="0"/>
              <a:t>that provides opportunities to refine and enhance student understanding. (How do we get all students to the highest levels possible?)</a:t>
            </a:r>
          </a:p>
          <a:p>
            <a:pPr lvl="1" eaLnBrk="1" fontAlgn="auto" hangingPunct="1">
              <a:spcAft>
                <a:spcPts val="0"/>
              </a:spcAft>
              <a:buFont typeface="Arial" pitchFamily="34" charset="0"/>
              <a:buChar char="–"/>
              <a:defRPr/>
            </a:pPr>
            <a:endParaRPr lang="en-US" dirty="0" smtClean="0"/>
          </a:p>
          <a:p>
            <a:pPr marL="0" indent="0" eaLnBrk="1" fontAlgn="auto" hangingPunct="1">
              <a:spcAft>
                <a:spcPts val="0"/>
              </a:spcAft>
              <a:buNone/>
              <a:defRPr/>
            </a:pPr>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878A0B8A-D919-437B-B345-9BF533E3C940}" type="slidenum">
              <a:rPr lang="en-US"/>
              <a:pPr>
                <a:defRPr/>
              </a:pPr>
              <a:t>14</a:t>
            </a:fld>
            <a:endParaRPr lang="en-US"/>
          </a:p>
        </p:txBody>
      </p:sp>
    </p:spTree>
    <p:extLst>
      <p:ext uri="{BB962C8B-B14F-4D97-AF65-F5344CB8AC3E}">
        <p14:creationId xmlns:p14="http://schemas.microsoft.com/office/powerpoint/2010/main" val="2596156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4294967295"/>
          </p:nvPr>
        </p:nvSpPr>
        <p:spPr>
          <a:xfrm>
            <a:off x="152400" y="6019800"/>
            <a:ext cx="7391400" cy="685800"/>
          </a:xfrm>
          <a:prstGeom prst="rect">
            <a:avLst/>
          </a:prstGeom>
        </p:spPr>
        <p:txBody>
          <a:bodyPr/>
          <a:lstStyle/>
          <a:p>
            <a:r>
              <a:rPr lang="en-US" sz="1600" dirty="0"/>
              <a:t>Assessment Technology, Inc. </a:t>
            </a:r>
            <a:r>
              <a:rPr lang="en-US" sz="1600" dirty="0">
                <a:sym typeface="Wingdings" pitchFamily="2" charset="2"/>
              </a:rPr>
              <a:t> </a:t>
            </a:r>
            <a:r>
              <a:rPr lang="en-US" sz="1600" dirty="0" err="1"/>
              <a:t>WestEd</a:t>
            </a:r>
            <a:r>
              <a:rPr lang="en-US" sz="1600" dirty="0"/>
              <a:t> LAPDS </a:t>
            </a:r>
            <a:r>
              <a:rPr lang="en-US" sz="1600" dirty="0">
                <a:sym typeface="Wingdings" pitchFamily="2" charset="2"/>
              </a:rPr>
              <a:t> </a:t>
            </a:r>
            <a:r>
              <a:rPr lang="en-US" sz="1600" dirty="0"/>
              <a:t>Vail Unified School District</a:t>
            </a:r>
          </a:p>
        </p:txBody>
      </p:sp>
      <p:sp>
        <p:nvSpPr>
          <p:cNvPr id="243724" name="AutoShape 12"/>
          <p:cNvSpPr>
            <a:spLocks noChangeArrowheads="1"/>
          </p:cNvSpPr>
          <p:nvPr/>
        </p:nvSpPr>
        <p:spPr bwMode="auto">
          <a:xfrm>
            <a:off x="3505200" y="3733800"/>
            <a:ext cx="2286000" cy="17526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3725" name="AutoShape 13"/>
          <p:cNvSpPr>
            <a:spLocks noChangeArrowheads="1"/>
          </p:cNvSpPr>
          <p:nvPr/>
        </p:nvSpPr>
        <p:spPr bwMode="auto">
          <a:xfrm>
            <a:off x="6096000" y="3733800"/>
            <a:ext cx="2286000" cy="17526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3723" name="AutoShape 11"/>
          <p:cNvSpPr>
            <a:spLocks noChangeArrowheads="1"/>
          </p:cNvSpPr>
          <p:nvPr/>
        </p:nvSpPr>
        <p:spPr bwMode="auto">
          <a:xfrm>
            <a:off x="914400" y="3733800"/>
            <a:ext cx="2286000" cy="17526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3714" name="Rectangle 2"/>
          <p:cNvSpPr>
            <a:spLocks noGrp="1" noChangeArrowheads="1"/>
          </p:cNvSpPr>
          <p:nvPr>
            <p:ph type="title"/>
          </p:nvPr>
        </p:nvSpPr>
        <p:spPr/>
        <p:txBody>
          <a:bodyPr/>
          <a:lstStyle/>
          <a:p>
            <a:r>
              <a:rPr lang="en-US"/>
              <a:t> Raising Student Achievement</a:t>
            </a:r>
          </a:p>
        </p:txBody>
      </p:sp>
      <p:sp>
        <p:nvSpPr>
          <p:cNvPr id="243715" name="Rectangle 3"/>
          <p:cNvSpPr>
            <a:spLocks noGrp="1" noChangeArrowheads="1"/>
          </p:cNvSpPr>
          <p:nvPr>
            <p:ph type="body" idx="1"/>
          </p:nvPr>
        </p:nvSpPr>
        <p:spPr>
          <a:xfrm>
            <a:off x="152400" y="1752600"/>
            <a:ext cx="8686800" cy="1600200"/>
          </a:xfrm>
        </p:spPr>
        <p:txBody>
          <a:bodyPr/>
          <a:lstStyle/>
          <a:p>
            <a:pPr marL="2624138" indent="-2566988">
              <a:buFontTx/>
              <a:buNone/>
              <a:tabLst>
                <a:tab pos="2628900" algn="l"/>
              </a:tabLst>
            </a:pPr>
            <a:r>
              <a:rPr lang="en-US" u="sng" dirty="0"/>
              <a:t>Step Three:</a:t>
            </a:r>
            <a:r>
              <a:rPr lang="en-US" dirty="0"/>
              <a:t>  Make sure you support those students who did not master the </a:t>
            </a:r>
            <a:r>
              <a:rPr lang="en-US" dirty="0" smtClean="0"/>
              <a:t>standard.</a:t>
            </a:r>
            <a:endParaRPr lang="en-US" dirty="0"/>
          </a:p>
        </p:txBody>
      </p:sp>
      <p:sp>
        <p:nvSpPr>
          <p:cNvPr id="243720" name="Text Box 8"/>
          <p:cNvSpPr txBox="1">
            <a:spLocks noChangeArrowheads="1"/>
          </p:cNvSpPr>
          <p:nvPr/>
        </p:nvSpPr>
        <p:spPr bwMode="auto">
          <a:xfrm>
            <a:off x="1066800" y="3886200"/>
            <a:ext cx="17526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dirty="0">
                <a:latin typeface="Verdana" pitchFamily="34" charset="0"/>
              </a:rPr>
              <a:t>Re-teach everyday for 30 </a:t>
            </a:r>
            <a:r>
              <a:rPr lang="en-US" dirty="0" smtClean="0">
                <a:latin typeface="Verdana" pitchFamily="34" charset="0"/>
              </a:rPr>
              <a:t>minutes, during the school day.</a:t>
            </a:r>
            <a:endParaRPr lang="en-US" dirty="0">
              <a:latin typeface="Verdana" pitchFamily="34" charset="0"/>
            </a:endParaRPr>
          </a:p>
        </p:txBody>
      </p:sp>
      <p:sp>
        <p:nvSpPr>
          <p:cNvPr id="243721" name="Text Box 9"/>
          <p:cNvSpPr txBox="1">
            <a:spLocks noChangeArrowheads="1"/>
          </p:cNvSpPr>
          <p:nvPr/>
        </p:nvSpPr>
        <p:spPr bwMode="auto">
          <a:xfrm>
            <a:off x="3581400" y="3886200"/>
            <a:ext cx="2209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dirty="0">
                <a:latin typeface="Verdana" pitchFamily="34" charset="0"/>
              </a:rPr>
              <a:t>Rotate staff members between re-teach and </a:t>
            </a:r>
            <a:r>
              <a:rPr lang="en-US" dirty="0" smtClean="0">
                <a:latin typeface="Verdana" pitchFamily="34" charset="0"/>
              </a:rPr>
              <a:t>enrichment.</a:t>
            </a:r>
            <a:endParaRPr lang="en-US" dirty="0">
              <a:latin typeface="Verdana" pitchFamily="34" charset="0"/>
            </a:endParaRPr>
          </a:p>
        </p:txBody>
      </p:sp>
      <p:sp>
        <p:nvSpPr>
          <p:cNvPr id="243722" name="Text Box 10"/>
          <p:cNvSpPr txBox="1">
            <a:spLocks noChangeArrowheads="1"/>
          </p:cNvSpPr>
          <p:nvPr/>
        </p:nvSpPr>
        <p:spPr bwMode="auto">
          <a:xfrm>
            <a:off x="6248400" y="3962400"/>
            <a:ext cx="20574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dirty="0">
                <a:latin typeface="Verdana" pitchFamily="34" charset="0"/>
              </a:rPr>
              <a:t>Before or after school intensive </a:t>
            </a:r>
            <a:r>
              <a:rPr lang="en-US" dirty="0" smtClean="0">
                <a:latin typeface="Verdana" pitchFamily="34" charset="0"/>
              </a:rPr>
              <a:t>tutoring or other options offered. </a:t>
            </a:r>
            <a:endParaRPr lang="en-US" dirty="0">
              <a:latin typeface="Verdana" pitchFamily="34" charset="0"/>
            </a:endParaRPr>
          </a:p>
        </p:txBody>
      </p:sp>
    </p:spTree>
    <p:extLst>
      <p:ext uri="{BB962C8B-B14F-4D97-AF65-F5344CB8AC3E}">
        <p14:creationId xmlns:p14="http://schemas.microsoft.com/office/powerpoint/2010/main" val="112461404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4294967295"/>
          </p:nvPr>
        </p:nvSpPr>
        <p:spPr>
          <a:xfrm>
            <a:off x="152400" y="6139218"/>
            <a:ext cx="7543800" cy="685800"/>
          </a:xfrm>
          <a:prstGeom prst="rect">
            <a:avLst/>
          </a:prstGeom>
        </p:spPr>
        <p:txBody>
          <a:bodyPr/>
          <a:lstStyle/>
          <a:p>
            <a:r>
              <a:rPr lang="en-US" sz="1600" dirty="0"/>
              <a:t>Assessment Technology, Inc. </a:t>
            </a:r>
            <a:r>
              <a:rPr lang="en-US" sz="1600" dirty="0">
                <a:sym typeface="Wingdings" pitchFamily="2" charset="2"/>
              </a:rPr>
              <a:t> </a:t>
            </a:r>
            <a:r>
              <a:rPr lang="en-US" sz="1600" dirty="0" err="1"/>
              <a:t>WestEd</a:t>
            </a:r>
            <a:r>
              <a:rPr lang="en-US" sz="1600" dirty="0"/>
              <a:t> LAPDS </a:t>
            </a:r>
            <a:r>
              <a:rPr lang="en-US" sz="1600" dirty="0">
                <a:sym typeface="Wingdings" pitchFamily="2" charset="2"/>
              </a:rPr>
              <a:t> </a:t>
            </a:r>
            <a:r>
              <a:rPr lang="en-US" sz="1600" dirty="0"/>
              <a:t>Vail Unified School District</a:t>
            </a:r>
          </a:p>
        </p:txBody>
      </p:sp>
      <p:sp>
        <p:nvSpPr>
          <p:cNvPr id="244747" name="AutoShape 11"/>
          <p:cNvSpPr>
            <a:spLocks noChangeArrowheads="1"/>
          </p:cNvSpPr>
          <p:nvPr/>
        </p:nvSpPr>
        <p:spPr bwMode="auto">
          <a:xfrm>
            <a:off x="3048000" y="3733800"/>
            <a:ext cx="2286000" cy="19812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4748" name="AutoShape 12"/>
          <p:cNvSpPr>
            <a:spLocks noChangeArrowheads="1"/>
          </p:cNvSpPr>
          <p:nvPr/>
        </p:nvSpPr>
        <p:spPr bwMode="auto">
          <a:xfrm>
            <a:off x="5562600" y="3733800"/>
            <a:ext cx="3124200" cy="19812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4749" name="AutoShape 13"/>
          <p:cNvSpPr>
            <a:spLocks noChangeArrowheads="1"/>
          </p:cNvSpPr>
          <p:nvPr/>
        </p:nvSpPr>
        <p:spPr bwMode="auto">
          <a:xfrm>
            <a:off x="533400" y="3733800"/>
            <a:ext cx="2286000" cy="19812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4738" name="Rectangle 2"/>
          <p:cNvSpPr>
            <a:spLocks noGrp="1" noChangeArrowheads="1"/>
          </p:cNvSpPr>
          <p:nvPr>
            <p:ph type="title"/>
          </p:nvPr>
        </p:nvSpPr>
        <p:spPr/>
        <p:txBody>
          <a:bodyPr/>
          <a:lstStyle/>
          <a:p>
            <a:r>
              <a:rPr lang="en-US"/>
              <a:t> Raising Student Achievement</a:t>
            </a:r>
          </a:p>
        </p:txBody>
      </p:sp>
      <p:sp>
        <p:nvSpPr>
          <p:cNvPr id="244739" name="Rectangle 3"/>
          <p:cNvSpPr>
            <a:spLocks noGrp="1" noChangeArrowheads="1"/>
          </p:cNvSpPr>
          <p:nvPr>
            <p:ph type="body" idx="1"/>
          </p:nvPr>
        </p:nvSpPr>
        <p:spPr>
          <a:xfrm>
            <a:off x="152400" y="1676400"/>
            <a:ext cx="8305800" cy="1676400"/>
          </a:xfrm>
        </p:spPr>
        <p:txBody>
          <a:bodyPr/>
          <a:lstStyle/>
          <a:p>
            <a:pPr marL="2341563" indent="-2341563">
              <a:buFontTx/>
              <a:buNone/>
              <a:tabLst>
                <a:tab pos="2341563" algn="l"/>
              </a:tabLst>
            </a:pPr>
            <a:r>
              <a:rPr lang="en-US" u="sng" dirty="0"/>
              <a:t>Step Four:</a:t>
            </a:r>
            <a:r>
              <a:rPr lang="en-US" dirty="0"/>
              <a:t>  Make sure you enrich those students who did mastered the essential </a:t>
            </a:r>
            <a:r>
              <a:rPr lang="en-US" dirty="0" smtClean="0"/>
              <a:t>standards.</a:t>
            </a:r>
            <a:endParaRPr lang="en-US" dirty="0"/>
          </a:p>
        </p:txBody>
      </p:sp>
      <p:sp>
        <p:nvSpPr>
          <p:cNvPr id="244744" name="Text Box 8"/>
          <p:cNvSpPr txBox="1">
            <a:spLocks noChangeArrowheads="1"/>
          </p:cNvSpPr>
          <p:nvPr/>
        </p:nvSpPr>
        <p:spPr bwMode="auto">
          <a:xfrm>
            <a:off x="685800" y="4038600"/>
            <a:ext cx="2057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dirty="0">
                <a:latin typeface="Verdana" pitchFamily="34" charset="0"/>
              </a:rPr>
              <a:t>Enrichment </a:t>
            </a:r>
            <a:r>
              <a:rPr lang="en-US" dirty="0" smtClean="0">
                <a:latin typeface="Verdana" pitchFamily="34" charset="0"/>
              </a:rPr>
              <a:t>provided everyday </a:t>
            </a:r>
            <a:r>
              <a:rPr lang="en-US" dirty="0">
                <a:latin typeface="Verdana" pitchFamily="34" charset="0"/>
              </a:rPr>
              <a:t>for 30 </a:t>
            </a:r>
            <a:r>
              <a:rPr lang="en-US" dirty="0" smtClean="0">
                <a:latin typeface="Verdana" pitchFamily="34" charset="0"/>
              </a:rPr>
              <a:t>minutes.</a:t>
            </a:r>
            <a:endParaRPr lang="en-US" dirty="0">
              <a:latin typeface="Verdana" pitchFamily="34" charset="0"/>
            </a:endParaRPr>
          </a:p>
        </p:txBody>
      </p:sp>
      <p:sp>
        <p:nvSpPr>
          <p:cNvPr id="244745" name="Text Box 9"/>
          <p:cNvSpPr txBox="1">
            <a:spLocks noChangeArrowheads="1"/>
          </p:cNvSpPr>
          <p:nvPr/>
        </p:nvSpPr>
        <p:spPr bwMode="auto">
          <a:xfrm>
            <a:off x="3124200" y="4038600"/>
            <a:ext cx="2209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dirty="0">
                <a:latin typeface="Verdana" pitchFamily="34" charset="0"/>
              </a:rPr>
              <a:t>Rotate staff members between re-teach and </a:t>
            </a:r>
            <a:r>
              <a:rPr lang="en-US" dirty="0" smtClean="0">
                <a:latin typeface="Verdana" pitchFamily="34" charset="0"/>
              </a:rPr>
              <a:t>enrichment.</a:t>
            </a:r>
            <a:endParaRPr lang="en-US" dirty="0">
              <a:latin typeface="Verdana" pitchFamily="34" charset="0"/>
            </a:endParaRPr>
          </a:p>
        </p:txBody>
      </p:sp>
      <p:sp>
        <p:nvSpPr>
          <p:cNvPr id="244746" name="Text Box 10"/>
          <p:cNvSpPr txBox="1">
            <a:spLocks noChangeArrowheads="1"/>
          </p:cNvSpPr>
          <p:nvPr/>
        </p:nvSpPr>
        <p:spPr bwMode="auto">
          <a:xfrm>
            <a:off x="5638800" y="3733800"/>
            <a:ext cx="29718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atin typeface="Verdana" pitchFamily="34" charset="0"/>
              </a:rPr>
              <a:t>Enrichment activities are designed to </a:t>
            </a:r>
            <a:r>
              <a:rPr lang="en-US" i="1">
                <a:latin typeface="Verdana" pitchFamily="34" charset="0"/>
              </a:rPr>
              <a:t>accelerate learning for higher thinking skills or activities</a:t>
            </a:r>
            <a:r>
              <a:rPr lang="en-US">
                <a:latin typeface="Verdana" pitchFamily="34" charset="0"/>
              </a:rPr>
              <a:t> on the mastered essential standards.</a:t>
            </a:r>
          </a:p>
        </p:txBody>
      </p:sp>
    </p:spTree>
    <p:extLst>
      <p:ext uri="{BB962C8B-B14F-4D97-AF65-F5344CB8AC3E}">
        <p14:creationId xmlns:p14="http://schemas.microsoft.com/office/powerpoint/2010/main" val="7249394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4294967295"/>
          </p:nvPr>
        </p:nvSpPr>
        <p:spPr>
          <a:xfrm>
            <a:off x="304800" y="5867400"/>
            <a:ext cx="7467600" cy="685800"/>
          </a:xfrm>
          <a:prstGeom prst="rect">
            <a:avLst/>
          </a:prstGeom>
        </p:spPr>
        <p:txBody>
          <a:bodyPr/>
          <a:lstStyle/>
          <a:p>
            <a:r>
              <a:rPr lang="en-US" sz="1600" dirty="0"/>
              <a:t>Assessment Technology, Inc. </a:t>
            </a:r>
            <a:r>
              <a:rPr lang="en-US" sz="1600" dirty="0">
                <a:sym typeface="Wingdings" pitchFamily="2" charset="2"/>
              </a:rPr>
              <a:t> </a:t>
            </a:r>
            <a:r>
              <a:rPr lang="en-US" sz="1600" dirty="0" err="1"/>
              <a:t>WestEd</a:t>
            </a:r>
            <a:r>
              <a:rPr lang="en-US" sz="1600" dirty="0"/>
              <a:t> LAPDS </a:t>
            </a:r>
            <a:r>
              <a:rPr lang="en-US" sz="1600" dirty="0">
                <a:sym typeface="Wingdings" pitchFamily="2" charset="2"/>
              </a:rPr>
              <a:t> </a:t>
            </a:r>
            <a:r>
              <a:rPr lang="en-US" sz="1600" dirty="0"/>
              <a:t>Vail Unified School District</a:t>
            </a:r>
          </a:p>
        </p:txBody>
      </p:sp>
      <p:sp>
        <p:nvSpPr>
          <p:cNvPr id="245772" name="AutoShape 12"/>
          <p:cNvSpPr>
            <a:spLocks noChangeArrowheads="1"/>
          </p:cNvSpPr>
          <p:nvPr/>
        </p:nvSpPr>
        <p:spPr bwMode="auto">
          <a:xfrm>
            <a:off x="3505200" y="3581400"/>
            <a:ext cx="2286000" cy="17526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5773" name="AutoShape 13"/>
          <p:cNvSpPr>
            <a:spLocks noChangeArrowheads="1"/>
          </p:cNvSpPr>
          <p:nvPr/>
        </p:nvSpPr>
        <p:spPr bwMode="auto">
          <a:xfrm>
            <a:off x="6096000" y="3581400"/>
            <a:ext cx="2286000" cy="17526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5774" name="AutoShape 14"/>
          <p:cNvSpPr>
            <a:spLocks noChangeArrowheads="1"/>
          </p:cNvSpPr>
          <p:nvPr/>
        </p:nvSpPr>
        <p:spPr bwMode="auto">
          <a:xfrm>
            <a:off x="914400" y="3581400"/>
            <a:ext cx="2286000" cy="17526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5762" name="Rectangle 2"/>
          <p:cNvSpPr>
            <a:spLocks noGrp="1" noChangeArrowheads="1"/>
          </p:cNvSpPr>
          <p:nvPr>
            <p:ph type="title"/>
          </p:nvPr>
        </p:nvSpPr>
        <p:spPr/>
        <p:txBody>
          <a:bodyPr/>
          <a:lstStyle/>
          <a:p>
            <a:r>
              <a:rPr lang="en-US"/>
              <a:t>Raising Student Achievement</a:t>
            </a:r>
          </a:p>
        </p:txBody>
      </p:sp>
      <p:sp>
        <p:nvSpPr>
          <p:cNvPr id="245763" name="Rectangle 3"/>
          <p:cNvSpPr>
            <a:spLocks noGrp="1" noChangeArrowheads="1"/>
          </p:cNvSpPr>
          <p:nvPr>
            <p:ph type="body" idx="1"/>
          </p:nvPr>
        </p:nvSpPr>
        <p:spPr>
          <a:xfrm>
            <a:off x="152400" y="1752600"/>
            <a:ext cx="8839200" cy="1143000"/>
          </a:xfrm>
        </p:spPr>
        <p:txBody>
          <a:bodyPr/>
          <a:lstStyle/>
          <a:p>
            <a:pPr marL="2286000" indent="-2286000">
              <a:buFontTx/>
              <a:buNone/>
              <a:tabLst>
                <a:tab pos="2286000" algn="l"/>
              </a:tabLst>
            </a:pPr>
            <a:r>
              <a:rPr lang="en-US" u="sng" dirty="0"/>
              <a:t>Step Five:</a:t>
            </a:r>
            <a:r>
              <a:rPr lang="en-US" dirty="0"/>
              <a:t>  Make sure students don’t forget what they </a:t>
            </a:r>
            <a:r>
              <a:rPr lang="en-US" dirty="0" smtClean="0"/>
              <a:t>learned.</a:t>
            </a:r>
            <a:endParaRPr lang="en-US" dirty="0"/>
          </a:p>
        </p:txBody>
      </p:sp>
      <p:sp>
        <p:nvSpPr>
          <p:cNvPr id="245768" name="Text Box 8"/>
          <p:cNvSpPr txBox="1">
            <a:spLocks noChangeArrowheads="1"/>
          </p:cNvSpPr>
          <p:nvPr/>
        </p:nvSpPr>
        <p:spPr bwMode="auto">
          <a:xfrm>
            <a:off x="990600" y="3810000"/>
            <a:ext cx="23622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dirty="0">
                <a:latin typeface="Verdana" pitchFamily="34" charset="0"/>
              </a:rPr>
              <a:t>Build </a:t>
            </a:r>
            <a:r>
              <a:rPr lang="en-US" dirty="0" smtClean="0">
                <a:latin typeface="Verdana" pitchFamily="34" charset="0"/>
              </a:rPr>
              <a:t>non- </a:t>
            </a:r>
            <a:r>
              <a:rPr lang="en-US" dirty="0" smtClean="0">
                <a:latin typeface="Verdana" pitchFamily="34" charset="0"/>
              </a:rPr>
              <a:t>negotiable review </a:t>
            </a:r>
            <a:r>
              <a:rPr lang="en-US" dirty="0">
                <a:latin typeface="Verdana" pitchFamily="34" charset="0"/>
              </a:rPr>
              <a:t>time into the instructional </a:t>
            </a:r>
            <a:r>
              <a:rPr lang="en-US" dirty="0" smtClean="0">
                <a:latin typeface="Verdana" pitchFamily="34" charset="0"/>
              </a:rPr>
              <a:t>calendar.</a:t>
            </a:r>
            <a:endParaRPr lang="en-US" dirty="0">
              <a:latin typeface="Verdana" pitchFamily="34" charset="0"/>
            </a:endParaRPr>
          </a:p>
        </p:txBody>
      </p:sp>
      <p:sp>
        <p:nvSpPr>
          <p:cNvPr id="245770" name="Text Box 10"/>
          <p:cNvSpPr txBox="1">
            <a:spLocks noChangeArrowheads="1"/>
          </p:cNvSpPr>
          <p:nvPr/>
        </p:nvSpPr>
        <p:spPr bwMode="auto">
          <a:xfrm>
            <a:off x="6172200" y="3733800"/>
            <a:ext cx="2286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dirty="0">
                <a:latin typeface="Verdana" pitchFamily="34" charset="0"/>
              </a:rPr>
              <a:t>Administer the maintenance materials on a consistent </a:t>
            </a:r>
            <a:r>
              <a:rPr lang="en-US" dirty="0" smtClean="0">
                <a:latin typeface="Verdana" pitchFamily="34" charset="0"/>
              </a:rPr>
              <a:t>basis.</a:t>
            </a:r>
            <a:endParaRPr lang="en-US" dirty="0">
              <a:latin typeface="Verdana" pitchFamily="34" charset="0"/>
            </a:endParaRPr>
          </a:p>
        </p:txBody>
      </p:sp>
      <p:sp>
        <p:nvSpPr>
          <p:cNvPr id="245771" name="Text Box 11"/>
          <p:cNvSpPr txBox="1">
            <a:spLocks noChangeArrowheads="1"/>
          </p:cNvSpPr>
          <p:nvPr/>
        </p:nvSpPr>
        <p:spPr bwMode="auto">
          <a:xfrm>
            <a:off x="3657600" y="3733800"/>
            <a:ext cx="20574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dirty="0">
                <a:latin typeface="Verdana" pitchFamily="34" charset="0"/>
              </a:rPr>
              <a:t>Develop and provide materials to maintain prior </a:t>
            </a:r>
            <a:r>
              <a:rPr lang="en-US" dirty="0" smtClean="0">
                <a:latin typeface="Verdana" pitchFamily="34" charset="0"/>
              </a:rPr>
              <a:t>learning. </a:t>
            </a:r>
            <a:endParaRPr lang="en-US" dirty="0">
              <a:latin typeface="Verdana" pitchFamily="34" charset="0"/>
            </a:endParaRPr>
          </a:p>
        </p:txBody>
      </p:sp>
    </p:spTree>
    <p:extLst>
      <p:ext uri="{BB962C8B-B14F-4D97-AF65-F5344CB8AC3E}">
        <p14:creationId xmlns:p14="http://schemas.microsoft.com/office/powerpoint/2010/main" val="100825163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2"/>
          <p:cNvSpPr>
            <a:spLocks noGrp="1"/>
          </p:cNvSpPr>
          <p:nvPr>
            <p:ph type="ftr" sz="quarter" idx="10"/>
          </p:nvPr>
        </p:nvSpPr>
        <p:spPr/>
        <p:txBody>
          <a:bodyPr/>
          <a:lstStyle/>
          <a:p>
            <a:r>
              <a:rPr lang="en-US"/>
              <a:t>Assessment Technology, Inc. </a:t>
            </a:r>
            <a:r>
              <a:rPr lang="en-US">
                <a:sym typeface="Wingdings" pitchFamily="2" charset="2"/>
              </a:rPr>
              <a:t> </a:t>
            </a:r>
            <a:r>
              <a:rPr lang="en-US"/>
              <a:t>WestEd LAPDS </a:t>
            </a:r>
            <a:r>
              <a:rPr lang="en-US">
                <a:sym typeface="Wingdings" pitchFamily="2" charset="2"/>
              </a:rPr>
              <a:t> </a:t>
            </a:r>
            <a:r>
              <a:rPr lang="en-US"/>
              <a:t>Vail Unified School District</a:t>
            </a:r>
          </a:p>
        </p:txBody>
      </p:sp>
      <p:sp>
        <p:nvSpPr>
          <p:cNvPr id="246786" name="Rectangle 2"/>
          <p:cNvSpPr>
            <a:spLocks noGrp="1" noChangeArrowheads="1"/>
          </p:cNvSpPr>
          <p:nvPr>
            <p:ph type="title"/>
          </p:nvPr>
        </p:nvSpPr>
        <p:spPr/>
        <p:txBody>
          <a:bodyPr/>
          <a:lstStyle/>
          <a:p>
            <a:r>
              <a:rPr lang="en-US"/>
              <a:t>Focus on Essential Standards</a:t>
            </a:r>
          </a:p>
        </p:txBody>
      </p:sp>
      <p:sp>
        <p:nvSpPr>
          <p:cNvPr id="246787" name="Oval 3"/>
          <p:cNvSpPr>
            <a:spLocks noChangeArrowheads="1"/>
          </p:cNvSpPr>
          <p:nvPr/>
        </p:nvSpPr>
        <p:spPr bwMode="auto">
          <a:xfrm>
            <a:off x="2743200" y="3124200"/>
            <a:ext cx="3352800" cy="1828800"/>
          </a:xfrm>
          <a:prstGeom prst="ellipse">
            <a:avLst/>
          </a:prstGeom>
          <a:solidFill>
            <a:srgbClr val="FFE2A9">
              <a:alpha val="52000"/>
            </a:srgbClr>
          </a:solidFill>
          <a:ln w="9525">
            <a:solidFill>
              <a:srgbClr val="FFE2A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solidFill>
                  <a:srgbClr val="003399"/>
                </a:solidFill>
                <a:latin typeface="Verdana" pitchFamily="34" charset="0"/>
              </a:rPr>
              <a:t>Essential </a:t>
            </a:r>
          </a:p>
          <a:p>
            <a:r>
              <a:rPr lang="en-US" sz="3600" b="1">
                <a:solidFill>
                  <a:srgbClr val="003399"/>
                </a:solidFill>
                <a:latin typeface="Verdana" pitchFamily="34" charset="0"/>
              </a:rPr>
              <a:t>Standards</a:t>
            </a:r>
          </a:p>
        </p:txBody>
      </p:sp>
      <p:sp>
        <p:nvSpPr>
          <p:cNvPr id="246794" name="Line 10"/>
          <p:cNvSpPr>
            <a:spLocks noChangeShapeType="1"/>
          </p:cNvSpPr>
          <p:nvPr/>
        </p:nvSpPr>
        <p:spPr bwMode="auto">
          <a:xfrm>
            <a:off x="3124200" y="2819400"/>
            <a:ext cx="457200" cy="533400"/>
          </a:xfrm>
          <a:prstGeom prst="line">
            <a:avLst/>
          </a:prstGeom>
          <a:noFill/>
          <a:ln w="38100">
            <a:solidFill>
              <a:srgbClr val="00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795" name="Line 11"/>
          <p:cNvSpPr>
            <a:spLocks noChangeShapeType="1"/>
          </p:cNvSpPr>
          <p:nvPr/>
        </p:nvSpPr>
        <p:spPr bwMode="auto">
          <a:xfrm flipH="1">
            <a:off x="5410200" y="2819400"/>
            <a:ext cx="457200" cy="533400"/>
          </a:xfrm>
          <a:prstGeom prst="line">
            <a:avLst/>
          </a:prstGeom>
          <a:noFill/>
          <a:ln w="38100">
            <a:solidFill>
              <a:srgbClr val="00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796" name="Line 12"/>
          <p:cNvSpPr>
            <a:spLocks noChangeShapeType="1"/>
          </p:cNvSpPr>
          <p:nvPr/>
        </p:nvSpPr>
        <p:spPr bwMode="auto">
          <a:xfrm flipH="1">
            <a:off x="5943600" y="4038600"/>
            <a:ext cx="533400" cy="0"/>
          </a:xfrm>
          <a:prstGeom prst="line">
            <a:avLst/>
          </a:prstGeom>
          <a:noFill/>
          <a:ln w="38100">
            <a:solidFill>
              <a:srgbClr val="00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797" name="Line 13"/>
          <p:cNvSpPr>
            <a:spLocks noChangeShapeType="1"/>
          </p:cNvSpPr>
          <p:nvPr/>
        </p:nvSpPr>
        <p:spPr bwMode="auto">
          <a:xfrm>
            <a:off x="2438400" y="4038600"/>
            <a:ext cx="533400" cy="0"/>
          </a:xfrm>
          <a:prstGeom prst="line">
            <a:avLst/>
          </a:prstGeom>
          <a:noFill/>
          <a:ln w="38100">
            <a:solidFill>
              <a:srgbClr val="00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798" name="Line 14"/>
          <p:cNvSpPr>
            <a:spLocks noChangeShapeType="1"/>
          </p:cNvSpPr>
          <p:nvPr/>
        </p:nvSpPr>
        <p:spPr bwMode="auto">
          <a:xfrm flipV="1">
            <a:off x="3505200" y="4648200"/>
            <a:ext cx="533400" cy="609600"/>
          </a:xfrm>
          <a:prstGeom prst="line">
            <a:avLst/>
          </a:prstGeom>
          <a:noFill/>
          <a:ln w="38100">
            <a:solidFill>
              <a:srgbClr val="00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799" name="Line 15"/>
          <p:cNvSpPr>
            <a:spLocks noChangeShapeType="1"/>
          </p:cNvSpPr>
          <p:nvPr/>
        </p:nvSpPr>
        <p:spPr bwMode="auto">
          <a:xfrm flipH="1" flipV="1">
            <a:off x="5029200" y="4648200"/>
            <a:ext cx="533400" cy="609600"/>
          </a:xfrm>
          <a:prstGeom prst="line">
            <a:avLst/>
          </a:prstGeom>
          <a:noFill/>
          <a:ln w="38100">
            <a:solidFill>
              <a:srgbClr val="00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46800" name="AutoShape 16"/>
          <p:cNvSpPr>
            <a:spLocks noChangeArrowheads="1"/>
          </p:cNvSpPr>
          <p:nvPr/>
        </p:nvSpPr>
        <p:spPr bwMode="auto">
          <a:xfrm>
            <a:off x="1155700" y="2057400"/>
            <a:ext cx="2349500" cy="7620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sz="2800">
                <a:solidFill>
                  <a:srgbClr val="003399"/>
                </a:solidFill>
                <a:latin typeface="Verdana" pitchFamily="34" charset="0"/>
              </a:rPr>
              <a:t>Instruction</a:t>
            </a:r>
          </a:p>
          <a:p>
            <a:endParaRPr lang="en-US" sz="2800">
              <a:latin typeface="Verdana" pitchFamily="34" charset="0"/>
            </a:endParaRPr>
          </a:p>
        </p:txBody>
      </p:sp>
      <p:sp>
        <p:nvSpPr>
          <p:cNvPr id="246801" name="AutoShape 17"/>
          <p:cNvSpPr>
            <a:spLocks noChangeArrowheads="1"/>
          </p:cNvSpPr>
          <p:nvPr/>
        </p:nvSpPr>
        <p:spPr bwMode="auto">
          <a:xfrm>
            <a:off x="5257800" y="1905000"/>
            <a:ext cx="3733800" cy="11430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sz="2800" dirty="0" smtClean="0">
                <a:solidFill>
                  <a:srgbClr val="003399"/>
                </a:solidFill>
                <a:latin typeface="Verdana" pitchFamily="34" charset="0"/>
              </a:rPr>
              <a:t>Benchmark/Interim</a:t>
            </a:r>
            <a:endParaRPr lang="en-US" sz="2800" dirty="0">
              <a:solidFill>
                <a:srgbClr val="003399"/>
              </a:solidFill>
              <a:latin typeface="Verdana" pitchFamily="34" charset="0"/>
            </a:endParaRPr>
          </a:p>
          <a:p>
            <a:r>
              <a:rPr lang="en-US" sz="2800" dirty="0">
                <a:solidFill>
                  <a:srgbClr val="003399"/>
                </a:solidFill>
                <a:latin typeface="Verdana" pitchFamily="34" charset="0"/>
              </a:rPr>
              <a:t>Assessments</a:t>
            </a:r>
          </a:p>
          <a:p>
            <a:endParaRPr lang="en-US" sz="2800" dirty="0">
              <a:solidFill>
                <a:srgbClr val="003399"/>
              </a:solidFill>
              <a:latin typeface="Verdana" pitchFamily="34" charset="0"/>
            </a:endParaRPr>
          </a:p>
          <a:p>
            <a:endParaRPr lang="en-US" sz="2800" dirty="0">
              <a:latin typeface="Verdana" pitchFamily="34" charset="0"/>
            </a:endParaRPr>
          </a:p>
        </p:txBody>
      </p:sp>
      <p:sp>
        <p:nvSpPr>
          <p:cNvPr id="246802" name="AutoShape 18"/>
          <p:cNvSpPr>
            <a:spLocks noChangeArrowheads="1"/>
          </p:cNvSpPr>
          <p:nvPr/>
        </p:nvSpPr>
        <p:spPr bwMode="auto">
          <a:xfrm>
            <a:off x="6477000" y="3505200"/>
            <a:ext cx="2514600" cy="12954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sz="2800">
                <a:solidFill>
                  <a:srgbClr val="003399"/>
                </a:solidFill>
                <a:latin typeface="Verdana" pitchFamily="34" charset="0"/>
              </a:rPr>
              <a:t>Raising </a:t>
            </a:r>
          </a:p>
          <a:p>
            <a:r>
              <a:rPr lang="en-US" sz="2800">
                <a:solidFill>
                  <a:srgbClr val="003399"/>
                </a:solidFill>
                <a:latin typeface="Verdana" pitchFamily="34" charset="0"/>
              </a:rPr>
              <a:t>Expectations</a:t>
            </a:r>
          </a:p>
        </p:txBody>
      </p:sp>
      <p:sp>
        <p:nvSpPr>
          <p:cNvPr id="246803" name="AutoShape 19"/>
          <p:cNvSpPr>
            <a:spLocks noChangeArrowheads="1"/>
          </p:cNvSpPr>
          <p:nvPr/>
        </p:nvSpPr>
        <p:spPr bwMode="auto">
          <a:xfrm>
            <a:off x="5105400" y="5257800"/>
            <a:ext cx="2667000" cy="8382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lstStyle/>
          <a:p>
            <a:r>
              <a:rPr lang="en-US" sz="2800">
                <a:solidFill>
                  <a:srgbClr val="003399"/>
                </a:solidFill>
                <a:latin typeface="Verdana" pitchFamily="34" charset="0"/>
              </a:rPr>
              <a:t>Formatives</a:t>
            </a:r>
          </a:p>
          <a:p>
            <a:endParaRPr lang="en-US" sz="2800">
              <a:latin typeface="Verdana" pitchFamily="34" charset="0"/>
            </a:endParaRPr>
          </a:p>
        </p:txBody>
      </p:sp>
      <p:sp>
        <p:nvSpPr>
          <p:cNvPr id="246804" name="AutoShape 20"/>
          <p:cNvSpPr>
            <a:spLocks noChangeArrowheads="1"/>
          </p:cNvSpPr>
          <p:nvPr/>
        </p:nvSpPr>
        <p:spPr bwMode="auto">
          <a:xfrm>
            <a:off x="1447800" y="5257800"/>
            <a:ext cx="2819400" cy="8382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sz="2800">
                <a:solidFill>
                  <a:srgbClr val="003399"/>
                </a:solidFill>
                <a:latin typeface="Verdana" pitchFamily="34" charset="0"/>
              </a:rPr>
              <a:t>Data Analysis</a:t>
            </a:r>
          </a:p>
          <a:p>
            <a:endParaRPr lang="en-US" sz="2800">
              <a:solidFill>
                <a:srgbClr val="003399"/>
              </a:solidFill>
              <a:latin typeface="Verdana" pitchFamily="34" charset="0"/>
            </a:endParaRPr>
          </a:p>
          <a:p>
            <a:endParaRPr lang="en-US" sz="2800">
              <a:latin typeface="Verdana" pitchFamily="34" charset="0"/>
            </a:endParaRPr>
          </a:p>
        </p:txBody>
      </p:sp>
      <p:sp>
        <p:nvSpPr>
          <p:cNvPr id="246805" name="AutoShape 21"/>
          <p:cNvSpPr>
            <a:spLocks noChangeArrowheads="1"/>
          </p:cNvSpPr>
          <p:nvPr/>
        </p:nvSpPr>
        <p:spPr bwMode="auto">
          <a:xfrm>
            <a:off x="304800" y="3429000"/>
            <a:ext cx="2209800" cy="12192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sz="2800">
                <a:solidFill>
                  <a:srgbClr val="003399"/>
                </a:solidFill>
                <a:latin typeface="Verdana" pitchFamily="34" charset="0"/>
              </a:rPr>
              <a:t>Opportunity</a:t>
            </a:r>
            <a:r>
              <a:rPr lang="en-US" sz="2800">
                <a:latin typeface="Times New Roman" pitchFamily="18" charset="0"/>
              </a:rPr>
              <a:t> </a:t>
            </a:r>
          </a:p>
          <a:p>
            <a:r>
              <a:rPr lang="en-US" sz="2800">
                <a:solidFill>
                  <a:srgbClr val="003399"/>
                </a:solidFill>
                <a:latin typeface="Verdana" pitchFamily="34" charset="0"/>
              </a:rPr>
              <a:t>to Learn</a:t>
            </a:r>
          </a:p>
          <a:p>
            <a:endParaRPr lang="en-US" sz="2800">
              <a:solidFill>
                <a:srgbClr val="003399"/>
              </a:solidFill>
              <a:latin typeface="Verdana" pitchFamily="34" charset="0"/>
            </a:endParaRPr>
          </a:p>
        </p:txBody>
      </p:sp>
    </p:spTree>
    <p:extLst>
      <p:ext uri="{BB962C8B-B14F-4D97-AF65-F5344CB8AC3E}">
        <p14:creationId xmlns:p14="http://schemas.microsoft.com/office/powerpoint/2010/main" val="358799717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Rules of Engagement Have Changed</a:t>
            </a:r>
            <a:endParaRPr lang="en-US" dirty="0"/>
          </a:p>
        </p:txBody>
      </p:sp>
      <p:sp>
        <p:nvSpPr>
          <p:cNvPr id="3" name="Rectangle 2"/>
          <p:cNvSpPr/>
          <p:nvPr/>
        </p:nvSpPr>
        <p:spPr>
          <a:xfrm>
            <a:off x="0" y="1676400"/>
            <a:ext cx="9296400" cy="4832092"/>
          </a:xfrm>
          <a:prstGeom prst="rect">
            <a:avLst/>
          </a:prstGeom>
        </p:spPr>
        <p:txBody>
          <a:bodyPr wrap="square">
            <a:spAutoFit/>
          </a:bodyPr>
          <a:lstStyle/>
          <a:p>
            <a:pPr marL="514350" indent="-514350">
              <a:buFont typeface="+mj-lt"/>
              <a:buAutoNum type="arabicPeriod"/>
            </a:pPr>
            <a:r>
              <a:rPr lang="en-US" sz="2800" dirty="0" smtClean="0"/>
              <a:t>The </a:t>
            </a:r>
            <a:r>
              <a:rPr lang="en-US" sz="2800" dirty="0"/>
              <a:t>Common Core Standards define </a:t>
            </a:r>
            <a:r>
              <a:rPr lang="en-US" sz="2800" dirty="0" smtClean="0"/>
              <a:t>a </a:t>
            </a:r>
            <a:r>
              <a:rPr lang="en-US" sz="2800" dirty="0" smtClean="0">
                <a:solidFill>
                  <a:schemeClr val="accent3"/>
                </a:solidFill>
              </a:rPr>
              <a:t>framework </a:t>
            </a:r>
            <a:r>
              <a:rPr lang="en-US" sz="2800" dirty="0">
                <a:solidFill>
                  <a:schemeClr val="accent3"/>
                </a:solidFill>
              </a:rPr>
              <a:t>for engagement </a:t>
            </a:r>
            <a:r>
              <a:rPr lang="en-US" sz="2800" dirty="0"/>
              <a:t>with the </a:t>
            </a:r>
            <a:r>
              <a:rPr lang="en-US" sz="2800" dirty="0" smtClean="0"/>
              <a:t>curriculum that, in many cases, </a:t>
            </a:r>
            <a:r>
              <a:rPr lang="en-US" sz="2800" dirty="0"/>
              <a:t>you already </a:t>
            </a:r>
            <a:r>
              <a:rPr lang="en-US" sz="2800" dirty="0" smtClean="0"/>
              <a:t>teach.</a:t>
            </a:r>
          </a:p>
          <a:p>
            <a:pPr marL="514350" indent="-514350">
              <a:buFont typeface="+mj-lt"/>
              <a:buAutoNum type="arabicPeriod"/>
            </a:pPr>
            <a:endParaRPr lang="en-US" sz="2800" dirty="0"/>
          </a:p>
          <a:p>
            <a:pPr marL="514350" indent="-514350">
              <a:buFont typeface="+mj-lt"/>
              <a:buAutoNum type="arabicPeriod"/>
            </a:pPr>
            <a:r>
              <a:rPr lang="en-US" sz="2800" dirty="0" smtClean="0"/>
              <a:t>The </a:t>
            </a:r>
            <a:r>
              <a:rPr lang="en-US" sz="2800" dirty="0">
                <a:solidFill>
                  <a:schemeClr val="accent3"/>
                </a:solidFill>
              </a:rPr>
              <a:t>VERBS </a:t>
            </a:r>
            <a:r>
              <a:rPr lang="en-US" sz="2800" dirty="0"/>
              <a:t>within the Common Core </a:t>
            </a:r>
            <a:r>
              <a:rPr lang="en-US" sz="2800" dirty="0" smtClean="0"/>
              <a:t>Standards define </a:t>
            </a:r>
            <a:r>
              <a:rPr lang="en-US" sz="2800" dirty="0"/>
              <a:t>Higher Order Thinking skills students </a:t>
            </a:r>
            <a:r>
              <a:rPr lang="en-US" sz="2800" dirty="0" smtClean="0"/>
              <a:t>will need </a:t>
            </a:r>
            <a:r>
              <a:rPr lang="en-US" sz="2800" dirty="0"/>
              <a:t>to apply as they explore content in new </a:t>
            </a:r>
            <a:r>
              <a:rPr lang="en-US" sz="2800" dirty="0" smtClean="0"/>
              <a:t>ways.</a:t>
            </a:r>
          </a:p>
          <a:p>
            <a:pPr marL="514350" indent="-514350">
              <a:buFont typeface="+mj-lt"/>
              <a:buAutoNum type="arabicPeriod"/>
            </a:pPr>
            <a:endParaRPr lang="en-US" sz="2800" dirty="0"/>
          </a:p>
          <a:p>
            <a:pPr marL="514350" indent="-514350">
              <a:buFont typeface="+mj-lt"/>
              <a:buAutoNum type="arabicPeriod"/>
            </a:pPr>
            <a:r>
              <a:rPr lang="en-US" sz="2800" dirty="0" smtClean="0"/>
              <a:t>The </a:t>
            </a:r>
            <a:r>
              <a:rPr lang="en-US" sz="2800" dirty="0"/>
              <a:t>Common core Standards define </a:t>
            </a:r>
            <a:r>
              <a:rPr lang="en-US" sz="2800" dirty="0" smtClean="0">
                <a:solidFill>
                  <a:schemeClr val="accent3"/>
                </a:solidFill>
              </a:rPr>
              <a:t>College and </a:t>
            </a:r>
            <a:r>
              <a:rPr lang="en-US" sz="2800" dirty="0">
                <a:solidFill>
                  <a:schemeClr val="accent3"/>
                </a:solidFill>
              </a:rPr>
              <a:t>Career </a:t>
            </a:r>
            <a:r>
              <a:rPr lang="en-US" sz="2800" dirty="0"/>
              <a:t>readiness skills to support </a:t>
            </a:r>
            <a:r>
              <a:rPr lang="en-US" sz="2800" dirty="0" smtClean="0"/>
              <a:t>student success </a:t>
            </a:r>
            <a:r>
              <a:rPr lang="en-US" sz="2800" dirty="0"/>
              <a:t>across curriculum, content, and </a:t>
            </a:r>
            <a:r>
              <a:rPr lang="en-US" sz="2800" dirty="0" smtClean="0"/>
              <a:t>context.</a:t>
            </a:r>
            <a:endParaRPr lang="en-US" sz="2800" dirty="0"/>
          </a:p>
        </p:txBody>
      </p:sp>
    </p:spTree>
    <p:extLst>
      <p:ext uri="{BB962C8B-B14F-4D97-AF65-F5344CB8AC3E}">
        <p14:creationId xmlns:p14="http://schemas.microsoft.com/office/powerpoint/2010/main" val="353483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Recursive/Parallel </a:t>
            </a:r>
            <a:br>
              <a:rPr lang="en-US" dirty="0" smtClean="0"/>
            </a:br>
            <a:r>
              <a:rPr lang="en-US" dirty="0" smtClean="0"/>
              <a:t> </a:t>
            </a:r>
            <a:r>
              <a:rPr lang="en-US" dirty="0" smtClean="0"/>
              <a:t>Nature of Implementation</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416229"/>
            <a:ext cx="7406698" cy="541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0147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CGRESD Focus 2013 – 2014 </a:t>
            </a:r>
            <a:br>
              <a:rPr lang="en-US" dirty="0" smtClean="0"/>
            </a:br>
            <a:r>
              <a:rPr lang="en-US" dirty="0" smtClean="0"/>
              <a:t>High Impact Areas For CCR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K – 12 Aligned Implementation of…</a:t>
            </a:r>
          </a:p>
          <a:p>
            <a:pPr marL="0" indent="0">
              <a:buNone/>
            </a:pPr>
            <a:endParaRPr lang="en-US" dirty="0" smtClean="0"/>
          </a:p>
          <a:p>
            <a:pPr marL="514350" indent="-514350">
              <a:buAutoNum type="arabicPeriod"/>
            </a:pPr>
            <a:r>
              <a:rPr lang="en-US" dirty="0" smtClean="0"/>
              <a:t>Guaranteed and Viable Curriculum</a:t>
            </a:r>
          </a:p>
          <a:p>
            <a:pPr marL="0" indent="0">
              <a:buNone/>
            </a:pPr>
            <a:r>
              <a:rPr lang="en-US" dirty="0"/>
              <a:t>	</a:t>
            </a:r>
            <a:r>
              <a:rPr lang="en-US" dirty="0" smtClean="0"/>
              <a:t>(intended – delivered – learned)</a:t>
            </a:r>
          </a:p>
          <a:p>
            <a:pPr marL="0" indent="0">
              <a:buNone/>
            </a:pPr>
            <a:endParaRPr lang="en-US" dirty="0" smtClean="0"/>
          </a:p>
          <a:p>
            <a:pPr marL="0" indent="0">
              <a:buNone/>
            </a:pPr>
            <a:r>
              <a:rPr lang="en-US" dirty="0" smtClean="0"/>
              <a:t>2.  Authentic, K-12 Literacy across Content </a:t>
            </a:r>
          </a:p>
          <a:p>
            <a:pPr marL="514350" indent="-514350">
              <a:buFont typeface="+mj-lt"/>
              <a:buAutoNum type="arabicPeriod"/>
            </a:pPr>
            <a:endParaRPr lang="en-US" dirty="0" smtClean="0"/>
          </a:p>
          <a:p>
            <a:pPr marL="0" indent="0">
              <a:buNone/>
            </a:pPr>
            <a:r>
              <a:rPr lang="en-US" dirty="0" smtClean="0"/>
              <a:t>3.  Effective Lessons/Instruction for All</a:t>
            </a:r>
            <a:endParaRPr lang="en-US" dirty="0"/>
          </a:p>
        </p:txBody>
      </p:sp>
    </p:spTree>
    <p:extLst>
      <p:ext uri="{BB962C8B-B14F-4D97-AF65-F5344CB8AC3E}">
        <p14:creationId xmlns:p14="http://schemas.microsoft.com/office/powerpoint/2010/main" val="2096690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Career and College Readiness </a:t>
            </a:r>
            <a:endParaRPr lang="en-US" dirty="0"/>
          </a:p>
        </p:txBody>
      </p:sp>
      <p:sp>
        <p:nvSpPr>
          <p:cNvPr id="3" name="Content Placeholder 2"/>
          <p:cNvSpPr>
            <a:spLocks noGrp="1"/>
          </p:cNvSpPr>
          <p:nvPr>
            <p:ph idx="1"/>
          </p:nvPr>
        </p:nvSpPr>
        <p:spPr/>
        <p:txBody>
          <a:bodyPr>
            <a:normAutofit/>
          </a:bodyPr>
          <a:lstStyle/>
          <a:p>
            <a:pPr marL="0" indent="0">
              <a:buNone/>
            </a:pPr>
            <a:endParaRPr lang="en-US"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81200"/>
            <a:ext cx="8977762"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332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a:t>
            </a:r>
            <a:r>
              <a:rPr lang="en-US" dirty="0" smtClean="0"/>
              <a:t>Career and C0llege Readiness</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85" y="1600198"/>
            <a:ext cx="9070521" cy="4194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4446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Impact of Career and College </a:t>
            </a:r>
            <a:r>
              <a:rPr lang="en-US" dirty="0" smtClean="0"/>
              <a:t>Readiness</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850" y="1714500"/>
            <a:ext cx="8667750" cy="461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546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Impact of Career and </a:t>
            </a:r>
            <a:r>
              <a:rPr lang="en-US"/>
              <a:t>College </a:t>
            </a:r>
            <a:r>
              <a:rPr lang="en-US" smtClean="0"/>
              <a:t>Readiness</a:t>
            </a:r>
            <a:endParaRPr lang="en-US" dirty="0"/>
          </a:p>
        </p:txBody>
      </p:sp>
      <p:sp>
        <p:nvSpPr>
          <p:cNvPr id="3" name="Content Placeholder 2"/>
          <p:cNvSpPr>
            <a:spLocks noGrp="1"/>
          </p:cNvSpPr>
          <p:nvPr>
            <p:ph idx="1"/>
          </p:nvPr>
        </p:nvSpPr>
        <p:spPr/>
        <p:txBody>
          <a:bodyPr/>
          <a:lstStyle/>
          <a:p>
            <a:pPr marL="0" indent="0">
              <a:buNone/>
            </a:pPr>
            <a:r>
              <a:rPr lang="en-US" sz="1600" dirty="0" smtClean="0">
                <a:hlinkClick r:id="rId2"/>
              </a:rPr>
              <a:t>Learning Progressions for Career and College Readiness</a:t>
            </a:r>
            <a:endParaRPr lang="en-US" sz="16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054744"/>
            <a:ext cx="7391400" cy="458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2606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3"/>
          <p:cNvSpPr>
            <a:spLocks noGrp="1"/>
          </p:cNvSpPr>
          <p:nvPr>
            <p:ph type="ftr" sz="quarter" idx="4294967295"/>
          </p:nvPr>
        </p:nvSpPr>
        <p:spPr>
          <a:xfrm>
            <a:off x="228600" y="6172200"/>
            <a:ext cx="7315200" cy="457200"/>
          </a:xfrm>
          <a:prstGeom prst="rect">
            <a:avLst/>
          </a:prstGeom>
        </p:spPr>
        <p:txBody>
          <a:bodyPr/>
          <a:lstStyle/>
          <a:p>
            <a:r>
              <a:rPr lang="en-US" sz="1600" dirty="0"/>
              <a:t>Assessment Technology, Inc. </a:t>
            </a:r>
            <a:r>
              <a:rPr lang="en-US" sz="1600" dirty="0">
                <a:sym typeface="Wingdings" pitchFamily="2" charset="2"/>
              </a:rPr>
              <a:t> </a:t>
            </a:r>
            <a:r>
              <a:rPr lang="en-US" sz="1600" dirty="0" err="1"/>
              <a:t>WestEd</a:t>
            </a:r>
            <a:r>
              <a:rPr lang="en-US" sz="1600" dirty="0"/>
              <a:t> LAPDS </a:t>
            </a:r>
            <a:r>
              <a:rPr lang="en-US" sz="1600" dirty="0">
                <a:sym typeface="Wingdings" pitchFamily="2" charset="2"/>
              </a:rPr>
              <a:t> </a:t>
            </a:r>
            <a:r>
              <a:rPr lang="en-US" sz="1600" dirty="0"/>
              <a:t>Vail Unified School District</a:t>
            </a:r>
          </a:p>
        </p:txBody>
      </p:sp>
      <p:sp>
        <p:nvSpPr>
          <p:cNvPr id="241666" name="Rectangle 2"/>
          <p:cNvSpPr>
            <a:spLocks noGrp="1" noChangeArrowheads="1"/>
          </p:cNvSpPr>
          <p:nvPr>
            <p:ph type="title"/>
          </p:nvPr>
        </p:nvSpPr>
        <p:spPr>
          <a:xfrm>
            <a:off x="0" y="0"/>
            <a:ext cx="9144000" cy="1295400"/>
          </a:xfrm>
        </p:spPr>
        <p:txBody>
          <a:bodyPr/>
          <a:lstStyle/>
          <a:p>
            <a:r>
              <a:rPr lang="en-US"/>
              <a:t>Raising Student Achievement</a:t>
            </a:r>
          </a:p>
        </p:txBody>
      </p:sp>
      <p:sp>
        <p:nvSpPr>
          <p:cNvPr id="241667" name="Rectangle 3"/>
          <p:cNvSpPr>
            <a:spLocks noGrp="1" noChangeArrowheads="1"/>
          </p:cNvSpPr>
          <p:nvPr>
            <p:ph type="body" idx="1"/>
          </p:nvPr>
        </p:nvSpPr>
        <p:spPr>
          <a:xfrm>
            <a:off x="381000" y="1447800"/>
            <a:ext cx="8458200" cy="4267200"/>
          </a:xfrm>
        </p:spPr>
        <p:txBody>
          <a:bodyPr/>
          <a:lstStyle/>
          <a:p>
            <a:pPr marL="2341563" indent="-2341563">
              <a:buFontTx/>
              <a:buNone/>
              <a:tabLst>
                <a:tab pos="2341563" algn="l"/>
              </a:tabLst>
            </a:pPr>
            <a:r>
              <a:rPr lang="en-US" u="sng" dirty="0"/>
              <a:t>Step One</a:t>
            </a:r>
            <a:r>
              <a:rPr lang="en-US" dirty="0"/>
              <a:t> :  Make sure the standard is taught</a:t>
            </a:r>
          </a:p>
        </p:txBody>
      </p:sp>
      <p:sp>
        <p:nvSpPr>
          <p:cNvPr id="241669" name="AutoShape 5"/>
          <p:cNvSpPr>
            <a:spLocks noChangeArrowheads="1"/>
          </p:cNvSpPr>
          <p:nvPr/>
        </p:nvSpPr>
        <p:spPr bwMode="auto">
          <a:xfrm>
            <a:off x="685800" y="2743200"/>
            <a:ext cx="3657600" cy="1371600"/>
          </a:xfrm>
          <a:prstGeom prst="flowChartAlternateProcess">
            <a:avLst/>
          </a:prstGeom>
          <a:gradFill rotWithShape="1">
            <a:gsLst>
              <a:gs pos="0">
                <a:srgbClr val="FFE2A9"/>
              </a:gs>
              <a:gs pos="50000">
                <a:srgbClr val="FFFFFF"/>
              </a:gs>
              <a:gs pos="100000">
                <a:srgbClr val="FFE2A9"/>
              </a:gs>
            </a:gsLst>
            <a:lin ang="5400000" scaled="1"/>
          </a:gradFill>
          <a:ln w="9525" algn="ctr">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1670" name="Text Box 6"/>
          <p:cNvSpPr txBox="1">
            <a:spLocks noChangeArrowheads="1"/>
          </p:cNvSpPr>
          <p:nvPr/>
        </p:nvSpPr>
        <p:spPr bwMode="auto">
          <a:xfrm>
            <a:off x="762000" y="2895600"/>
            <a:ext cx="3505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sz="2000" dirty="0">
                <a:latin typeface="Verdana" pitchFamily="34" charset="0"/>
              </a:rPr>
              <a:t>Determine the essentials to be taught at each grade </a:t>
            </a:r>
            <a:r>
              <a:rPr lang="en-US" sz="2000" dirty="0" smtClean="0">
                <a:latin typeface="Verdana" pitchFamily="34" charset="0"/>
              </a:rPr>
              <a:t>level.</a:t>
            </a:r>
            <a:endParaRPr lang="en-US" sz="2000" dirty="0">
              <a:latin typeface="Verdana" pitchFamily="34" charset="0"/>
            </a:endParaRPr>
          </a:p>
        </p:txBody>
      </p:sp>
      <p:sp>
        <p:nvSpPr>
          <p:cNvPr id="241671" name="AutoShape 7"/>
          <p:cNvSpPr>
            <a:spLocks noChangeArrowheads="1"/>
          </p:cNvSpPr>
          <p:nvPr/>
        </p:nvSpPr>
        <p:spPr bwMode="auto">
          <a:xfrm>
            <a:off x="4724400" y="3200400"/>
            <a:ext cx="685800" cy="533400"/>
          </a:xfrm>
          <a:prstGeom prst="rightArrow">
            <a:avLst>
              <a:gd name="adj1" fmla="val 50000"/>
              <a:gd name="adj2" fmla="val 32143"/>
            </a:avLst>
          </a:prstGeom>
          <a:solidFill>
            <a:srgbClr val="FFE2A9"/>
          </a:solidFill>
          <a:ln w="9525" algn="ctr">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1672" name="AutoShape 8"/>
          <p:cNvSpPr>
            <a:spLocks noChangeArrowheads="1"/>
          </p:cNvSpPr>
          <p:nvPr/>
        </p:nvSpPr>
        <p:spPr bwMode="auto">
          <a:xfrm>
            <a:off x="5638800" y="2743200"/>
            <a:ext cx="2895600" cy="12192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1673" name="Text Box 9"/>
          <p:cNvSpPr txBox="1">
            <a:spLocks noChangeArrowheads="1"/>
          </p:cNvSpPr>
          <p:nvPr/>
        </p:nvSpPr>
        <p:spPr bwMode="auto">
          <a:xfrm>
            <a:off x="5791200" y="2819400"/>
            <a:ext cx="2590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sz="2000" dirty="0">
                <a:latin typeface="Verdana" pitchFamily="34" charset="0"/>
              </a:rPr>
              <a:t>Develop an instructional </a:t>
            </a:r>
            <a:r>
              <a:rPr lang="en-US" sz="2000" dirty="0" smtClean="0">
                <a:latin typeface="Verdana" pitchFamily="34" charset="0"/>
              </a:rPr>
              <a:t>calendar.</a:t>
            </a:r>
            <a:endParaRPr lang="en-US" sz="2000" dirty="0">
              <a:latin typeface="Verdana" pitchFamily="34" charset="0"/>
            </a:endParaRPr>
          </a:p>
        </p:txBody>
      </p:sp>
      <p:sp>
        <p:nvSpPr>
          <p:cNvPr id="241674" name="AutoShape 10"/>
          <p:cNvSpPr>
            <a:spLocks noChangeArrowheads="1"/>
          </p:cNvSpPr>
          <p:nvPr/>
        </p:nvSpPr>
        <p:spPr bwMode="auto">
          <a:xfrm>
            <a:off x="7086600" y="4114800"/>
            <a:ext cx="609600" cy="533400"/>
          </a:xfrm>
          <a:prstGeom prst="downArrow">
            <a:avLst>
              <a:gd name="adj1" fmla="val 50000"/>
              <a:gd name="adj2" fmla="val 25000"/>
            </a:avLst>
          </a:prstGeom>
          <a:solidFill>
            <a:srgbClr val="FFE2A9"/>
          </a:solidFill>
          <a:ln w="9525" algn="ctr">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1675" name="AutoShape 11"/>
          <p:cNvSpPr>
            <a:spLocks noChangeArrowheads="1"/>
          </p:cNvSpPr>
          <p:nvPr/>
        </p:nvSpPr>
        <p:spPr bwMode="auto">
          <a:xfrm>
            <a:off x="5715000" y="4724400"/>
            <a:ext cx="2819400" cy="11430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1676" name="Text Box 12"/>
          <p:cNvSpPr txBox="1">
            <a:spLocks noChangeArrowheads="1"/>
          </p:cNvSpPr>
          <p:nvPr/>
        </p:nvSpPr>
        <p:spPr bwMode="auto">
          <a:xfrm>
            <a:off x="5791200" y="4800600"/>
            <a:ext cx="2667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sz="2000" dirty="0">
                <a:latin typeface="Verdana" pitchFamily="34" charset="0"/>
              </a:rPr>
              <a:t>Share the calendar with staff and </a:t>
            </a:r>
            <a:r>
              <a:rPr lang="en-US" sz="2000" dirty="0" smtClean="0">
                <a:latin typeface="Verdana" pitchFamily="34" charset="0"/>
              </a:rPr>
              <a:t>parents.</a:t>
            </a:r>
            <a:endParaRPr lang="en-US" sz="2000" dirty="0">
              <a:latin typeface="Verdana" pitchFamily="34" charset="0"/>
            </a:endParaRPr>
          </a:p>
        </p:txBody>
      </p:sp>
      <p:sp>
        <p:nvSpPr>
          <p:cNvPr id="241677" name="AutoShape 13"/>
          <p:cNvSpPr>
            <a:spLocks noChangeArrowheads="1"/>
          </p:cNvSpPr>
          <p:nvPr/>
        </p:nvSpPr>
        <p:spPr bwMode="auto">
          <a:xfrm>
            <a:off x="4648200" y="5029200"/>
            <a:ext cx="762000" cy="533400"/>
          </a:xfrm>
          <a:prstGeom prst="leftArrow">
            <a:avLst>
              <a:gd name="adj1" fmla="val 50000"/>
              <a:gd name="adj2" fmla="val 35714"/>
            </a:avLst>
          </a:prstGeom>
          <a:solidFill>
            <a:srgbClr val="FFE2A9"/>
          </a:solidFill>
          <a:ln w="9525" algn="ctr">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1678" name="AutoShape 14"/>
          <p:cNvSpPr>
            <a:spLocks noChangeArrowheads="1"/>
          </p:cNvSpPr>
          <p:nvPr/>
        </p:nvSpPr>
        <p:spPr bwMode="auto">
          <a:xfrm>
            <a:off x="685800" y="4267200"/>
            <a:ext cx="3657600" cy="1752600"/>
          </a:xfrm>
          <a:prstGeom prst="roundRect">
            <a:avLst>
              <a:gd name="adj" fmla="val 16667"/>
            </a:avLst>
          </a:prstGeom>
          <a:gradFill rotWithShape="1">
            <a:gsLst>
              <a:gs pos="0">
                <a:srgbClr val="FFE2A9"/>
              </a:gs>
              <a:gs pos="50000">
                <a:srgbClr val="FFFFFF"/>
              </a:gs>
              <a:gs pos="100000">
                <a:srgbClr val="FFE2A9"/>
              </a:gs>
            </a:gsLst>
            <a:lin ang="5400000" scaled="1"/>
          </a:gradFill>
          <a:ln w="9525" algn="ctr">
            <a:solidFill>
              <a:srgbClr val="0033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41679" name="Text Box 15"/>
          <p:cNvSpPr txBox="1">
            <a:spLocks noChangeArrowheads="1"/>
          </p:cNvSpPr>
          <p:nvPr/>
        </p:nvSpPr>
        <p:spPr bwMode="auto">
          <a:xfrm>
            <a:off x="914400" y="5562600"/>
            <a:ext cx="335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endParaRPr lang="en-US" sz="2400">
              <a:latin typeface="Times" charset="0"/>
            </a:endParaRPr>
          </a:p>
        </p:txBody>
      </p:sp>
      <p:sp>
        <p:nvSpPr>
          <p:cNvPr id="241680" name="Text Box 16"/>
          <p:cNvSpPr txBox="1">
            <a:spLocks noChangeArrowheads="1"/>
          </p:cNvSpPr>
          <p:nvPr/>
        </p:nvSpPr>
        <p:spPr bwMode="auto">
          <a:xfrm>
            <a:off x="838200" y="4327525"/>
            <a:ext cx="35052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sz="2000" dirty="0">
                <a:solidFill>
                  <a:schemeClr val="accent3"/>
                </a:solidFill>
                <a:latin typeface="Verdana" pitchFamily="34" charset="0"/>
              </a:rPr>
              <a:t>Schedule </a:t>
            </a:r>
            <a:r>
              <a:rPr lang="en-US" sz="2000" dirty="0" smtClean="0">
                <a:solidFill>
                  <a:schemeClr val="accent3"/>
                </a:solidFill>
                <a:latin typeface="Verdana" pitchFamily="34" charset="0"/>
              </a:rPr>
              <a:t>collaboration </a:t>
            </a:r>
            <a:r>
              <a:rPr lang="en-US" sz="2000" dirty="0">
                <a:solidFill>
                  <a:schemeClr val="accent3"/>
                </a:solidFill>
                <a:latin typeface="Verdana" pitchFamily="34" charset="0"/>
              </a:rPr>
              <a:t>time </a:t>
            </a:r>
            <a:r>
              <a:rPr lang="en-US" sz="2000" dirty="0">
                <a:latin typeface="Verdana" pitchFamily="34" charset="0"/>
              </a:rPr>
              <a:t>for planning and time to structure classes for remediation and enrichment </a:t>
            </a:r>
            <a:r>
              <a:rPr lang="en-US" sz="2000" dirty="0" smtClean="0">
                <a:latin typeface="Verdana" pitchFamily="34" charset="0"/>
              </a:rPr>
              <a:t>activities.</a:t>
            </a:r>
            <a:endParaRPr lang="en-US" sz="2000" dirty="0">
              <a:latin typeface="Verdana" pitchFamily="34" charset="0"/>
            </a:endParaRPr>
          </a:p>
        </p:txBody>
      </p:sp>
    </p:spTree>
    <p:extLst>
      <p:ext uri="{BB962C8B-B14F-4D97-AF65-F5344CB8AC3E}">
        <p14:creationId xmlns:p14="http://schemas.microsoft.com/office/powerpoint/2010/main" val="44602401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152400" y="5943600"/>
            <a:ext cx="7239000" cy="685800"/>
          </a:xfrm>
          <a:prstGeom prst="rect">
            <a:avLst/>
          </a:prstGeom>
        </p:spPr>
        <p:txBody>
          <a:bodyPr/>
          <a:lstStyle/>
          <a:p>
            <a:r>
              <a:rPr lang="en-US" sz="1600" dirty="0"/>
              <a:t>Assessment Technology, Inc. </a:t>
            </a:r>
            <a:r>
              <a:rPr lang="en-US" sz="1600" dirty="0">
                <a:sym typeface="Wingdings" pitchFamily="2" charset="2"/>
              </a:rPr>
              <a:t> </a:t>
            </a:r>
            <a:r>
              <a:rPr lang="en-US" sz="1600" dirty="0" err="1"/>
              <a:t>WestEd</a:t>
            </a:r>
            <a:r>
              <a:rPr lang="en-US" sz="1600" dirty="0"/>
              <a:t> LAPDS </a:t>
            </a:r>
            <a:r>
              <a:rPr lang="en-US" sz="1600" dirty="0">
                <a:sym typeface="Wingdings" pitchFamily="2" charset="2"/>
              </a:rPr>
              <a:t> </a:t>
            </a:r>
            <a:r>
              <a:rPr lang="en-US" sz="1600" dirty="0"/>
              <a:t>Vail Unified School District</a:t>
            </a:r>
          </a:p>
        </p:txBody>
      </p:sp>
      <p:sp>
        <p:nvSpPr>
          <p:cNvPr id="240642" name="Rectangle 2"/>
          <p:cNvSpPr>
            <a:spLocks noGrp="1" noChangeArrowheads="1"/>
          </p:cNvSpPr>
          <p:nvPr>
            <p:ph type="title"/>
          </p:nvPr>
        </p:nvSpPr>
        <p:spPr/>
        <p:txBody>
          <a:bodyPr/>
          <a:lstStyle/>
          <a:p>
            <a:r>
              <a:rPr lang="en-US"/>
              <a:t>Standards Based Instruction</a:t>
            </a:r>
          </a:p>
        </p:txBody>
      </p:sp>
      <p:sp>
        <p:nvSpPr>
          <p:cNvPr id="240643" name="Rectangle 3"/>
          <p:cNvSpPr>
            <a:spLocks noGrp="1" noChangeArrowheads="1"/>
          </p:cNvSpPr>
          <p:nvPr>
            <p:ph type="body" idx="1"/>
          </p:nvPr>
        </p:nvSpPr>
        <p:spPr>
          <a:xfrm>
            <a:off x="0" y="1600200"/>
            <a:ext cx="9144000" cy="4495800"/>
          </a:xfrm>
        </p:spPr>
        <p:txBody>
          <a:bodyPr>
            <a:normAutofit lnSpcReduction="10000"/>
          </a:bodyPr>
          <a:lstStyle/>
          <a:p>
            <a:r>
              <a:rPr lang="en-US" sz="2400" b="0" dirty="0"/>
              <a:t>Essential </a:t>
            </a:r>
            <a:r>
              <a:rPr lang="en-US" sz="2400" b="0" dirty="0" smtClean="0"/>
              <a:t>standards and high priority areas </a:t>
            </a:r>
            <a:r>
              <a:rPr lang="en-US" sz="2400" b="0" dirty="0"/>
              <a:t>for all grade levels in reading and </a:t>
            </a:r>
            <a:r>
              <a:rPr lang="en-US" sz="2400" b="0" dirty="0" smtClean="0"/>
              <a:t>math are aligned K-12.</a:t>
            </a:r>
          </a:p>
          <a:p>
            <a:pPr marL="0" indent="0">
              <a:buNone/>
            </a:pPr>
            <a:endParaRPr lang="en-US" sz="2400" b="0" dirty="0"/>
          </a:p>
          <a:p>
            <a:r>
              <a:rPr lang="en-US" sz="2400" b="0" dirty="0"/>
              <a:t>Proficiency levels </a:t>
            </a:r>
            <a:r>
              <a:rPr lang="en-US" sz="2400" b="0" dirty="0" smtClean="0"/>
              <a:t>are established for </a:t>
            </a:r>
            <a:r>
              <a:rPr lang="en-US" sz="2400" b="0" dirty="0"/>
              <a:t>each standard that are common across grade levels</a:t>
            </a:r>
            <a:r>
              <a:rPr lang="en-US" sz="2400" b="0" dirty="0" smtClean="0"/>
              <a:t>.</a:t>
            </a:r>
          </a:p>
          <a:p>
            <a:pPr marL="0" indent="0">
              <a:buNone/>
            </a:pPr>
            <a:endParaRPr lang="en-US" sz="2400" b="0" dirty="0"/>
          </a:p>
          <a:p>
            <a:r>
              <a:rPr lang="en-US" sz="2400" b="0" dirty="0"/>
              <a:t>Common standards-based assessments </a:t>
            </a:r>
            <a:r>
              <a:rPr lang="en-US" sz="2400" b="0" dirty="0" smtClean="0"/>
              <a:t>are implemented to </a:t>
            </a:r>
            <a:r>
              <a:rPr lang="en-US" sz="2400" b="0" dirty="0"/>
              <a:t>evaluate student progress toward proficiency</a:t>
            </a:r>
            <a:r>
              <a:rPr lang="en-US" sz="2400" b="0" dirty="0" smtClean="0"/>
              <a:t>.</a:t>
            </a:r>
          </a:p>
          <a:p>
            <a:pPr marL="0" indent="0">
              <a:buNone/>
            </a:pPr>
            <a:endParaRPr lang="en-US" sz="2400" b="0" dirty="0"/>
          </a:p>
          <a:p>
            <a:r>
              <a:rPr lang="en-US" sz="2400" b="0" dirty="0"/>
              <a:t>A scope and sequence calendar for each subject and grade level </a:t>
            </a:r>
            <a:r>
              <a:rPr lang="en-US" sz="2400" b="0" dirty="0" smtClean="0"/>
              <a:t>is created. to </a:t>
            </a:r>
            <a:r>
              <a:rPr lang="en-US" sz="2400" b="0" dirty="0"/>
              <a:t>ensure alignment </a:t>
            </a:r>
            <a:r>
              <a:rPr lang="en-US" sz="2400" b="0" dirty="0" smtClean="0"/>
              <a:t>to critical focus areas.</a:t>
            </a:r>
            <a:endParaRPr lang="en-US" sz="2400" b="0" dirty="0"/>
          </a:p>
          <a:p>
            <a:endParaRPr lang="en-US" sz="2400" b="0" dirty="0"/>
          </a:p>
        </p:txBody>
      </p:sp>
      <p:pic>
        <p:nvPicPr>
          <p:cNvPr id="1026" name="Picture 2" descr="C:\Documents and Settings\User\Local Settings\Temporary Internet Files\Content.IE5\BDZ2Y71F\MC90036147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06151" y="1447801"/>
            <a:ext cx="1149459"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91953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CGRESD PowerPoint Template">
  <a:themeElements>
    <a:clrScheme name="CGRESD">
      <a:dk1>
        <a:srgbClr val="7E0032"/>
      </a:dk1>
      <a:lt1>
        <a:srgbClr val="EDE6C9"/>
      </a:lt1>
      <a:dk2>
        <a:srgbClr val="7E0032"/>
      </a:dk2>
      <a:lt2>
        <a:srgbClr val="EDE6C9"/>
      </a:lt2>
      <a:accent1>
        <a:srgbClr val="7E0032"/>
      </a:accent1>
      <a:accent2>
        <a:srgbClr val="758C5A"/>
      </a:accent2>
      <a:accent3>
        <a:srgbClr val="3A462D"/>
      </a:accent3>
      <a:accent4>
        <a:srgbClr val="52471B"/>
      </a:accent4>
      <a:accent5>
        <a:srgbClr val="5E0025"/>
      </a:accent5>
      <a:accent6>
        <a:srgbClr val="ACBD98"/>
      </a:accent6>
      <a:hlink>
        <a:srgbClr val="0000FF"/>
      </a:hlink>
      <a:folHlink>
        <a:srgbClr val="6699FF"/>
      </a:folHlink>
    </a:clrScheme>
    <a:fontScheme name="CGRESD Template Fonts">
      <a:majorFont>
        <a:latin typeface="Adobe Garamond Pro Bold"/>
        <a:ea typeface=""/>
        <a:cs typeface=""/>
      </a:majorFont>
      <a:minorFont>
        <a:latin typeface="Adobe Garamond Pro"/>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CGRESD PowerPoint Template</Template>
  <TotalTime>150</TotalTime>
  <Words>1437</Words>
  <Application>Microsoft Office PowerPoint</Application>
  <PresentationFormat>On-screen Show (4:3)</PresentationFormat>
  <Paragraphs>125</Paragraphs>
  <Slides>19</Slides>
  <Notes>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CGRESD PowerPoint Template</vt:lpstr>
      <vt:lpstr>Alignment for Career and College Readiness </vt:lpstr>
      <vt:lpstr>Recursive/Parallel   Nature of Implementation</vt:lpstr>
      <vt:lpstr>CGRESD Focus 2013 – 2014  High Impact Areas For CCR</vt:lpstr>
      <vt:lpstr>Impact of Career and College Readiness </vt:lpstr>
      <vt:lpstr>Impact of Career and C0llege Readiness</vt:lpstr>
      <vt:lpstr>Impact of Career and College Readiness</vt:lpstr>
      <vt:lpstr>Impact of Career and College Readiness</vt:lpstr>
      <vt:lpstr>Raising Student Achievement</vt:lpstr>
      <vt:lpstr>Standards Based Instruction</vt:lpstr>
      <vt:lpstr>Standards-based Instruction means…</vt:lpstr>
      <vt:lpstr>Instruction for All Students means…</vt:lpstr>
      <vt:lpstr> Raising Student Achievement</vt:lpstr>
      <vt:lpstr>Your Assessment System:  Three Levels of Monitoring </vt:lpstr>
      <vt:lpstr>What Should Progress Monitoring Look Like with CCSS?</vt:lpstr>
      <vt:lpstr> Raising Student Achievement</vt:lpstr>
      <vt:lpstr> Raising Student Achievement</vt:lpstr>
      <vt:lpstr>Raising Student Achievement</vt:lpstr>
      <vt:lpstr>Focus on Essential Standards</vt:lpstr>
      <vt:lpstr>Rules of Engagement Have Changed</vt:lpstr>
    </vt:vector>
  </TitlesOfParts>
  <Company>CGRESD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jmarston</dc:creator>
  <cp:lastModifiedBy>jmarston</cp:lastModifiedBy>
  <cp:revision>38</cp:revision>
  <cp:lastPrinted>2013-11-05T13:31:50Z</cp:lastPrinted>
  <dcterms:created xsi:type="dcterms:W3CDTF">2013-09-05T12:45:06Z</dcterms:created>
  <dcterms:modified xsi:type="dcterms:W3CDTF">2013-11-05T13:32:24Z</dcterms:modified>
</cp:coreProperties>
</file>