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2408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39466" y="0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68400" y="693737"/>
            <a:ext cx="4618037" cy="34639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19492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7"/>
            <a:ext cx="4618037" cy="34639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869" cy="4158377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/>
              <a:t> </a:t>
            </a:r>
          </a:p>
          <a:p>
            <a:endParaRPr lang="en-US" sz="1800" b="0" i="0" u="none" strike="noStrike" cap="none" baseline="0"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762" cy="462042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799" cy="4158300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/>
              <a:t> </a:t>
            </a:r>
          </a:p>
          <a:p>
            <a:endParaRPr lang="en-US" sz="1800" b="0" i="0" u="none" strike="noStrike" cap="none" baseline="0"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800" cy="461999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95483" y="4389398"/>
            <a:ext cx="5563799" cy="4158300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/>
              <a:t> </a:t>
            </a:r>
          </a:p>
          <a:p>
            <a:endParaRPr lang="en-US" sz="1800" b="0" i="0" u="none" strike="noStrike" cap="none" baseline="0"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939466" y="8777192"/>
            <a:ext cx="3013800" cy="461999"/>
          </a:xfrm>
          <a:prstGeom prst="rect">
            <a:avLst/>
          </a:prstGeom>
          <a:noFill/>
          <a:ln>
            <a:noFill/>
          </a:ln>
        </p:spPr>
        <p:txBody>
          <a:bodyPr lIns="92525" tIns="46250" rIns="92525" bIns="4625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8FA598"/>
              </a:buClr>
              <a:buFont typeface="Cantarell"/>
              <a:buNone/>
              <a:defRPr sz="4500" b="1">
                <a:solidFill>
                  <a:srgbClr val="8FA598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indent="-226187" algn="l" rtl="0"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31520" indent="-179069" algn="l" rtl="0">
              <a:spcBef>
                <a:spcPts val="560"/>
              </a:spcBef>
              <a:buClr>
                <a:schemeClr val="accen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96696" indent="-142621" algn="l" rtl="0">
              <a:spcBef>
                <a:spcPts val="480"/>
              </a:spcBef>
              <a:buClr>
                <a:schemeClr val="accent3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216152" indent="-11125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426464" indent="-118364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1627632" indent="-116332" algn="l" rtl="0">
              <a:spcBef>
                <a:spcPts val="400"/>
              </a:spcBef>
              <a:buClr>
                <a:schemeClr val="accent6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1828800" indent="-1206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2029968" indent="-118617" algn="l" rtl="0">
              <a:spcBef>
                <a:spcPts val="360"/>
              </a:spcBef>
              <a:buClr>
                <a:schemeClr val="accent2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2231136" indent="-116585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8FA598"/>
              </a:buClr>
              <a:buFont typeface="Cantarell"/>
              <a:buNone/>
              <a:defRPr sz="4500" b="1">
                <a:solidFill>
                  <a:srgbClr val="8FA598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indent="-226187" algn="l" rtl="0"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31520" indent="-179069" algn="l" rtl="0">
              <a:spcBef>
                <a:spcPts val="560"/>
              </a:spcBef>
              <a:buClr>
                <a:schemeClr val="accen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96696" indent="-142621" algn="l" rtl="0">
              <a:spcBef>
                <a:spcPts val="480"/>
              </a:spcBef>
              <a:buClr>
                <a:schemeClr val="accent3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216152" indent="-11125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426464" indent="-118364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1627632" indent="-116332" algn="l" rtl="0">
              <a:spcBef>
                <a:spcPts val="400"/>
              </a:spcBef>
              <a:buClr>
                <a:schemeClr val="accent6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1828800" indent="-1206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2029968" indent="-118617" algn="l" rtl="0">
              <a:spcBef>
                <a:spcPts val="360"/>
              </a:spcBef>
              <a:buClr>
                <a:schemeClr val="accent2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2231136" indent="-116585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_HEADER">
    <p:bg>
      <p:bgPr>
        <a:gradFill>
          <a:gsLst>
            <a:gs pos="0">
              <a:srgbClr val="DAD2C6"/>
            </a:gs>
            <a:gs pos="12000">
              <a:srgbClr val="DAD2C6"/>
            </a:gs>
            <a:gs pos="20000">
              <a:srgbClr val="DAD1C4"/>
            </a:gs>
            <a:gs pos="100000">
              <a:srgbClr val="322B2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4700" b="1" cap="none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rgbClr val="FFFFFF"/>
              </a:buClr>
              <a:buFont typeface="Cantarell"/>
              <a:buNone/>
              <a:defRPr sz="2000">
                <a:solidFill>
                  <a:srgbClr val="FFFFFF"/>
                </a:solidFill>
              </a:defRPr>
            </a:lvl1pPr>
            <a:lvl2pPr marL="457200" indent="0" rtl="0">
              <a:buClr>
                <a:schemeClr val="lt1"/>
              </a:buClr>
              <a:buFont typeface="Cantarell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buClr>
                <a:schemeClr val="lt1"/>
              </a:buClr>
              <a:buFont typeface="Cantarell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buClr>
                <a:schemeClr val="lt1"/>
              </a:buClr>
              <a:buFont typeface="Cantarell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buClr>
                <a:schemeClr val="lt1"/>
              </a:buClr>
              <a:buFont typeface="Cantarell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buClr>
                <a:schemeClr val="lt1"/>
              </a:buClr>
              <a:buFont typeface="Cantarell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buClr>
                <a:schemeClr val="lt1"/>
              </a:buClr>
              <a:buFont typeface="Cantarell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buClr>
                <a:schemeClr val="lt1"/>
              </a:buClr>
              <a:buFont typeface="Cantarell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buClr>
                <a:schemeClr val="lt1"/>
              </a:buClr>
              <a:buFont typeface="Cantarell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8FA598"/>
              </a:buClr>
              <a:buFont typeface="Cantarell"/>
              <a:buNone/>
              <a:defRPr sz="4500" b="1">
                <a:solidFill>
                  <a:srgbClr val="8FA598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Font typeface="Cantarell"/>
              <a:buNone/>
              <a:defRPr sz="2300" b="1" cap="small" baseline="0"/>
            </a:lvl1pPr>
            <a:lvl2pPr marL="457200" indent="0" rtl="0">
              <a:buFont typeface="Cantarell"/>
              <a:buNone/>
              <a:defRPr sz="2000" b="1"/>
            </a:lvl2pPr>
            <a:lvl3pPr marL="914400" indent="0" rtl="0">
              <a:buFont typeface="Cantarell"/>
              <a:buNone/>
              <a:defRPr sz="1800" b="1"/>
            </a:lvl3pPr>
            <a:lvl4pPr marL="1371600" indent="0" rtl="0">
              <a:buFont typeface="Cantarell"/>
              <a:buNone/>
              <a:defRPr sz="1600" b="1"/>
            </a:lvl4pPr>
            <a:lvl5pPr marL="1828800" indent="0" rtl="0">
              <a:buFont typeface="Cantarell"/>
              <a:buNone/>
              <a:defRPr sz="1600" b="1"/>
            </a:lvl5pPr>
            <a:lvl6pPr marL="2286000" indent="0" rtl="0">
              <a:buFont typeface="Cantarell"/>
              <a:buNone/>
              <a:defRPr sz="1600" b="1"/>
            </a:lvl6pPr>
            <a:lvl7pPr marL="2743200" indent="0" rtl="0">
              <a:buFont typeface="Cantarell"/>
              <a:buNone/>
              <a:defRPr sz="1600" b="1"/>
            </a:lvl7pPr>
            <a:lvl8pPr marL="3200400" indent="0" rtl="0">
              <a:buFont typeface="Cantarell"/>
              <a:buNone/>
              <a:defRPr sz="1600" b="1"/>
            </a:lvl8pPr>
            <a:lvl9pPr marL="3657600" indent="0" rtl="0">
              <a:buFont typeface="Cantarell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Font typeface="Cantarell"/>
              <a:buNone/>
              <a:defRPr sz="2300" b="1" cap="small" baseline="0"/>
            </a:lvl1pPr>
            <a:lvl2pPr marL="457200" indent="0" rtl="0">
              <a:buFont typeface="Cantarell"/>
              <a:buNone/>
              <a:defRPr sz="2000" b="1"/>
            </a:lvl2pPr>
            <a:lvl3pPr marL="914400" indent="0" rtl="0">
              <a:buFont typeface="Cantarell"/>
              <a:buNone/>
              <a:defRPr sz="1800" b="1"/>
            </a:lvl3pPr>
            <a:lvl4pPr marL="1371600" indent="0" rtl="0">
              <a:buFont typeface="Cantarell"/>
              <a:buNone/>
              <a:defRPr sz="1600" b="1"/>
            </a:lvl4pPr>
            <a:lvl5pPr marL="1828800" indent="0" rtl="0">
              <a:buFont typeface="Cantarell"/>
              <a:buNone/>
              <a:defRPr sz="1600" b="1"/>
            </a:lvl5pPr>
            <a:lvl6pPr marL="2286000" indent="0" rtl="0">
              <a:buFont typeface="Cantarell"/>
              <a:buNone/>
              <a:defRPr sz="1600" b="1"/>
            </a:lvl6pPr>
            <a:lvl7pPr marL="2743200" indent="0" rtl="0">
              <a:buFont typeface="Cantarell"/>
              <a:buNone/>
              <a:defRPr sz="1600" b="1"/>
            </a:lvl7pPr>
            <a:lvl8pPr marL="3200400" indent="0" rtl="0">
              <a:buFont typeface="Cantarell"/>
              <a:buNone/>
              <a:defRPr sz="1600" b="1"/>
            </a:lvl8pPr>
            <a:lvl9pPr marL="3657600" indent="0" rtl="0">
              <a:buFont typeface="Cantarell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8FA598"/>
              </a:buClr>
              <a:buFont typeface="Cantarell"/>
              <a:buNone/>
              <a:defRPr sz="4500" b="1">
                <a:solidFill>
                  <a:srgbClr val="8FA598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ntarell"/>
              <a:buNone/>
              <a:defRPr sz="1400"/>
            </a:lvl1pPr>
            <a:lvl2pPr marL="457200" indent="0" rtl="0">
              <a:buFont typeface="Cantarell"/>
              <a:buNone/>
              <a:defRPr sz="1200"/>
            </a:lvl2pPr>
            <a:lvl3pPr marL="914400" indent="0" rtl="0">
              <a:buFont typeface="Cantarell"/>
              <a:buNone/>
              <a:defRPr sz="1000"/>
            </a:lvl3pPr>
            <a:lvl4pPr marL="1371600" indent="0" rtl="0">
              <a:buFont typeface="Cantarell"/>
              <a:buNone/>
              <a:defRPr sz="900"/>
            </a:lvl4pPr>
            <a:lvl5pPr marL="1828800" indent="0" rtl="0">
              <a:buFont typeface="Cantarell"/>
              <a:buNone/>
              <a:defRPr sz="900"/>
            </a:lvl5pPr>
            <a:lvl6pPr marL="2286000" indent="0" rtl="0">
              <a:buFont typeface="Cantarell"/>
              <a:buNone/>
              <a:defRPr sz="900"/>
            </a:lvl6pPr>
            <a:lvl7pPr marL="2743200" indent="0" rtl="0">
              <a:buFont typeface="Cantarell"/>
              <a:buNone/>
              <a:defRPr sz="900"/>
            </a:lvl7pPr>
            <a:lvl8pPr marL="3200400" indent="0" rtl="0">
              <a:buFont typeface="Cantarell"/>
              <a:buNone/>
              <a:defRPr sz="900"/>
            </a:lvl8pPr>
            <a:lvl9pPr marL="3657600" indent="0" rtl="0">
              <a:buFont typeface="Cantarell"/>
              <a:buNone/>
              <a:defRPr sz="9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_WITH_CAPTION_TEXT">
    <p:bg>
      <p:bgPr>
        <a:solidFill>
          <a:schemeClr val="lt2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D0D1B8"/>
          </a:solidFill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buClr>
                <a:srgbClr val="414141"/>
              </a:buClr>
              <a:buFont typeface="Cantarell"/>
              <a:buNone/>
              <a:defRPr sz="3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buClr>
                <a:schemeClr val="dk1"/>
              </a:buClr>
              <a:buFont typeface="Cantarell"/>
              <a:buNone/>
              <a:defRPr sz="2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buClr>
                <a:schemeClr val="dk1"/>
              </a:buClr>
              <a:buFont typeface="Cantarell"/>
              <a:buNone/>
              <a:defRPr sz="2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buClr>
                <a:schemeClr val="dk1"/>
              </a:buClr>
              <a:buFont typeface="Cantarell"/>
              <a:buNone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buClr>
                <a:schemeClr val="dk1"/>
              </a:buClr>
              <a:buFont typeface="Cantarell"/>
              <a:buNone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buClr>
                <a:schemeClr val="dk1"/>
              </a:buClr>
              <a:buFont typeface="Cantarell"/>
              <a:buNone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buClr>
                <a:schemeClr val="dk1"/>
              </a:buClr>
              <a:buFont typeface="Cantarell"/>
              <a:buNone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buClr>
                <a:schemeClr val="dk1"/>
              </a:buClr>
              <a:buFont typeface="Cantarell"/>
              <a:buNone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buClr>
                <a:schemeClr val="dk1"/>
              </a:buClr>
              <a:buFont typeface="Cantarell"/>
              <a:buNone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ntarell"/>
              <a:buNone/>
              <a:defRPr sz="1400"/>
            </a:lvl1pPr>
            <a:lvl2pPr marL="457200" indent="0" rtl="0">
              <a:buFont typeface="Cantarell"/>
              <a:buNone/>
              <a:defRPr sz="1200"/>
            </a:lvl2pPr>
            <a:lvl3pPr marL="914400" indent="0" rtl="0">
              <a:buFont typeface="Cantarell"/>
              <a:buNone/>
              <a:defRPr sz="1000"/>
            </a:lvl3pPr>
            <a:lvl4pPr marL="1371600" indent="0" rtl="0">
              <a:buFont typeface="Cantarell"/>
              <a:buNone/>
              <a:defRPr sz="900"/>
            </a:lvl4pPr>
            <a:lvl5pPr marL="1828800" indent="0" rtl="0">
              <a:buFont typeface="Cantarell"/>
              <a:buNone/>
              <a:defRPr sz="900"/>
            </a:lvl5pPr>
            <a:lvl6pPr marL="2286000" indent="0" rtl="0">
              <a:buFont typeface="Cantarell"/>
              <a:buNone/>
              <a:defRPr sz="900"/>
            </a:lvl6pPr>
            <a:lvl7pPr marL="2743200" indent="0" rtl="0">
              <a:buFont typeface="Cantarell"/>
              <a:buNone/>
              <a:defRPr sz="900"/>
            </a:lvl7pPr>
            <a:lvl8pPr marL="3200400" indent="0" rtl="0">
              <a:buFont typeface="Cantarell"/>
              <a:buNone/>
              <a:defRPr sz="900"/>
            </a:lvl8pPr>
            <a:lvl9pPr marL="3657600" indent="0" rtl="0">
              <a:buFont typeface="Cantarell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BBBBBB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8FA598"/>
              </a:buClr>
              <a:buFont typeface="Cantarell"/>
              <a:buNone/>
              <a:defRPr sz="4500" b="1">
                <a:solidFill>
                  <a:srgbClr val="8FA598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indent="-226187" algn="l" rtl="0"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31520" indent="-179069" algn="l" rtl="0">
              <a:spcBef>
                <a:spcPts val="560"/>
              </a:spcBef>
              <a:buClr>
                <a:schemeClr val="accent2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96696" indent="-142621" algn="l" rtl="0">
              <a:spcBef>
                <a:spcPts val="480"/>
              </a:spcBef>
              <a:buClr>
                <a:schemeClr val="accent3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216152" indent="-11125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426464" indent="-118364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1627632" indent="-116332" algn="l" rtl="0">
              <a:spcBef>
                <a:spcPts val="400"/>
              </a:spcBef>
              <a:buClr>
                <a:schemeClr val="accent6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1828800" indent="-1206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2029968" indent="-118617" algn="l" rtl="0">
              <a:spcBef>
                <a:spcPts val="360"/>
              </a:spcBef>
              <a:buClr>
                <a:schemeClr val="accent2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2231136" indent="-116585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FA598"/>
              </a:buClr>
              <a:buFont typeface="Cantarell"/>
              <a:buNone/>
              <a:defRPr sz="4500" b="1" i="0" u="none" strike="noStrike" cap="none" baseline="0">
                <a:solidFill>
                  <a:srgbClr val="8FA598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indent="-226187" algn="l" rtl="0"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31520" marR="0" indent="-179069" algn="l" rtl="0">
              <a:spcBef>
                <a:spcPts val="560"/>
              </a:spcBef>
              <a:buClr>
                <a:schemeClr val="accent2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96696" marR="0" indent="-142621" algn="l" rtl="0">
              <a:spcBef>
                <a:spcPts val="480"/>
              </a:spcBef>
              <a:buClr>
                <a:schemeClr val="accent3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216152" marR="0" indent="-111252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426464" marR="0" indent="-118364" algn="l" rtl="0">
              <a:spcBef>
                <a:spcPts val="400"/>
              </a:spcBef>
              <a:buClr>
                <a:schemeClr val="accent5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1627632" marR="0" indent="-116332" algn="l" rtl="0">
              <a:spcBef>
                <a:spcPts val="400"/>
              </a:spcBef>
              <a:buClr>
                <a:schemeClr val="accent6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1828800" marR="0" indent="-1206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2029968" marR="0" indent="-118617" algn="l" rtl="0">
              <a:spcBef>
                <a:spcPts val="360"/>
              </a:spcBef>
              <a:buClr>
                <a:schemeClr val="accent2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2231136" marR="0" indent="-116585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solidFill>
                  <a:srgbClr val="41414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22itrig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565404" y="381000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FA598"/>
              </a:buClr>
              <a:buSzPct val="25000"/>
              <a:buFont typeface="Cantarell"/>
              <a:buNone/>
            </a:pPr>
            <a:r>
              <a:rPr lang="en-US" sz="4400" b="1" i="0" u="none" strike="noStrike" cap="none" baseline="0">
                <a:solidFill>
                  <a:srgbClr val="886111"/>
                </a:solidFill>
                <a:latin typeface="Cantarell"/>
                <a:ea typeface="Cantarell"/>
                <a:cs typeface="Cantarell"/>
                <a:sym typeface="Cantarell"/>
              </a:rPr>
              <a:t>Technology Readiness In Michigan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146300" tIns="0" rIns="4570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antarell"/>
              <a:buNone/>
            </a:pPr>
            <a:r>
              <a:rPr lang="en-US" sz="2000" b="0" i="0" u="none" strike="noStrike" cap="none" baseline="0">
                <a:solidFill>
                  <a:srgbClr val="FFFFFF"/>
                </a:solidFill>
                <a:latin typeface="Cantarell"/>
                <a:ea typeface="Cantarell"/>
                <a:cs typeface="Cantarell"/>
                <a:sym typeface="Cantarell"/>
              </a:rPr>
              <a:t>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109725" tIns="45700" rIns="45700" bIns="0" anchor="b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0" name="Shape 100"/>
          <p:cNvSpPr/>
          <p:nvPr/>
        </p:nvSpPr>
        <p:spPr>
          <a:xfrm>
            <a:off x="3162300" y="3048000"/>
            <a:ext cx="2781299" cy="2743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81000" y="156419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8FA598"/>
              </a:buClr>
              <a:buSzPct val="25000"/>
              <a:buFont typeface="Cantarell"/>
              <a:buNone/>
            </a:pPr>
            <a:r>
              <a:rPr lang="en-US" dirty="0" smtClean="0"/>
              <a:t>Activity Three: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Classroom Readiness</a:t>
            </a:r>
            <a:endParaRPr lang="en-US" sz="325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r>
              <a:rPr lang="en-US" dirty="0" smtClean="0"/>
              <a:t>Greater Michigan </a:t>
            </a:r>
            <a:br>
              <a:rPr lang="en-US" dirty="0" smtClean="0"/>
            </a:br>
            <a:r>
              <a:rPr lang="en-US" dirty="0" smtClean="0"/>
              <a:t>Education</a:t>
            </a:r>
            <a:r>
              <a:rPr lang="en-US" dirty="0"/>
              <a:t> </a:t>
            </a:r>
            <a:r>
              <a:rPr lang="en-US" dirty="0" smtClean="0"/>
              <a:t>Consortium</a:t>
            </a:r>
            <a:br>
              <a:rPr lang="en-US" dirty="0" smtClean="0"/>
            </a:br>
            <a:r>
              <a:rPr lang="en-US" dirty="0" smtClean="0"/>
              <a:t>(GMEC)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Classroom Readiness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Teacher Technology</a:t>
            </a:r>
            <a:br>
              <a:rPr lang="en-US" dirty="0" smtClean="0"/>
            </a:br>
            <a:r>
              <a:rPr lang="en-US" dirty="0" smtClean="0"/>
              <a:t>Training Course</a:t>
            </a:r>
            <a:br>
              <a:rPr lang="en-US" dirty="0" smtClean="0"/>
            </a:br>
            <a:r>
              <a:rPr lang="en-US" dirty="0" smtClean="0"/>
              <a:t>(T3 Course)</a:t>
            </a:r>
          </a:p>
          <a:p>
            <a:endParaRPr lang="en-US" sz="3600" dirty="0"/>
          </a:p>
          <a:p>
            <a:endParaRPr lang="en-US" i="1" dirty="0"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109725" tIns="45700" rIns="45700" bIns="0" anchor="b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352800" y="63769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110" name="Shape 110"/>
          <p:cNvSpPr/>
          <p:nvPr/>
        </p:nvSpPr>
        <p:spPr>
          <a:xfrm>
            <a:off x="7239000" y="-29979"/>
            <a:ext cx="1371600" cy="140158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768" y="2209800"/>
            <a:ext cx="3096229" cy="33444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28600" y="364697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rgbClr val="8FA598"/>
              </a:buClr>
              <a:buSzPct val="25000"/>
              <a:buFont typeface="Cantarell"/>
              <a:buNone/>
            </a:pPr>
            <a:r>
              <a:rPr lang="en-US" sz="3600" dirty="0" smtClean="0"/>
              <a:t>Kay’s Pilot Schools</a:t>
            </a:r>
            <a:endParaRPr lang="en-US" sz="325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48800" y="1561450"/>
            <a:ext cx="8789400" cy="4625700"/>
          </a:xfrm>
          <a:prstGeom prst="flowChartAlternateProcess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lvl="0" indent="0" rtl="0">
              <a:buNone/>
            </a:pPr>
            <a:r>
              <a:rPr lang="en-US" sz="2200" dirty="0" smtClean="0"/>
              <a:t>Alma High School</a:t>
            </a:r>
          </a:p>
          <a:p>
            <a:pPr marL="0" lvl="0" indent="0" rtl="0">
              <a:buNone/>
            </a:pPr>
            <a:r>
              <a:rPr lang="en-US" sz="2200" dirty="0" smtClean="0"/>
              <a:t>Ashley High School</a:t>
            </a:r>
          </a:p>
          <a:p>
            <a:pPr marL="0" lvl="0" indent="0" rtl="0">
              <a:buNone/>
            </a:pPr>
            <a:r>
              <a:rPr lang="en-US" sz="2200" dirty="0" smtClean="0"/>
              <a:t>Bay City Auburn Elementary</a:t>
            </a:r>
          </a:p>
          <a:p>
            <a:pPr marL="0" lvl="0" indent="0" rtl="0">
              <a:buNone/>
            </a:pPr>
            <a:r>
              <a:rPr lang="en-US" sz="2200" dirty="0" smtClean="0"/>
              <a:t>Beaverton High School</a:t>
            </a:r>
          </a:p>
          <a:p>
            <a:pPr marL="0" lvl="0" indent="0" rtl="0">
              <a:buNone/>
            </a:pPr>
            <a:r>
              <a:rPr lang="en-US" sz="2200" dirty="0" smtClean="0"/>
              <a:t>Breckenridge High School</a:t>
            </a:r>
          </a:p>
          <a:p>
            <a:pPr marL="0" lvl="0" indent="0" rtl="0">
              <a:buNone/>
            </a:pPr>
            <a:r>
              <a:rPr lang="en-US" sz="2200" dirty="0" smtClean="0"/>
              <a:t>Farwell High School</a:t>
            </a:r>
          </a:p>
          <a:p>
            <a:pPr marL="0" lvl="0" indent="0" rtl="0">
              <a:buNone/>
            </a:pPr>
            <a:r>
              <a:rPr lang="en-US" sz="2200" dirty="0" smtClean="0"/>
              <a:t>Harrison Hillside Elementary</a:t>
            </a:r>
          </a:p>
          <a:p>
            <a:pPr marL="0" lvl="0" indent="0" rtl="0">
              <a:buNone/>
            </a:pPr>
            <a:r>
              <a:rPr lang="en-US" sz="2200" dirty="0" smtClean="0"/>
              <a:t>Ithaca North Elementary</a:t>
            </a:r>
          </a:p>
          <a:p>
            <a:pPr marL="0" lvl="0" indent="0" rtl="0">
              <a:buNone/>
            </a:pPr>
            <a:r>
              <a:rPr lang="en-US" sz="2200" dirty="0" smtClean="0"/>
              <a:t>Ithaca </a:t>
            </a:r>
            <a:r>
              <a:rPr lang="en-US" sz="2200" dirty="0" err="1" smtClean="0"/>
              <a:t>Jr</a:t>
            </a:r>
            <a:r>
              <a:rPr lang="en-US" sz="2200" dirty="0" smtClean="0"/>
              <a:t>/</a:t>
            </a:r>
            <a:r>
              <a:rPr lang="en-US" sz="2200" dirty="0" err="1" smtClean="0"/>
              <a:t>Sr</a:t>
            </a:r>
            <a:r>
              <a:rPr lang="en-US" sz="2200" dirty="0" smtClean="0"/>
              <a:t> High School</a:t>
            </a:r>
          </a:p>
          <a:p>
            <a:pPr marL="0" lvl="0" indent="0" rtl="0">
              <a:buNone/>
            </a:pPr>
            <a:r>
              <a:rPr lang="en-US" sz="2200" dirty="0" smtClean="0"/>
              <a:t>Mt. Pleasant </a:t>
            </a:r>
            <a:r>
              <a:rPr lang="en-US" sz="2200" dirty="0" err="1" smtClean="0"/>
              <a:t>Fancher</a:t>
            </a:r>
            <a:r>
              <a:rPr lang="en-US" sz="2200" dirty="0" smtClean="0"/>
              <a:t> Elementary</a:t>
            </a:r>
          </a:p>
          <a:p>
            <a:pPr marL="0" lvl="0" indent="0" rtl="0">
              <a:buNone/>
            </a:pPr>
            <a:r>
              <a:rPr lang="en-US" sz="2200" dirty="0" smtClean="0"/>
              <a:t>St. Louis TSN Middle School</a:t>
            </a:r>
          </a:p>
          <a:p>
            <a:pPr marL="0" lvl="0" indent="0" rtl="0">
              <a:buNone/>
            </a:pPr>
            <a:r>
              <a:rPr lang="en-US" sz="2200" dirty="0" smtClean="0"/>
              <a:t>Shepherd Winn Elementary</a:t>
            </a:r>
          </a:p>
          <a:p>
            <a:pPr marL="0" lvl="0" indent="0" rtl="0">
              <a:buNone/>
            </a:pPr>
            <a:r>
              <a:rPr lang="en-US" sz="2200" dirty="0" err="1" smtClean="0"/>
              <a:t>Whittemore</a:t>
            </a:r>
            <a:r>
              <a:rPr lang="en-US" sz="2200" dirty="0" smtClean="0"/>
              <a:t>-Prescott Elementary/Middle Schools</a:t>
            </a:r>
          </a:p>
          <a:p>
            <a:pPr marL="0" lvl="0" indent="0" rtl="0">
              <a:buNone/>
            </a:pPr>
            <a:endParaRPr lang="en-US" sz="2200" dirty="0" smtClean="0"/>
          </a:p>
          <a:p>
            <a:pPr marL="0" lvl="0" indent="0" rtl="0">
              <a:buNone/>
            </a:pPr>
            <a:endParaRPr lang="en-US" sz="2200" dirty="0"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109725" tIns="45700" rIns="45700" bIns="0" anchor="b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799" cy="27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352800" y="6376987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121" name="Shape 121"/>
          <p:cNvSpPr/>
          <p:nvPr/>
        </p:nvSpPr>
        <p:spPr>
          <a:xfrm>
            <a:off x="7696200" y="-29979"/>
            <a:ext cx="1371600" cy="140158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TextBox 1"/>
          <p:cNvSpPr txBox="1"/>
          <p:nvPr/>
        </p:nvSpPr>
        <p:spPr>
          <a:xfrm>
            <a:off x="4648200" y="2438400"/>
            <a:ext cx="4191000" cy="146423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13 Pilot Schools</a:t>
            </a:r>
          </a:p>
          <a:p>
            <a:pPr algn="ctr"/>
            <a:r>
              <a:rPr lang="en-US" sz="4000" dirty="0" smtClean="0"/>
              <a:t>42 Coaches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22i TRIG Website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>
                <a:hlinkClick r:id="rId2"/>
              </a:rPr>
              <a:t>http://www.22itrig.org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48" y="2971800"/>
            <a:ext cx="7696200" cy="377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28600" y="364697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en-US" sz="3200" dirty="0" smtClean="0"/>
              <a:t>What are the Benefits?</a:t>
            </a:r>
            <a:endParaRPr lang="en-US" sz="325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52400" y="1600200"/>
            <a:ext cx="8789400" cy="4358350"/>
          </a:xfrm>
          <a:prstGeom prst="flowChartAlternateProcess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12725" indent="0">
              <a:buNone/>
            </a:pPr>
            <a:endParaRPr lang="en-US" sz="2400" b="1" dirty="0"/>
          </a:p>
          <a:p>
            <a:r>
              <a:rPr lang="en-US" sz="2400" dirty="0"/>
              <a:t>Coaching model to assist teachers in the pilot buildings</a:t>
            </a:r>
          </a:p>
          <a:p>
            <a:r>
              <a:rPr lang="en-US" sz="2400" dirty="0" smtClean="0"/>
              <a:t>T3 </a:t>
            </a:r>
            <a:r>
              <a:rPr lang="en-US" sz="2400" dirty="0"/>
              <a:t>(Teacher Technology Training) to help teachers become tech ready (that is projected to take 25 hours) is now available to all districts</a:t>
            </a:r>
          </a:p>
          <a:p>
            <a:r>
              <a:rPr lang="en-US" sz="2400" dirty="0"/>
              <a:t>A regional coordinator will work with </a:t>
            </a:r>
            <a:r>
              <a:rPr lang="en-US" sz="2400" dirty="0" smtClean="0"/>
              <a:t>pilot </a:t>
            </a:r>
            <a:r>
              <a:rPr lang="en-US" sz="2400" dirty="0"/>
              <a:t>buildings and </a:t>
            </a:r>
            <a:r>
              <a:rPr lang="en-US" sz="2400" dirty="0" smtClean="0"/>
              <a:t>coaches </a:t>
            </a:r>
            <a:r>
              <a:rPr lang="en-US" sz="2400" dirty="0"/>
              <a:t>in each of the buildings to assist teachers while they go through the </a:t>
            </a:r>
            <a:r>
              <a:rPr lang="en-US" sz="2400" dirty="0" smtClean="0"/>
              <a:t>T3 course</a:t>
            </a:r>
            <a:endParaRPr lang="en-US" sz="2400" dirty="0"/>
          </a:p>
          <a:p>
            <a:r>
              <a:rPr lang="en-US" sz="2400" dirty="0"/>
              <a:t>Data will be gathered in the pilot buildings to measure teacher and student growth in tech readiness </a:t>
            </a:r>
            <a:endParaRPr lang="en-US" sz="2400" dirty="0" smtClean="0"/>
          </a:p>
          <a:p>
            <a:r>
              <a:rPr lang="en-US" sz="2400" dirty="0" smtClean="0"/>
              <a:t>T3 Course available statewide, at no cost, for any school to use</a:t>
            </a:r>
            <a:endParaRPr lang="en-US" sz="2400" dirty="0"/>
          </a:p>
          <a:p>
            <a:pPr marL="0" lvl="0" indent="0" rtl="0">
              <a:buNone/>
            </a:pPr>
            <a:endParaRPr lang="en-US" sz="2200" dirty="0"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199"/>
          </a:xfrm>
          <a:prstGeom prst="rect">
            <a:avLst/>
          </a:prstGeom>
          <a:noFill/>
          <a:ln>
            <a:noFill/>
          </a:ln>
        </p:spPr>
        <p:txBody>
          <a:bodyPr lIns="109725" tIns="45700" rIns="45700" bIns="0" anchor="b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799" cy="27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352800" y="6376987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rgbClr val="898989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121" name="Shape 121"/>
          <p:cNvSpPr/>
          <p:nvPr/>
        </p:nvSpPr>
        <p:spPr>
          <a:xfrm>
            <a:off x="7696200" y="-29979"/>
            <a:ext cx="1371600" cy="140158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3819919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Apothecary">
      <a:dk1>
        <a:srgbClr val="000000"/>
      </a:dk1>
      <a:lt1>
        <a:srgbClr val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184</Words>
  <Application>Microsoft Office PowerPoint</Application>
  <PresentationFormat>On-screen Show (4:3)</PresentationFormat>
  <Paragraphs>48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Theme</vt:lpstr>
      <vt:lpstr>Technology Readiness In Michigan</vt:lpstr>
      <vt:lpstr>Activity Three: Classroom Readiness</vt:lpstr>
      <vt:lpstr>Kay’s Pilot Schools</vt:lpstr>
      <vt:lpstr>22i TRIG Website</vt:lpstr>
      <vt:lpstr>What are the Benefits?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Readiness In Michigan</dc:title>
  <cp:lastModifiedBy>User</cp:lastModifiedBy>
  <cp:revision>4</cp:revision>
  <dcterms:modified xsi:type="dcterms:W3CDTF">2013-10-18T16:10:52Z</dcterms:modified>
</cp:coreProperties>
</file>