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</p:sldMasterIdLst>
  <p:notesMasterIdLst>
    <p:notesMasterId r:id="rId29"/>
  </p:notesMasterIdLst>
  <p:handoutMasterIdLst>
    <p:handoutMasterId r:id="rId30"/>
  </p:handoutMasterIdLst>
  <p:sldIdLst>
    <p:sldId id="256" r:id="rId2"/>
    <p:sldId id="353" r:id="rId3"/>
    <p:sldId id="439" r:id="rId4"/>
    <p:sldId id="425" r:id="rId5"/>
    <p:sldId id="426" r:id="rId6"/>
    <p:sldId id="448" r:id="rId7"/>
    <p:sldId id="449" r:id="rId8"/>
    <p:sldId id="450" r:id="rId9"/>
    <p:sldId id="429" r:id="rId10"/>
    <p:sldId id="451" r:id="rId11"/>
    <p:sldId id="430" r:id="rId12"/>
    <p:sldId id="452" r:id="rId13"/>
    <p:sldId id="431" r:id="rId14"/>
    <p:sldId id="447" r:id="rId15"/>
    <p:sldId id="432" r:id="rId16"/>
    <p:sldId id="446" r:id="rId17"/>
    <p:sldId id="433" r:id="rId18"/>
    <p:sldId id="445" r:id="rId19"/>
    <p:sldId id="434" r:id="rId20"/>
    <p:sldId id="444" r:id="rId21"/>
    <p:sldId id="435" r:id="rId22"/>
    <p:sldId id="443" r:id="rId23"/>
    <p:sldId id="436" r:id="rId24"/>
    <p:sldId id="442" r:id="rId25"/>
    <p:sldId id="437" r:id="rId26"/>
    <p:sldId id="441" r:id="rId27"/>
    <p:sldId id="421" r:id="rId28"/>
  </p:sldIdLst>
  <p:sldSz cx="9144000" cy="6858000" type="screen4x3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ug Olson" initials="D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A8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0303" autoAdjust="0"/>
  </p:normalViewPr>
  <p:slideViewPr>
    <p:cSldViewPr>
      <p:cViewPr>
        <p:scale>
          <a:sx n="64" d="100"/>
          <a:sy n="64" d="100"/>
        </p:scale>
        <p:origin x="-1840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commentAuthors" Target="commentAuthor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5E2F2370-8F56-4BEC-A46E-FDF1FD71A75E}" type="datetimeFigureOut">
              <a:rPr lang="en-US" smtClean="0"/>
              <a:pPr/>
              <a:t>10/25/13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7C6C839A-4907-48AF-A021-5E154BD75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39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78AB7825-7239-4949-A59E-E15C6A06363C}" type="datetimeFigureOut">
              <a:rPr lang="en-US" smtClean="0"/>
              <a:pPr/>
              <a:t>10/25/13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36FD98BB-0B15-4A48-AFB5-26EDE8AD85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343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5464">
              <a:defRPr/>
            </a:pPr>
            <a:r>
              <a:rPr lang="en-US" dirty="0" smtClean="0"/>
              <a:t> Image from http://</a:t>
            </a:r>
            <a:r>
              <a:rPr lang="en-US" dirty="0" err="1" smtClean="0"/>
              <a:t>www.mlive.com</a:t>
            </a:r>
            <a:r>
              <a:rPr lang="en-US" dirty="0" smtClean="0"/>
              <a:t>/news/</a:t>
            </a:r>
            <a:r>
              <a:rPr lang="en-US" dirty="0" err="1" smtClean="0"/>
              <a:t>jackson</a:t>
            </a:r>
            <a:r>
              <a:rPr lang="en-US" dirty="0" smtClean="0"/>
              <a:t>/</a:t>
            </a:r>
            <a:r>
              <a:rPr lang="en-US" dirty="0" err="1" smtClean="0"/>
              <a:t>index.ssf</a:t>
            </a:r>
            <a:r>
              <a:rPr lang="en-US" dirty="0" smtClean="0"/>
              <a:t>/2013/03/</a:t>
            </a:r>
            <a:r>
              <a:rPr lang="en-US" dirty="0" err="1" smtClean="0"/>
              <a:t>addison_elementary_school_thir.html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D98BB-0B15-4A48-AFB5-26EDE8AD858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719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badge</a:t>
            </a:r>
            <a:r>
              <a:rPr lang="en-US" baseline="0" dirty="0" smtClean="0"/>
              <a:t> is e</a:t>
            </a:r>
            <a:r>
              <a:rPr lang="en-US" dirty="0" smtClean="0"/>
              <a:t>arned when</a:t>
            </a:r>
            <a:r>
              <a:rPr lang="en-US" baseline="0" dirty="0" smtClean="0"/>
              <a:t> each module is completed.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D98BB-0B15-4A48-AFB5-26EDE8AD858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636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D98BB-0B15-4A48-AFB5-26EDE8AD858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387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CF7B-8026-44B9-9193-F47F62D4A761}" type="datetime4">
              <a:rPr lang="en-US" smtClean="0"/>
              <a:pPr/>
              <a:t>October 25,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F62A-0EA6-45FA-A50D-6AEE5E7739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DC4FE-AF88-4DB0-9149-3A18BF035E4A}" type="datetime4">
              <a:rPr lang="en-US" smtClean="0"/>
              <a:pPr/>
              <a:t>October 25,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F62A-0EA6-45FA-A50D-6AEE5E7739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AA1-D716-4116-BBDA-D6C0BE24B6CC}" type="datetime4">
              <a:rPr lang="en-US" smtClean="0"/>
              <a:pPr/>
              <a:t>October 25,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F62A-0EA6-45FA-A50D-6AEE5E7739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13EC-060E-4800-AEA0-8E88E5DF0D90}" type="datetime4">
              <a:rPr lang="en-US" smtClean="0"/>
              <a:pPr/>
              <a:t>October 25,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F62A-0EA6-45FA-A50D-6AEE5E7739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3B36-3EE4-4224-9695-486A01890140}" type="datetime4">
              <a:rPr lang="en-US" smtClean="0"/>
              <a:pPr/>
              <a:t>October 25,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F62A-0EA6-45FA-A50D-6AEE5E7739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DFE6-8A49-4C69-8E0A-8C446DC5CF2E}" type="datetime4">
              <a:rPr lang="en-US" smtClean="0"/>
              <a:pPr/>
              <a:t>October 25,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F62A-0EA6-45FA-A50D-6AEE5E7739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4FBB-4097-479D-9C40-49316761EA21}" type="datetime4">
              <a:rPr lang="en-US" smtClean="0"/>
              <a:pPr/>
              <a:t>October 25, 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F62A-0EA6-45FA-A50D-6AEE5E7739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2A92-498D-4531-8887-C8BA31029182}" type="datetime4">
              <a:rPr lang="en-US" smtClean="0"/>
              <a:pPr/>
              <a:t>October 25,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F62A-0EA6-45FA-A50D-6AEE5E7739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BE19-479B-4031-85A8-C9C2D8BA4AB9}" type="datetime4">
              <a:rPr lang="en-US" smtClean="0"/>
              <a:pPr/>
              <a:t>October 25, 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F62A-0EA6-45FA-A50D-6AEE5E7739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FB47-D075-45A7-896A-7833C0277B56}" type="datetime4">
              <a:rPr lang="en-US" smtClean="0"/>
              <a:pPr/>
              <a:t>October 25,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F62A-0EA6-45FA-A50D-6AEE5E7739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1B791BF-D741-4BE8-A779-894B20F8DA4E}" type="datetime4">
              <a:rPr lang="en-US" smtClean="0"/>
              <a:pPr/>
              <a:t>October 25, 2013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9E9F62A-0EA6-45FA-A50D-6AEE5E7739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5E4ADC4-4700-4EE9-BCD6-DF71EE15AB4D}" type="datetime4">
              <a:rPr lang="en-US" smtClean="0"/>
              <a:pPr/>
              <a:t>October 25,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9E9F62A-0EA6-45FA-A50D-6AEE5E7739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cid:image001.png@01CE71BE.C7BFE510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cid:image001.png@01CE71BE.C7BFE510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cid:image001.png@01CE71BE.C7BFE51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oodle.resa.net/resa/course/view.php?id=98" TargetMode="External"/><Relationship Id="rId4" Type="http://schemas.openxmlformats.org/officeDocument/2006/relationships/image" Target="../media/image2.png"/><Relationship Id="rId5" Type="http://schemas.openxmlformats.org/officeDocument/2006/relationships/image" Target="cid:image001.png@01CE71BE.C7BFE510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22itrig.org/activities/activity-three/short-course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cid:image001.png@01CE71BE.C7BFE51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cid:image001.png@01CE71BE.C7BFE510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cid:image001.png@01CE71BE.C7BFE510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CE71BE.C7BFE510" TargetMode="External"/><Relationship Id="rId4" Type="http://schemas.openxmlformats.org/officeDocument/2006/relationships/image" Target="../media/image11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cid:image001.png@01CE71BE.C7BFE51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CE71BE.C7BFE510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cid:image001.png@01CE71BE.C7BFE510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cid:image001.png@01CE71BE.C7BFE510" TargetMode="Externa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CE71BE.C7BFE510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cid:image001.png@01CE71BE.C7BFE510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CE71BE.C7BFE510" TargetMode="External"/><Relationship Id="rId4" Type="http://schemas.openxmlformats.org/officeDocument/2006/relationships/image" Target="../media/image17.png"/><Relationship Id="rId5" Type="http://schemas.microsoft.com/office/2007/relationships/hdphoto" Target="../media/hdphoto2.wdp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cid:image001.png@01CE71BE.C7BFE510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CE71BE.C7BFE510" TargetMode="External"/><Relationship Id="rId4" Type="http://schemas.openxmlformats.org/officeDocument/2006/relationships/image" Target="../media/image20.png"/><Relationship Id="rId5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cid:image001.png@01CE71BE.C7BFE510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CE71BE.C7BFE510" TargetMode="External"/><Relationship Id="rId4" Type="http://schemas.openxmlformats.org/officeDocument/2006/relationships/image" Target="../media/image21.png"/><Relationship Id="rId5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cid:image001.png@01CE71BE.C7BFE510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CE71BE.C7BFE510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cid:image001.png@01CE71BE.C7BFE51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cid:image001.png@01CE71BE.C7BFE510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cid:image001.png@01CE71BE.C7BFE510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cid:image001.png@01CE71BE.C7BFE510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cid:image001.png@01CE71BE.C7BFE510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cid:image001.png@01CE71BE.C7BFE5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5404" y="381000"/>
            <a:ext cx="8013192" cy="163677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Classroom Readiness In Michigan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F62A-0EA6-45FA-A50D-6AEE5E7739A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9" name="Picture 8" descr="TRIG Logo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162300" y="3048000"/>
            <a:ext cx="27813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8620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Coach receives the following </a:t>
            </a:r>
            <a:br>
              <a:rPr lang="en-US" dirty="0" smtClean="0"/>
            </a:br>
            <a:r>
              <a:rPr lang="en-US" dirty="0" smtClean="0"/>
              <a:t>for their 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Device or $250 in lieu of device</a:t>
            </a:r>
          </a:p>
          <a:p>
            <a:r>
              <a:rPr lang="en-US" dirty="0" smtClean="0"/>
              <a:t>$1100 </a:t>
            </a:r>
            <a:r>
              <a:rPr lang="en-US" dirty="0" smtClean="0"/>
              <a:t>stipend (minus FICA, retirement etc.)</a:t>
            </a:r>
            <a:endParaRPr lang="en-US" dirty="0" smtClean="0"/>
          </a:p>
          <a:p>
            <a:r>
              <a:rPr lang="en-US" dirty="0" smtClean="0"/>
              <a:t>3 days of training (district reimbursed for sub costs)</a:t>
            </a:r>
          </a:p>
          <a:p>
            <a:r>
              <a:rPr lang="en-US" dirty="0" smtClean="0"/>
              <a:t>Two day attendance at MACUL- registration and hotel paid for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13EC-060E-4800-AEA0-8E88E5DF0D90}" type="datetime4">
              <a:rPr lang="en-US" smtClean="0"/>
              <a:pPr/>
              <a:t>October 25, 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F62A-0EA6-45FA-A50D-6AEE5E7739A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 descr="TRIG Logo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239000" y="-29980"/>
            <a:ext cx="1371600" cy="140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3902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T3 Course </a:t>
            </a:r>
            <a:r>
              <a:rPr lang="en-US" sz="3600" dirty="0" smtClean="0"/>
              <a:t>(Teacher Technology Training)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 module course in Moodle that is self paced, but will be monitored by the Coaches and Regional Coordinators</a:t>
            </a:r>
          </a:p>
          <a:p>
            <a:r>
              <a:rPr lang="en-US" dirty="0" smtClean="0"/>
              <a:t>The course is 25 hours long and is worth 25 SCECHs</a:t>
            </a:r>
          </a:p>
          <a:p>
            <a:r>
              <a:rPr lang="en-US" dirty="0" smtClean="0"/>
              <a:t>All Pilot building are on the NGAP server at Kent ISD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F62A-0EA6-45FA-A50D-6AEE5E7739A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 descr="TRIG Logo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924800" y="-28523"/>
            <a:ext cx="1371600" cy="140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4817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the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 </a:t>
            </a:r>
            <a:r>
              <a:rPr lang="en-US" dirty="0" smtClean="0"/>
              <a:t>buildings </a:t>
            </a:r>
            <a:r>
              <a:rPr lang="en-US" dirty="0"/>
              <a:t>and districts are able to access a .</a:t>
            </a:r>
            <a:r>
              <a:rPr lang="en-US" dirty="0" err="1"/>
              <a:t>mbz</a:t>
            </a:r>
            <a:r>
              <a:rPr lang="en-US" dirty="0"/>
              <a:t> file of the course on the TRIG </a:t>
            </a:r>
            <a:r>
              <a:rPr lang="en-US" dirty="0" err="1"/>
              <a:t>site</a:t>
            </a:r>
            <a:r>
              <a:rPr lang="en-US" dirty="0" err="1">
                <a:hlinkClick r:id="rId2"/>
              </a:rPr>
              <a:t>http</a:t>
            </a:r>
            <a:r>
              <a:rPr lang="en-US" dirty="0">
                <a:hlinkClick r:id="rId2"/>
              </a:rPr>
              <a:t>://22itrig.org/activities/activity-three/short-course/</a:t>
            </a:r>
            <a:endParaRPr lang="en-US" dirty="0"/>
          </a:p>
          <a:p>
            <a:r>
              <a:rPr lang="en-US" dirty="0"/>
              <a:t>The course must be downloaded and put on a Moodle server </a:t>
            </a:r>
            <a:r>
              <a:rPr lang="en-US" dirty="0" smtClean="0"/>
              <a:t>for access</a:t>
            </a:r>
          </a:p>
          <a:p>
            <a:r>
              <a:rPr lang="en-US" dirty="0" smtClean="0"/>
              <a:t>A view only copy is available at: </a:t>
            </a:r>
            <a:r>
              <a:rPr lang="en-US" dirty="0">
                <a:hlinkClick r:id="rId3"/>
              </a:rPr>
              <a:t>http://</a:t>
            </a:r>
            <a:r>
              <a:rPr lang="en-US" dirty="0" err="1">
                <a:hlinkClick r:id="rId3"/>
              </a:rPr>
              <a:t>moodle.resa.net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resa</a:t>
            </a:r>
            <a:r>
              <a:rPr lang="en-US" dirty="0">
                <a:hlinkClick r:id="rId3"/>
              </a:rPr>
              <a:t>/course/</a:t>
            </a:r>
            <a:r>
              <a:rPr lang="en-US" dirty="0" err="1">
                <a:hlinkClick r:id="rId3"/>
              </a:rPr>
              <a:t>view.php?id</a:t>
            </a:r>
            <a:r>
              <a:rPr lang="en-US" dirty="0">
                <a:hlinkClick r:id="rId3"/>
              </a:rPr>
              <a:t>=98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13EC-060E-4800-AEA0-8E88E5DF0D90}" type="datetime4">
              <a:rPr lang="en-US" smtClean="0"/>
              <a:pPr/>
              <a:t>October 25, 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F62A-0EA6-45FA-A50D-6AEE5E7739A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 descr="TRIG Logo1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239000" y="-29980"/>
            <a:ext cx="1371600" cy="140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9177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 the course?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Module 0 (1 hour)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The Goals and Learning Objectives of the T3 course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An orientation to Moodle and how to navigate the course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Assistive technology needs for students and how to accommodate students with disabilities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F62A-0EA6-45FA-A50D-6AEE5E7739A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 descr="TRIG Logo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239000" y="-29980"/>
            <a:ext cx="1371600" cy="140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1772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 the course?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F62A-0EA6-45FA-A50D-6AEE5E7739A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 descr="TRIG Logo1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239000" y="-29980"/>
            <a:ext cx="1371600" cy="140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2319"/>
            <a:ext cx="58197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164" y="2331906"/>
            <a:ext cx="1495425" cy="140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942397" y="3962400"/>
            <a:ext cx="1588957" cy="121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badge is earned when each module is completed.</a:t>
            </a:r>
          </a:p>
        </p:txBody>
      </p:sp>
    </p:spTree>
    <p:extLst>
      <p:ext uri="{BB962C8B-B14F-4D97-AF65-F5344CB8AC3E}">
        <p14:creationId xmlns:p14="http://schemas.microsoft.com/office/powerpoint/2010/main" val="389634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Module 1- Orientation to State Standards (2 hours)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Technology Standards</a:t>
            </a:r>
          </a:p>
          <a:p>
            <a:r>
              <a:rPr lang="en-US" sz="3600" dirty="0" smtClean="0"/>
              <a:t>State Standards</a:t>
            </a:r>
          </a:p>
          <a:p>
            <a:r>
              <a:rPr lang="en-US" sz="3600" dirty="0" smtClean="0"/>
              <a:t>Career and Technology Readiness Standards</a:t>
            </a:r>
          </a:p>
          <a:p>
            <a:r>
              <a:rPr lang="en-US" sz="3600" dirty="0" smtClean="0"/>
              <a:t>Michigan </a:t>
            </a:r>
            <a:r>
              <a:rPr lang="en-US" sz="3600" dirty="0" err="1" smtClean="0"/>
              <a:t>eLibrary</a:t>
            </a:r>
            <a:r>
              <a:rPr lang="en-US" sz="3600" dirty="0" smtClean="0"/>
              <a:t> and M.O.R.E.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F62A-0EA6-45FA-A50D-6AEE5E7739A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 descr="Screen Shot 2013-10-22 at 5.13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300" y="1600200"/>
            <a:ext cx="2298700" cy="2260600"/>
          </a:xfrm>
          <a:prstGeom prst="rect">
            <a:avLst/>
          </a:prstGeom>
        </p:spPr>
      </p:pic>
      <p:pic>
        <p:nvPicPr>
          <p:cNvPr id="8" name="Picture 7" descr="TRIG Logo1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391400" y="0"/>
            <a:ext cx="1371600" cy="140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1143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Module 1- Orientation to State Standards (2 hours)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F62A-0EA6-45FA-A50D-6AEE5E7739A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 descr="TRIG Logo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391400" y="0"/>
            <a:ext cx="1371600" cy="140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6400800" cy="4483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311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Module 2 Best Practice in Technology (9 hours)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 Overview of the 9 Best Practices Categories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Setting Objectives and Providing Feedback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Reinforcing Efforts and Providing Recognition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Cooperative Learning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Cues, Questions and Advance Organizers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Nonlinguistic Representatives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Summarizing and Note Taking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Assigning Homework and Providing Practice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Identifying Similarities and Differences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Generating and Testing Hypotheses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F62A-0EA6-45FA-A50D-6AEE5E7739A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 descr="TRIG Logo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239000" y="-29980"/>
            <a:ext cx="1371600" cy="140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8304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Module 2 Best Practice in Technology (9 hours)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F62A-0EA6-45FA-A50D-6AEE5E7739A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 descr="TRIG Logo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239000" y="-29980"/>
            <a:ext cx="1371600" cy="140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38600"/>
            <a:ext cx="6553200" cy="241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244475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041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10-22 at 5.36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944" y="4648200"/>
            <a:ext cx="6299200" cy="1714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Module 3- Introduction to Blended Learning (4 hours)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What is blended learning</a:t>
            </a:r>
          </a:p>
          <a:p>
            <a:r>
              <a:rPr lang="en-US" sz="3600" dirty="0" smtClean="0"/>
              <a:t>Choosing web 2.0 tools for teaching and learning</a:t>
            </a:r>
          </a:p>
          <a:p>
            <a:r>
              <a:rPr lang="en-US" sz="3600" dirty="0" smtClean="0"/>
              <a:t>Using apps in blended learning</a:t>
            </a:r>
          </a:p>
          <a:p>
            <a:r>
              <a:rPr lang="en-US" sz="3600" dirty="0" smtClean="0"/>
              <a:t>Blended Learning Application</a:t>
            </a:r>
          </a:p>
          <a:p>
            <a:r>
              <a:rPr lang="en-US" sz="3600" dirty="0" smtClean="0"/>
              <a:t>Taking Blended Learning further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F62A-0EA6-45FA-A50D-6AEE5E7739A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 descr="TRIG Logo1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8077200" y="5334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8620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457200" y="670810"/>
            <a:ext cx="6324600" cy="73736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+mn-lt"/>
              </a:rPr>
              <a:t>Classroom Readiness Goal</a:t>
            </a:r>
            <a:r>
              <a:rPr lang="en-US" sz="40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n-US" sz="3600" b="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dirty="0"/>
              <a:t>The goal for Classroom Readiness </a:t>
            </a:r>
            <a:r>
              <a:rPr lang="en-US" b="1" dirty="0" smtClean="0"/>
              <a:t>is:</a:t>
            </a:r>
          </a:p>
          <a:p>
            <a:pPr marL="118872" indent="0">
              <a:buNone/>
            </a:pPr>
            <a:r>
              <a:rPr lang="en-US" dirty="0" smtClean="0"/>
              <a:t>to </a:t>
            </a:r>
            <a:r>
              <a:rPr lang="en-US" dirty="0"/>
              <a:t>build the capacity of Michigan educators to effectively plan and implement online assessments and "Any Time, Any Place, Any Way, Any Pace" learning through increasing technology </a:t>
            </a:r>
            <a:r>
              <a:rPr lang="en-US" dirty="0" smtClean="0"/>
              <a:t>proficiency.     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F62A-0EA6-45FA-A50D-6AEE5E7739A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Picture 8" descr="TRIG Logo1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239000" y="-29980"/>
            <a:ext cx="1371600" cy="140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Screen Shot 2013-10-22 at 2.32.58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572000"/>
            <a:ext cx="2288583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7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Module 3- Introduction to Blended Learning (4 hours)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F62A-0EA6-45FA-A50D-6AEE5E7739A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 descr="TRIG Logo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8077200" y="5334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5638800" cy="43658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211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Module 4- All About Next Generation Assessments (2 hours)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Next Generation Assessments</a:t>
            </a:r>
          </a:p>
          <a:p>
            <a:r>
              <a:rPr lang="en-US" dirty="0" smtClean="0"/>
              <a:t>Connecting Next Generation Assessments to Standards</a:t>
            </a:r>
          </a:p>
          <a:p>
            <a:r>
              <a:rPr lang="en-US" dirty="0" smtClean="0"/>
              <a:t>A look at Next Generation Assessment items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F62A-0EA6-45FA-A50D-6AEE5E7739A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 descr="Screen Shot 2013-10-22 at 5.38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343400"/>
            <a:ext cx="4419600" cy="2129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TRIG Logo1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768389" y="-152400"/>
            <a:ext cx="1371600" cy="140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6668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Module 4- All About Next Generation Assessments (2 hours)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F62A-0EA6-45FA-A50D-6AEE5E7739A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 descr="TRIG Logo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768389" y="-152400"/>
            <a:ext cx="1371600" cy="140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098"/>
            <a:ext cx="5229225" cy="3171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3838825" cy="4381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667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Module 5-Preparing for Next Generation Assessments (4 hours)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Michigan Statewide Assessments</a:t>
            </a:r>
          </a:p>
          <a:p>
            <a:r>
              <a:rPr lang="en-US" sz="3600" dirty="0" smtClean="0"/>
              <a:t>Example of Next Generation Assessments items</a:t>
            </a:r>
          </a:p>
          <a:p>
            <a:r>
              <a:rPr lang="en-US" sz="3600" dirty="0" smtClean="0"/>
              <a:t>How to create high quality items</a:t>
            </a:r>
          </a:p>
          <a:p>
            <a:r>
              <a:rPr lang="en-US" sz="3600" dirty="0" smtClean="0"/>
              <a:t>Item/task specification review</a:t>
            </a:r>
          </a:p>
          <a:p>
            <a:r>
              <a:rPr lang="en-US" sz="3600" dirty="0" smtClean="0"/>
              <a:t>Item/task specification submission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F62A-0EA6-45FA-A50D-6AEE5E7739A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 descr="Screen Shot 2013-10-22 at 5.39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334000"/>
            <a:ext cx="3683000" cy="889000"/>
          </a:xfrm>
          <a:prstGeom prst="rect">
            <a:avLst/>
          </a:prstGeom>
        </p:spPr>
      </p:pic>
      <p:pic>
        <p:nvPicPr>
          <p:cNvPr id="7" name="Picture 6" descr="TRIG Logo1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766694" y="-152400"/>
            <a:ext cx="1371600" cy="140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766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Module 5-Preparing for Next Generation Assessments (4 hours)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F62A-0EA6-45FA-A50D-6AEE5E7739A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6" descr="TRIG Logo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766694" y="-152400"/>
            <a:ext cx="1371600" cy="140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524000"/>
            <a:ext cx="5600700" cy="514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637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Module 6- Data Collection and Conferencing (2 hours)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Driven Dialogue- Integrating T3 Data in to the School Improvement Process</a:t>
            </a:r>
          </a:p>
          <a:p>
            <a:r>
              <a:rPr lang="en-US" dirty="0" smtClean="0"/>
              <a:t>Technology Readiness Data: </a:t>
            </a:r>
            <a:r>
              <a:rPr lang="en-US" dirty="0" err="1" smtClean="0"/>
              <a:t>MTRAx</a:t>
            </a:r>
            <a:r>
              <a:rPr lang="en-US" dirty="0" smtClean="0"/>
              <a:t> Network/Infrastructure/Device Level</a:t>
            </a:r>
          </a:p>
          <a:p>
            <a:r>
              <a:rPr lang="en-US" dirty="0" smtClean="0"/>
              <a:t>Data Collection: Types and Tools</a:t>
            </a:r>
          </a:p>
          <a:p>
            <a:r>
              <a:rPr lang="en-US" dirty="0" smtClean="0"/>
              <a:t>Capstone Activity: Administering an Online Assessment</a:t>
            </a:r>
          </a:p>
          <a:p>
            <a:r>
              <a:rPr lang="en-US" dirty="0" smtClean="0"/>
              <a:t>Data Review and Recommendations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F62A-0EA6-45FA-A50D-6AEE5E7739A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 descr="TRIG Logo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239000" y="-29980"/>
            <a:ext cx="1371600" cy="140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9092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Module 6- Data Collection and Conferencing (2 hours)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F62A-0EA6-45FA-A50D-6AEE5E7739A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 descr="TRIG Logo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239000" y="-29980"/>
            <a:ext cx="1371600" cy="140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398"/>
            <a:ext cx="5867400" cy="4877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738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3300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Verdana" pitchFamily="34" charset="0"/>
                <a:cs typeface="Calibri" pitchFamily="34" charset="0"/>
              </a:rPr>
              <a:t/>
            </a:r>
            <a:b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Verdana" pitchFamily="34" charset="0"/>
                <a:cs typeface="Calibri" pitchFamily="34" charset="0"/>
              </a:rPr>
            </a:br>
            <a:r>
              <a:rPr lang="en-US" sz="3300" b="1" dirty="0" smtClean="0">
                <a:latin typeface="+mn-lt"/>
                <a:ea typeface="Verdana" pitchFamily="34" charset="0"/>
                <a:cs typeface="Calibri" pitchFamily="34" charset="0"/>
              </a:rPr>
              <a:t/>
            </a:r>
            <a:br>
              <a:rPr lang="en-US" sz="3300" b="1" dirty="0" smtClean="0">
                <a:latin typeface="+mn-lt"/>
                <a:ea typeface="Verdana" pitchFamily="34" charset="0"/>
                <a:cs typeface="Calibri" pitchFamily="34" charset="0"/>
              </a:rPr>
            </a:br>
            <a:r>
              <a:rPr lang="en-US" b="1" dirty="0" smtClean="0">
                <a:latin typeface="+mn-lt"/>
                <a:ea typeface="Verdana" pitchFamily="34" charset="0"/>
                <a:cs typeface="Calibri" pitchFamily="34" charset="0"/>
              </a:rPr>
              <a:t/>
            </a:r>
            <a:br>
              <a:rPr lang="en-US" b="1" dirty="0" smtClean="0">
                <a:latin typeface="+mn-lt"/>
                <a:ea typeface="Verdana" pitchFamily="34" charset="0"/>
                <a:cs typeface="Calibri" pitchFamily="34" charset="0"/>
              </a:rPr>
            </a:br>
            <a:endParaRPr lang="en-US" dirty="0">
              <a:latin typeface="+mn-lt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85800" y="990600"/>
            <a:ext cx="8077200" cy="1752600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FFFF00"/>
                </a:solidFill>
              </a:rPr>
              <a:t> </a:t>
            </a:r>
            <a:endParaRPr lang="en-US" sz="3200" i="1" dirty="0">
              <a:solidFill>
                <a:srgbClr val="FFFF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F62A-0EA6-45FA-A50D-6AEE5E7739A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9" name="Picture 8" descr="TRIG Logo1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239000" y="304800"/>
            <a:ext cx="1371600" cy="140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9728" y="1524000"/>
            <a:ext cx="426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Questions?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2667000"/>
            <a:ext cx="617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Melissa White- Classroom Readiness Project Manager</a:t>
            </a:r>
          </a:p>
          <a:p>
            <a:r>
              <a:rPr lang="en-US" sz="2800" dirty="0" smtClean="0"/>
              <a:t>Kay Hauck- GMEC Regional Coordinator</a:t>
            </a:r>
          </a:p>
          <a:p>
            <a:r>
              <a:rPr lang="en-US" sz="2800" dirty="0" smtClean="0"/>
              <a:t>Cassie </a:t>
            </a:r>
            <a:r>
              <a:rPr lang="en-US" sz="2800" dirty="0" err="1" smtClean="0"/>
              <a:t>Thelen</a:t>
            </a:r>
            <a:r>
              <a:rPr lang="en-US" sz="2800" dirty="0" smtClean="0"/>
              <a:t>- GMEC Coach (Alma)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3678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 the Trainer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/>
              <a:t>Using a train-the-trainer model, this pilot project will provide collaboration opportunities for a statewide professional development network of K-12 educators with a training ground and resource base to improve technology proficiency and local district readiness for online assessments.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F62A-0EA6-45FA-A50D-6AEE5E7739A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 descr="TRIG Logo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239000" y="-29980"/>
            <a:ext cx="1371600" cy="140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creen Shot 2013-10-22 at 2.37.3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572000"/>
            <a:ext cx="27686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44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benefits?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T3 (Teacher Technology Training) course to help teachers become tech ready (that is projected to take 25 hours) is available to all </a:t>
            </a:r>
            <a:r>
              <a:rPr lang="en-US" dirty="0" smtClean="0"/>
              <a:t>districts</a:t>
            </a:r>
          </a:p>
          <a:p>
            <a:r>
              <a:rPr lang="en-US" dirty="0"/>
              <a:t>A </a:t>
            </a:r>
            <a:r>
              <a:rPr lang="en-US" dirty="0" smtClean="0"/>
              <a:t>Regional Coordinator </a:t>
            </a:r>
            <a:r>
              <a:rPr lang="en-US" dirty="0"/>
              <a:t>will work with 10-12 pilot buildings and work with 2-5 coaches in each of the buildings to assist teachers while they go through the </a:t>
            </a:r>
            <a:r>
              <a:rPr lang="en-US" dirty="0" smtClean="0"/>
              <a:t>T3</a:t>
            </a:r>
            <a:endParaRPr lang="en-US" dirty="0"/>
          </a:p>
          <a:p>
            <a:r>
              <a:rPr lang="en-US" dirty="0" smtClean="0"/>
              <a:t>Coaching </a:t>
            </a:r>
            <a:r>
              <a:rPr lang="en-US" dirty="0"/>
              <a:t>model to assist teachers in the pilot </a:t>
            </a:r>
            <a:r>
              <a:rPr lang="en-US" dirty="0" smtClean="0"/>
              <a:t>buildings via teacher coaches </a:t>
            </a:r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 smtClean="0"/>
              <a:t>is being </a:t>
            </a:r>
            <a:r>
              <a:rPr lang="en-US" dirty="0"/>
              <a:t>gathered in the pilot buildings to measure teacher and student growth in tech readiness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F62A-0EA6-45FA-A50D-6AEE5E7739A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TRIG Logo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239000" y="-29980"/>
            <a:ext cx="1371600" cy="140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3307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participating?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140 pilot buildings are participating statewide</a:t>
            </a:r>
          </a:p>
          <a:p>
            <a:pPr marL="118872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F62A-0EA6-45FA-A50D-6AEE5E7739A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Screen Shot 2013-09-11 at 2.08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438400"/>
            <a:ext cx="5105400" cy="4226873"/>
          </a:xfrm>
          <a:prstGeom prst="rect">
            <a:avLst/>
          </a:prstGeom>
        </p:spPr>
      </p:pic>
      <p:pic>
        <p:nvPicPr>
          <p:cNvPr id="7" name="Picture 6" descr="TRIG Logo1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239000" y="-29980"/>
            <a:ext cx="1371600" cy="140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0345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leading the project?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13EC-060E-4800-AEA0-8E88E5DF0D90}" type="datetime4">
              <a:rPr lang="en-US" smtClean="0"/>
              <a:pPr/>
              <a:t>October 25, 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F62A-0EA6-45FA-A50D-6AEE5E7739A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Content Placeholder 9" descr="DSC0022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6" b="12526"/>
          <a:stretch>
            <a:fillRect/>
          </a:stretch>
        </p:blipFill>
        <p:spPr>
          <a:xfrm>
            <a:off x="1143000" y="1676400"/>
            <a:ext cx="6477000" cy="3640526"/>
          </a:xfrm>
        </p:spPr>
      </p:pic>
      <p:sp>
        <p:nvSpPr>
          <p:cNvPr id="11" name="TextBox 10"/>
          <p:cNvSpPr txBox="1"/>
          <p:nvPr/>
        </p:nvSpPr>
        <p:spPr>
          <a:xfrm>
            <a:off x="609600" y="57150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Advisory Committee</a:t>
            </a:r>
            <a:r>
              <a:rPr lang="en-US" dirty="0" smtClean="0"/>
              <a:t>: Anthony </a:t>
            </a:r>
            <a:r>
              <a:rPr lang="en-US" dirty="0" err="1" smtClean="0"/>
              <a:t>Buza</a:t>
            </a:r>
            <a:r>
              <a:rPr lang="en-US" dirty="0" smtClean="0"/>
              <a:t>, Blake Prewitt, Cassie </a:t>
            </a:r>
            <a:r>
              <a:rPr lang="en-US" dirty="0" err="1" smtClean="0"/>
              <a:t>Thelen</a:t>
            </a:r>
            <a:r>
              <a:rPr lang="en-US" dirty="0" smtClean="0"/>
              <a:t>, Melissa White, Laura Cummings, Jan Harding, Jennifer Parker-Moore, Rhonda </a:t>
            </a:r>
            <a:r>
              <a:rPr lang="en-US" dirty="0" err="1" smtClean="0"/>
              <a:t>Provoast</a:t>
            </a:r>
            <a:r>
              <a:rPr lang="en-US" dirty="0" smtClean="0"/>
              <a:t>, Kay Hauck, Andrew Steinman, Michelle </a:t>
            </a:r>
            <a:r>
              <a:rPr lang="en-US" dirty="0" err="1" smtClean="0"/>
              <a:t>Ribant</a:t>
            </a:r>
            <a:r>
              <a:rPr lang="en-US" dirty="0" smtClean="0"/>
              <a:t> (not pictured)</a:t>
            </a:r>
            <a:endParaRPr lang="en-US" dirty="0"/>
          </a:p>
        </p:txBody>
      </p:sp>
      <p:pic>
        <p:nvPicPr>
          <p:cNvPr id="8" name="Picture 7" descr="TRIG Logo1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239000" y="-29980"/>
            <a:ext cx="1371600" cy="140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0046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is moving the project forward?</a:t>
            </a:r>
            <a:endParaRPr lang="en-US" dirty="0"/>
          </a:p>
        </p:txBody>
      </p:sp>
      <p:pic>
        <p:nvPicPr>
          <p:cNvPr id="6" name="Content Placeholder 5" descr="DSC0022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6" b="12526"/>
          <a:stretch>
            <a:fillRect/>
          </a:stretch>
        </p:blipFill>
        <p:spPr>
          <a:xfrm>
            <a:off x="1676400" y="1676400"/>
            <a:ext cx="5867400" cy="329788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13EC-060E-4800-AEA0-8E88E5DF0D90}" type="datetime4">
              <a:rPr lang="en-US" smtClean="0"/>
              <a:pPr/>
              <a:t>October 25, 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F62A-0EA6-45FA-A50D-6AEE5E7739A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181600"/>
            <a:ext cx="784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Regional Coordinators: </a:t>
            </a:r>
            <a:r>
              <a:rPr lang="en-US" dirty="0" smtClean="0"/>
              <a:t>Gaby </a:t>
            </a:r>
            <a:r>
              <a:rPr lang="en-US" dirty="0" err="1" smtClean="0"/>
              <a:t>Eyzaguirre</a:t>
            </a:r>
            <a:r>
              <a:rPr lang="en-US" dirty="0" smtClean="0"/>
              <a:t>, Elizabeth Fairbanks, Luke Brown, Valerie Coffey, Steve </a:t>
            </a:r>
            <a:r>
              <a:rPr lang="en-US" dirty="0" err="1" smtClean="0"/>
              <a:t>Kass</a:t>
            </a:r>
            <a:r>
              <a:rPr lang="en-US" dirty="0" smtClean="0"/>
              <a:t>, Melissa White (Project Manager, Anthony </a:t>
            </a:r>
            <a:r>
              <a:rPr lang="en-US" dirty="0" err="1" smtClean="0"/>
              <a:t>Buza</a:t>
            </a:r>
            <a:r>
              <a:rPr lang="en-US" dirty="0" smtClean="0"/>
              <a:t>, James Spruill, Kay Hauck, Andy Mann, Andrew Steinman, Amber </a:t>
            </a:r>
            <a:r>
              <a:rPr lang="en-US" dirty="0" err="1" smtClean="0"/>
              <a:t>Kowatch</a:t>
            </a:r>
            <a:r>
              <a:rPr lang="en-US" dirty="0" smtClean="0"/>
              <a:t>, Dave Johnson, Anne Thorp, Jennifer Johnson, Rhonda Rasmussen, Jim </a:t>
            </a:r>
            <a:r>
              <a:rPr lang="en-US" dirty="0" err="1" smtClean="0"/>
              <a:t>Wenzloff</a:t>
            </a:r>
            <a:r>
              <a:rPr lang="en-US" dirty="0" smtClean="0"/>
              <a:t>, Tina, Sue </a:t>
            </a:r>
            <a:r>
              <a:rPr lang="en-US" dirty="0" err="1" smtClean="0"/>
              <a:t>Summerford</a:t>
            </a:r>
            <a:r>
              <a:rPr lang="en-US" dirty="0" smtClean="0"/>
              <a:t> (not pictured)</a:t>
            </a:r>
            <a:endParaRPr lang="en-US" dirty="0"/>
          </a:p>
        </p:txBody>
      </p:sp>
      <p:pic>
        <p:nvPicPr>
          <p:cNvPr id="8" name="Picture 7" descr="TRIG Logo1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8229600" y="-1516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6960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role of a Regional Coordinator?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Conduct a train the trainer model with 500+ coaches statewide </a:t>
            </a:r>
          </a:p>
          <a:p>
            <a:r>
              <a:rPr lang="en-US" dirty="0" smtClean="0"/>
              <a:t>Assist the coaches and teachers in the pilot buildings with the T3 course</a:t>
            </a:r>
          </a:p>
          <a:p>
            <a:r>
              <a:rPr lang="en-US" dirty="0" smtClean="0"/>
              <a:t>Help ensure that data is being collected through surveys- help select the focus groups in the spring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13EC-060E-4800-AEA0-8E88E5DF0D90}" type="datetime4">
              <a:rPr lang="en-US" smtClean="0"/>
              <a:pPr/>
              <a:t>October 25, 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F62A-0EA6-45FA-A50D-6AEE5E7739A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TRIG Logo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239000" y="-29980"/>
            <a:ext cx="1371600" cy="140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8057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role of a coach?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Attend 3 days of training by Regional Coordinator</a:t>
            </a:r>
          </a:p>
          <a:p>
            <a:r>
              <a:rPr lang="en-US" sz="3600" dirty="0" smtClean="0"/>
              <a:t>Attend MACUL Conference in March</a:t>
            </a:r>
          </a:p>
          <a:p>
            <a:r>
              <a:rPr lang="en-US" sz="3600" dirty="0" smtClean="0"/>
              <a:t>Coach teachers through the T3 course</a:t>
            </a:r>
          </a:p>
          <a:p>
            <a:r>
              <a:rPr lang="en-US" sz="3600" dirty="0" smtClean="0"/>
              <a:t>Provide training in classroom readiness on PD days, lunch and learns, after school workshops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F62A-0EA6-45FA-A50D-6AEE5E7739A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 descr="TRIG Logo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239000" y="-29980"/>
            <a:ext cx="1371600" cy="140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1473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6153</TotalTime>
  <Words>994</Words>
  <Application>Microsoft Macintosh PowerPoint</Application>
  <PresentationFormat>On-screen Show (4:3)</PresentationFormat>
  <Paragraphs>135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Module</vt:lpstr>
      <vt:lpstr>Classroom Readiness In Michigan</vt:lpstr>
      <vt:lpstr>Classroom Readiness Goal   </vt:lpstr>
      <vt:lpstr>Train the Trainer Model</vt:lpstr>
      <vt:lpstr>What are the benefits?</vt:lpstr>
      <vt:lpstr>Who is participating?</vt:lpstr>
      <vt:lpstr>Who is leading the project?</vt:lpstr>
      <vt:lpstr>Who is moving the project forward?</vt:lpstr>
      <vt:lpstr>What is the role of a Regional Coordinator?</vt:lpstr>
      <vt:lpstr>What is the role of a coach?</vt:lpstr>
      <vt:lpstr>Coach receives the following  for their work:</vt:lpstr>
      <vt:lpstr>T3 Course (Teacher Technology Training)</vt:lpstr>
      <vt:lpstr>How to get the course</vt:lpstr>
      <vt:lpstr>What is in the course?</vt:lpstr>
      <vt:lpstr>What is in the course?</vt:lpstr>
      <vt:lpstr>Module 1- Orientation to State Standards (2 hours)</vt:lpstr>
      <vt:lpstr>Module 1- Orientation to State Standards (2 hours)</vt:lpstr>
      <vt:lpstr>Module 2 Best Practice in Technology (9 hours)</vt:lpstr>
      <vt:lpstr>Module 2 Best Practice in Technology (9 hours)</vt:lpstr>
      <vt:lpstr>Module 3- Introduction to Blended Learning (4 hours)</vt:lpstr>
      <vt:lpstr>Module 3- Introduction to Blended Learning (4 hours)</vt:lpstr>
      <vt:lpstr>Module 4- All About Next Generation Assessments (2 hours)</vt:lpstr>
      <vt:lpstr>Module 4- All About Next Generation Assessments (2 hours)</vt:lpstr>
      <vt:lpstr>Module 5-Preparing for Next Generation Assessments (4 hours)</vt:lpstr>
      <vt:lpstr>Module 5-Preparing for Next Generation Assessments (4 hours)</vt:lpstr>
      <vt:lpstr>Module 6- Data Collection and Conferencing (2 hours)</vt:lpstr>
      <vt:lpstr>Module 6- Data Collection and Conferencing (2 hours)</vt:lpstr>
      <vt:lpstr>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Hall</dc:creator>
  <cp:lastModifiedBy>Melissa White</cp:lastModifiedBy>
  <cp:revision>207</cp:revision>
  <cp:lastPrinted>2013-05-28T15:43:59Z</cp:lastPrinted>
  <dcterms:created xsi:type="dcterms:W3CDTF">2013-04-18T17:56:25Z</dcterms:created>
  <dcterms:modified xsi:type="dcterms:W3CDTF">2013-10-25T16:20:25Z</dcterms:modified>
</cp:coreProperties>
</file>