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6" r:id="rId3"/>
    <p:sldId id="265" r:id="rId4"/>
    <p:sldId id="266" r:id="rId5"/>
    <p:sldId id="278" r:id="rId6"/>
    <p:sldId id="300" r:id="rId7"/>
    <p:sldId id="301" r:id="rId8"/>
    <p:sldId id="267" r:id="rId9"/>
    <p:sldId id="277" r:id="rId10"/>
    <p:sldId id="279" r:id="rId11"/>
    <p:sldId id="299" r:id="rId12"/>
    <p:sldId id="295" r:id="rId13"/>
    <p:sldId id="268" r:id="rId14"/>
    <p:sldId id="280" r:id="rId15"/>
    <p:sldId id="281" r:id="rId16"/>
    <p:sldId id="269" r:id="rId17"/>
    <p:sldId id="282" r:id="rId18"/>
    <p:sldId id="283" r:id="rId19"/>
    <p:sldId id="270" r:id="rId20"/>
    <p:sldId id="284" r:id="rId21"/>
    <p:sldId id="271" r:id="rId22"/>
    <p:sldId id="286" r:id="rId23"/>
    <p:sldId id="287" r:id="rId24"/>
    <p:sldId id="272" r:id="rId25"/>
    <p:sldId id="288" r:id="rId26"/>
    <p:sldId id="273" r:id="rId27"/>
    <p:sldId id="289" r:id="rId28"/>
    <p:sldId id="290" r:id="rId29"/>
    <p:sldId id="274" r:id="rId30"/>
    <p:sldId id="291" r:id="rId31"/>
    <p:sldId id="292" r:id="rId32"/>
    <p:sldId id="275" r:id="rId33"/>
    <p:sldId id="293" r:id="rId34"/>
    <p:sldId id="276" r:id="rId35"/>
    <p:sldId id="294" r:id="rId36"/>
    <p:sldId id="258" r:id="rId37"/>
    <p:sldId id="263" r:id="rId38"/>
    <p:sldId id="264" r:id="rId39"/>
    <p:sldId id="29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52" autoAdjust="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CAF3C-196A-468A-9D67-B8B215CC7CB5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5D90-9B3E-4095-B35C-1C87F1BDF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xPVyieptwA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youtu.be/gMMRzhAAHHY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ublications/books/classroom-instruction-that-works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cove.me/lksj6kew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CITW 9 strategies are highlighted on each “Thing”</a:t>
            </a:r>
          </a:p>
          <a:p>
            <a:endParaRPr lang="en-US" dirty="0" smtClean="0"/>
          </a:p>
          <a:p>
            <a:r>
              <a:rPr lang="en-US" dirty="0" smtClean="0"/>
              <a:t>Anatomy of a “Thing”  --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it is and how it can be used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NETS-T and CITW9 connections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Free Tools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Video tutorials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Hands-on Activities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Additional Resources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Creative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each “thing”, participants in</a:t>
            </a:r>
            <a:r>
              <a:rPr lang="en-US" baseline="0" dirty="0" smtClean="0"/>
              <a:t> the course will be asked to connect the technology tools to the strategy/strategies they support.  In addition, each portfolio section (1-7, 8-14, 15-21) has a Capstone Activity that includes a lesson plan.  Within the lesson, teachers will connect the lesson, tools, standards, and CITW strategies in their planning.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use a variety of tools to set objectives with students, including rubrics,</a:t>
            </a:r>
            <a:r>
              <a:rPr lang="en-US" baseline="0" dirty="0" smtClean="0"/>
              <a:t> found in “Evaluation &amp; Assessment”</a:t>
            </a:r>
          </a:p>
          <a:p>
            <a:endParaRPr lang="en-US" dirty="0" smtClean="0"/>
          </a:p>
          <a:p>
            <a:r>
              <a:rPr lang="en-US" dirty="0" smtClean="0"/>
              <a:t>Setting Objectives is a critical piece of best practice instruction – students need a road map, not just an agenda.</a:t>
            </a:r>
          </a:p>
          <a:p>
            <a:endParaRPr lang="en-US" dirty="0" smtClean="0"/>
          </a:p>
          <a:p>
            <a:r>
              <a:rPr lang="en-US" dirty="0" smtClean="0"/>
              <a:t>Providing Feedback</a:t>
            </a:r>
            <a:r>
              <a:rPr lang="en-US" baseline="0" dirty="0" smtClean="0"/>
              <a:t> – thoughtful educators provide constructive feedback that allows the participant to reflect and make improvement</a:t>
            </a:r>
          </a:p>
          <a:p>
            <a:endParaRPr lang="en-US" dirty="0" smtClean="0"/>
          </a:p>
          <a:p>
            <a:r>
              <a:rPr lang="en-US" dirty="0" smtClean="0"/>
              <a:t>The “Collaboration Tools” Thing allows feedback</a:t>
            </a:r>
            <a:r>
              <a:rPr lang="en-US" baseline="0" dirty="0" smtClean="0"/>
              <a:t> to be provided in a variety of ways, including the Track Changes use of the “comment” feature in Word or Google Docs “comment” feature.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“Online Interactive Learning Tools” provides an opportunity for students to self assess using Quizlet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“Assessment/Evaluation” Thing includes a review of data analysis that provides feedback on standards, items, and individual student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in 21things4teachers will receive constructive comments from your instructor(s) within the online environment.  Examples include responses to the Discussion Boards/Forums in </a:t>
            </a:r>
            <a:r>
              <a:rPr lang="en-US" baseline="0" dirty="0" err="1" smtClean="0"/>
              <a:t>BlackBoard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Moodle</a:t>
            </a:r>
            <a:r>
              <a:rPr lang="en-US" baseline="0" dirty="0" smtClean="0"/>
              <a:t>, using the Track Changes feature in Word, responses to their blogs or web presence (Face of Your Classroom), or comments using Google Docs.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utilize online </a:t>
            </a:r>
            <a:r>
              <a:rPr lang="en-US" dirty="0" err="1" smtClean="0"/>
              <a:t>interactives</a:t>
            </a:r>
            <a:r>
              <a:rPr lang="en-US" dirty="0" smtClean="0"/>
              <a:t> found in Thinkfinity or Illuminations</a:t>
            </a:r>
          </a:p>
          <a:p>
            <a:endParaRPr lang="en-US" dirty="0" smtClean="0"/>
          </a:p>
          <a:p>
            <a:r>
              <a:rPr lang="en-US" dirty="0" smtClean="0"/>
              <a:t>Participants</a:t>
            </a:r>
            <a:r>
              <a:rPr lang="en-US" baseline="0" dirty="0" smtClean="0"/>
              <a:t> will create online surveys/quizzes/tests using Google Forms or other online survey makers (Survey Monkey, Zoomerang)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Participants will learn about the power of portable mobile devices, such as cell phones, and the ability to use polling sites like Poll Everywhere.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will track their effort using a work log, and pre/post assess themselves at each “thing” to track their own progress</a:t>
            </a:r>
          </a:p>
          <a:p>
            <a:r>
              <a:rPr lang="en-US" baseline="0" dirty="0" smtClean="0"/>
              <a:t>The NETS_T framework is utilized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participant will</a:t>
            </a:r>
            <a:r>
              <a:rPr lang="en-US" baseline="0" dirty="0" smtClean="0"/>
              <a:t> strive to create a unique and complete portfolio that demonstrates their skills and abilities within the 21things4teachers course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Participants utilize rubrics to score their performance levels – aspiring to the “Transformative” level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Frank Miracola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Educational Excellent Award is designed to reward high achievers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utilize</a:t>
            </a:r>
            <a:r>
              <a:rPr lang="en-US" baseline="0" dirty="0" smtClean="0"/>
              <a:t> a variety of web tools that promote interactivity including </a:t>
            </a:r>
            <a:r>
              <a:rPr lang="en-US" baseline="0" dirty="0" err="1" smtClean="0"/>
              <a:t>BlackBoard</a:t>
            </a:r>
            <a:r>
              <a:rPr lang="en-US" baseline="0" dirty="0" smtClean="0"/>
              <a:t> – Discussion, </a:t>
            </a:r>
            <a:r>
              <a:rPr lang="en-US" baseline="0" dirty="0" err="1" smtClean="0"/>
              <a:t>Moodle</a:t>
            </a:r>
            <a:r>
              <a:rPr lang="en-US" baseline="0" dirty="0" smtClean="0"/>
              <a:t> – Forums, Google Docs, backchannel chats, and Skype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the “Collaboration Tools” and “Communication Tools” things promote cooperative learning, as do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Cooperative learning is not GROUP WORK</a:t>
            </a:r>
          </a:p>
          <a:p>
            <a:r>
              <a:rPr lang="en-US" dirty="0" smtClean="0"/>
              <a:t>Emphasis</a:t>
            </a:r>
            <a:r>
              <a:rPr lang="en-US" baseline="0" dirty="0" smtClean="0"/>
              <a:t> on INTERDEPENDENCE, and INDIVIDUAL ACCOUNTABILITY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Participants will be expected to actively participate in the Discussion Board or Forums within their Online Course Management Systems (</a:t>
            </a:r>
            <a:r>
              <a:rPr lang="en-US" baseline="0" dirty="0" err="1" smtClean="0"/>
              <a:t>BlackBoard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Moodle</a:t>
            </a:r>
            <a:r>
              <a:rPr lang="en-US" baseline="0" dirty="0" smtClean="0"/>
              <a:t>).  Some instructors use Blogging, </a:t>
            </a:r>
            <a:r>
              <a:rPr lang="en-US" baseline="0" dirty="0" err="1" smtClean="0"/>
              <a:t>Edmodo</a:t>
            </a:r>
            <a:r>
              <a:rPr lang="en-US" baseline="0" dirty="0" smtClean="0"/>
              <a:t>, or other forms of cooperative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Emphasis on the fac</a:t>
            </a:r>
            <a:r>
              <a:rPr lang="en-US" baseline="0" dirty="0" smtClean="0"/>
              <a:t>t that we are not covering ALL of the tools and their connections to the strategies.  These are EXAMPLES only.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Cite the book, and the references to each strategy taken from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edition.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“Collaboration tools” provide participants with an opportunity to peer edit documents</a:t>
            </a:r>
          </a:p>
          <a:p>
            <a:endParaRPr lang="en-US" dirty="0" smtClean="0"/>
          </a:p>
          <a:p>
            <a:r>
              <a:rPr lang="en-US" dirty="0" smtClean="0"/>
              <a:t>“Staying Organized” tools, such as Google Calendar,</a:t>
            </a:r>
            <a:r>
              <a:rPr lang="en-US" baseline="0" dirty="0" smtClean="0"/>
              <a:t> allow participants to plan ahead for due dates, assignments, and responsibilities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“Visual learning tools” such as </a:t>
            </a:r>
            <a:r>
              <a:rPr lang="en-US" baseline="0" dirty="0" err="1" smtClean="0"/>
              <a:t>Gliffy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Bubbl.us</a:t>
            </a:r>
            <a:r>
              <a:rPr lang="en-US" baseline="0" dirty="0" smtClean="0"/>
              <a:t> provide thinking maps for planning, organizing, and distributing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utilizing</a:t>
            </a:r>
            <a:r>
              <a:rPr lang="en-US" baseline="0" dirty="0" smtClean="0"/>
              <a:t> this strategy, emphasize the use of expository writing, narrative writing, skimming for key ideas, and the use of graphic/advance organizers for content.  The “Online Learning” and “Digital Storytelling” “things” are examples that support this strategy.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Participants are asked to storyboard in “Digital Storytelling”  and their lessons in the “Flipped Classroom”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Mindmapping</a:t>
            </a:r>
            <a:r>
              <a:rPr lang="en-US" baseline="0" dirty="0" smtClean="0"/>
              <a:t> roles is done during “Navigating the Land of Online Learning”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Narrative and expository writing is emphasized in Portfolio reflections…Participants are asked to explain, describe, and reflect upon the tools in 150-300 words minimum.  Capstones are 2-5 pages.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use of Google Calendar for deadlines and responsibilities within the 21things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using</a:t>
            </a:r>
            <a:r>
              <a:rPr lang="en-US" baseline="0" dirty="0" smtClean="0"/>
              <a:t> “Presentation Tools” may select the </a:t>
            </a:r>
            <a:r>
              <a:rPr lang="en-US" baseline="0" dirty="0" err="1" smtClean="0"/>
              <a:t>Prezi</a:t>
            </a:r>
            <a:r>
              <a:rPr lang="en-US" baseline="0" dirty="0" smtClean="0"/>
              <a:t> tool, which allows users to mind map their presentation in a visual manner.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Gliffy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Bubbl.us</a:t>
            </a:r>
            <a:r>
              <a:rPr lang="en-US" baseline="0" dirty="0" smtClean="0"/>
              <a:t> are graphic organizer tools found in “Visual Learning”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Wordle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Tagxedo</a:t>
            </a:r>
            <a:r>
              <a:rPr lang="en-US" baseline="0" dirty="0" smtClean="0"/>
              <a:t> are also cloud tools found in “Visual Learning”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“Digital images”,</a:t>
            </a:r>
            <a:r>
              <a:rPr lang="en-US" baseline="0" dirty="0" smtClean="0"/>
              <a:t> “Visual Learning”, and “Presentation Tools” are sample “things” that teach tools that can be used to support the non-linguistic representations strategy.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can utilize “Presentation Tools” and “Collaboration Tools” to share information and take notes.  Using Quizlet, PowerPoint, </a:t>
            </a:r>
            <a:r>
              <a:rPr lang="en-US" baseline="0" dirty="0" err="1" smtClean="0"/>
              <a:t>Prezi</a:t>
            </a:r>
            <a:r>
              <a:rPr lang="en-US" baseline="0" dirty="0" smtClean="0"/>
              <a:t>, or Google Presentations for note cards can make studying easier.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“Presentation tools” like ZoomIt, </a:t>
            </a:r>
            <a:r>
              <a:rPr lang="en-US" baseline="0" dirty="0" err="1" smtClean="0"/>
              <a:t>Voicethread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Glogster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Prezi</a:t>
            </a:r>
            <a:r>
              <a:rPr lang="en-US" baseline="0" dirty="0" smtClean="0"/>
              <a:t> allow participants to spotlight information in visually appealing and meaningful ways.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may utilize word processing, </a:t>
            </a:r>
            <a:r>
              <a:rPr lang="en-US" dirty="0" err="1" smtClean="0"/>
              <a:t>GDocs</a:t>
            </a:r>
            <a:r>
              <a:rPr lang="en-US" dirty="0" smtClean="0"/>
              <a:t>, or other tools to create documents to support this</a:t>
            </a:r>
            <a:r>
              <a:rPr lang="en-US" baseline="0" dirty="0" smtClean="0"/>
              <a:t> strategy.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Summarizing using the digital storytelling  or presentation tools also supports this strategy.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</a:t>
            </a:r>
            <a:r>
              <a:rPr lang="en-US" baseline="0" dirty="0" err="1" smtClean="0"/>
              <a:t>Wordle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Tagxedo</a:t>
            </a:r>
            <a:r>
              <a:rPr lang="en-US" baseline="0" dirty="0" smtClean="0"/>
              <a:t>, etc. can be a form of summarizing.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should understand the role of note-taking.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Technology applications include word processing and digital image tools to create outlines or combination notes; using visual learning tools to web (</a:t>
            </a:r>
            <a:r>
              <a:rPr lang="en-US" baseline="0" dirty="0" err="1" smtClean="0"/>
              <a:t>Bubbl.us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Gliffy</a:t>
            </a:r>
            <a:r>
              <a:rPr lang="en-US" baseline="0" dirty="0" smtClean="0"/>
              <a:t>, etc.)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 from: http://www.ascd.org/publications/books/106009/chapters/Summarizing-and-Note-Taking.aspx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Participants will have opportunities to “Flip their</a:t>
            </a:r>
            <a:r>
              <a:rPr lang="en-US" baseline="0" dirty="0" smtClean="0"/>
              <a:t> Classroom” using </a:t>
            </a:r>
            <a:r>
              <a:rPr lang="en-US" baseline="0" dirty="0" err="1" smtClean="0"/>
              <a:t>screencasting</a:t>
            </a:r>
            <a:r>
              <a:rPr lang="en-US" baseline="0" dirty="0" smtClean="0"/>
              <a:t> tools.  In addition, participants will utilize the Tubes (</a:t>
            </a:r>
            <a:r>
              <a:rPr lang="en-US" baseline="0" dirty="0" err="1" smtClean="0"/>
              <a:t>TeacherTube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SchoolTube</a:t>
            </a:r>
            <a:r>
              <a:rPr lang="en-US" baseline="0" dirty="0" smtClean="0"/>
              <a:t>, YouTube, </a:t>
            </a:r>
            <a:r>
              <a:rPr lang="en-US" baseline="0" dirty="0" err="1" smtClean="0"/>
              <a:t>EduTube</a:t>
            </a:r>
            <a:r>
              <a:rPr lang="en-US" baseline="0" dirty="0" smtClean="0"/>
              <a:t>, etc.) and iTunes in “Online Video and Audio Tools”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Course is delivered using Adobe Connect, a web conferencing site product.  Connect Now is the FREE version taught in the course.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 videos found at Khan Academy, Annenberg, and other sites is one way to support</a:t>
            </a:r>
            <a:r>
              <a:rPr lang="en-US" baseline="0" dirty="0" smtClean="0"/>
              <a:t> this strategy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Jim Wilson/The New York Times</a:t>
            </a:r>
          </a:p>
          <a:p>
            <a:r>
              <a:rPr lang="en-US" dirty="0" smtClean="0"/>
              <a:t>Image source:</a:t>
            </a:r>
            <a:r>
              <a:rPr lang="en-US" baseline="0" dirty="0" smtClean="0"/>
              <a:t> http://effectiveonlineteaching.org/tag/flipped-classrooms-objectives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Teachers often post their own videos to sites such as </a:t>
            </a:r>
            <a:r>
              <a:rPr lang="en-US" baseline="0" dirty="0" err="1" smtClean="0"/>
              <a:t>SchoolTube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TeacherTube</a:t>
            </a:r>
            <a:r>
              <a:rPr lang="en-US" baseline="0" dirty="0" smtClean="0"/>
              <a:t>, YouTube (which may be blocked), and iTunes 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 reference </a:t>
            </a:r>
            <a:r>
              <a:rPr lang="en-US" baseline="0" dirty="0" err="1" smtClean="0"/>
              <a:t>McREL</a:t>
            </a:r>
            <a:r>
              <a:rPr lang="en-US" baseline="0" dirty="0" smtClean="0"/>
              <a:t> blog posting: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Turning classroom instruction on its head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http://mcrel.typepad.com/mcrel_blog/2011/04/turning-classroom-instruction-on-its-head.html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http://mcrel.typepad.com/mcrel_blog/classroom-instruction-that-works/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Boring Economics Teacher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http://youtu.be/dxPVyieptwA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Jamie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chemistry teacher – 2010 teacher of year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http://youtu.be/gMMRzhAAHHY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will practice the use of tools; feedback will be given on screenshots and reflections on practice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Worklogs</a:t>
            </a:r>
            <a:r>
              <a:rPr lang="en-US" baseline="0" dirty="0" smtClean="0"/>
              <a:t> will provide a record of practice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MCREL purpose, separation from </a:t>
            </a:r>
            <a:r>
              <a:rPr lang="en-US" dirty="0" err="1" smtClean="0"/>
              <a:t>Marzano</a:t>
            </a:r>
            <a:r>
              <a:rPr lang="en-US" dirty="0" smtClean="0"/>
              <a:t>, new book, and the overview of the 9 strategies</a:t>
            </a:r>
          </a:p>
          <a:p>
            <a:endParaRPr lang="en-US" dirty="0" smtClean="0"/>
          </a:p>
          <a:p>
            <a:r>
              <a:rPr lang="en-US" dirty="0" smtClean="0"/>
              <a:t>Products, purpose, website</a:t>
            </a:r>
            <a:r>
              <a:rPr lang="en-US" baseline="0" dirty="0" smtClean="0"/>
              <a:t> mcrel.org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will utilize “Visual Learning” tools such as </a:t>
            </a:r>
            <a:r>
              <a:rPr lang="en-US" baseline="0" dirty="0" err="1" smtClean="0"/>
              <a:t>Gliffy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Thinkfinity, Read-Write-Think, and Illuminations have many interactive games the support this strategy.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Compare – Classify</a:t>
            </a:r>
            <a:r>
              <a:rPr lang="en-US" baseline="0" dirty="0" smtClean="0"/>
              <a:t> – Metaphors – Analogies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Compare – grouping by attributes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Classify – identify items, describe key attributes to base classification, create categories</a:t>
            </a:r>
          </a:p>
          <a:p>
            <a:endParaRPr lang="en-US" baseline="0" dirty="0" smtClean="0"/>
          </a:p>
          <a:p>
            <a:r>
              <a:rPr lang="en-US" dirty="0" smtClean="0"/>
              <a:t>Metaphors – identify themes or patterns of information</a:t>
            </a:r>
          </a:p>
          <a:p>
            <a:r>
              <a:rPr lang="en-US" dirty="0" smtClean="0"/>
              <a:t>	identify element, the pattern, and create new information or situation that follows that pattern</a:t>
            </a:r>
          </a:p>
          <a:p>
            <a:endParaRPr lang="en-US" dirty="0" smtClean="0"/>
          </a:p>
          <a:p>
            <a:r>
              <a:rPr lang="en-US" dirty="0" smtClean="0"/>
              <a:t>Analogies – identify 2 elements, state the relationship, identify another pair</a:t>
            </a:r>
            <a:r>
              <a:rPr lang="en-US" baseline="0" dirty="0" smtClean="0"/>
              <a:t> that is similar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use</a:t>
            </a:r>
            <a:r>
              <a:rPr lang="en-US" baseline="0" dirty="0" smtClean="0"/>
              <a:t> “Research and Reference Tools” to evaluate educational databases, wikis, blogs, and Google Scholar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“Digital Citizenship” advocates for critical evaluation of information found on the Internet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Also:  http://flynnl.blogspot.com/2011/03/generating-and-testing-hypotheses-in.html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will be asked to generate and test hypothesis through reflection within the portfolio and capstone activities.  This would include the “Digital Citizenship” thing in which participants are asked to create a lesson to address the problem of Cyber Bullying, investigating an issue within the “Research and Reference” thing, and craft a plan or policy for one-to-one computing in “Portable Mobile Devices”.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Inductive vs. deductive reasoning</a:t>
            </a:r>
          </a:p>
          <a:p>
            <a:endParaRPr lang="en-US" dirty="0" smtClean="0"/>
          </a:p>
          <a:p>
            <a:r>
              <a:rPr lang="en-US" dirty="0" smtClean="0"/>
              <a:t>Steps for experimental inquiry, systems analysis, problem solving, investigations – refer to text</a:t>
            </a:r>
          </a:p>
          <a:p>
            <a:endParaRPr lang="en-US" dirty="0" smtClean="0"/>
          </a:p>
          <a:p>
            <a:r>
              <a:rPr lang="en-US" dirty="0" smtClean="0"/>
              <a:t>Systems – purpose of system, describe parts that affect one another, identify part or system and desc</a:t>
            </a:r>
            <a:r>
              <a:rPr lang="en-US" baseline="0" dirty="0" smtClean="0"/>
              <a:t>ribe change – hypothesize what may occur, test hypothesis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Experimental – observe something, explain observation and possible theories/rules that relate, make predictions, set up experiment, explain results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 solving – identify goal, describe barriers/obstacles, identify solutions, test solution, explain whether hypothesis was accurate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Investigations – describe event, identify what is known/agreed upon and what is confusing/contradictory, offer hypothesis, analyze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edition </a:t>
            </a:r>
            <a:r>
              <a:rPr lang="en-US" dirty="0" smtClean="0"/>
              <a:t>author, Robert </a:t>
            </a:r>
            <a:r>
              <a:rPr lang="en-US" dirty="0" err="1" smtClean="0"/>
              <a:t>Marzano</a:t>
            </a:r>
            <a:r>
              <a:rPr lang="en-US" dirty="0" smtClean="0"/>
              <a:t>, has created a Meta-Analysis database.  Dr. </a:t>
            </a:r>
            <a:r>
              <a:rPr lang="en-US" dirty="0" err="1" smtClean="0"/>
              <a:t>Marzano</a:t>
            </a:r>
            <a:r>
              <a:rPr lang="en-US" dirty="0" smtClean="0"/>
              <a:t> incorporates multiple research studies to expand the 9 strategies of best practice instruction to 22 through meta-analysis.  </a:t>
            </a:r>
          </a:p>
          <a:p>
            <a:endParaRPr lang="en-US" dirty="0" smtClean="0"/>
          </a:p>
          <a:p>
            <a:r>
              <a:rPr lang="en-US" dirty="0" smtClean="0"/>
              <a:t>This will NOT be an emphasis of this course, but is presented for enrichment only. </a:t>
            </a:r>
          </a:p>
          <a:p>
            <a:r>
              <a:rPr lang="en-US" dirty="0" smtClean="0"/>
              <a:t>The following slides provide information found at his website describing each of the 22 strategies.</a:t>
            </a:r>
          </a:p>
          <a:p>
            <a:r>
              <a:rPr lang="en-US" dirty="0" smtClean="0"/>
              <a:t>Note how technology has influenced instruction and improved learning for many.  </a:t>
            </a:r>
          </a:p>
          <a:p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Advance Organizers:</a:t>
            </a:r>
            <a:r>
              <a:rPr lang="en-US" sz="1200" dirty="0" smtClean="0"/>
              <a:t> Providing students with a preview of new content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Building vocabulary:</a:t>
            </a:r>
            <a:r>
              <a:rPr lang="en-US" sz="1200" dirty="0" smtClean="0"/>
              <a:t> Using a complete six-step process to teach vocabulary that includes teacher explanation, student explanation, student graphic or pictographic representation, review using comparison activities, student discussion of vocabulary terms, and use of games.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Complex cognitive tasks:</a:t>
            </a:r>
            <a:r>
              <a:rPr lang="en-US" sz="1200" dirty="0" smtClean="0"/>
              <a:t> Working on complex tasks such as investigation, problem solving, decision making, and experimental inquiry.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Cooperative learning:</a:t>
            </a:r>
            <a:r>
              <a:rPr lang="en-US" sz="1200" dirty="0" smtClean="0"/>
              <a:t> Students working together in small groups.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Cues and questions:</a:t>
            </a:r>
            <a:r>
              <a:rPr lang="en-US" sz="1200" dirty="0" smtClean="0"/>
              <a:t> Using hints and questions to activate prior knowledge and deepen student understanding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Effort and recognition:</a:t>
            </a:r>
            <a:r>
              <a:rPr lang="en-US" sz="1200" dirty="0" smtClean="0"/>
              <a:t> Reinforcing and tracking student effort and providing recognition for achievement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Engagement strategies:</a:t>
            </a:r>
            <a:r>
              <a:rPr lang="en-US" sz="1200" dirty="0" smtClean="0"/>
              <a:t> – Using activities designed to help capture students’ attention.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Feedback:</a:t>
            </a:r>
            <a:r>
              <a:rPr lang="en-US" sz="1200" dirty="0" smtClean="0"/>
              <a:t> Providing students with information relative to how well they are doing regarding a specific assignment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Graphic organizers:</a:t>
            </a:r>
            <a:r>
              <a:rPr lang="en-US" sz="1200" dirty="0" smtClean="0"/>
              <a:t> Providing a visual display of something being discussed or considered (e.g., using a Venn diagram to compare two items)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Homework:</a:t>
            </a:r>
            <a:r>
              <a:rPr lang="en-US" sz="1200" dirty="0" smtClean="0"/>
              <a:t> Providing students with opportunities to increase their understanding through assignments completed outside of class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Identifying similarities and differences:</a:t>
            </a:r>
            <a:r>
              <a:rPr lang="en-US" sz="1200" dirty="0" smtClean="0"/>
              <a:t> Identifying similarities and/or differences between two or more items being considered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Interactive games:</a:t>
            </a:r>
            <a:r>
              <a:rPr lang="en-US" sz="1200" dirty="0" smtClean="0"/>
              <a:t> Using academic content in game-like situations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Kinesthetic activities:</a:t>
            </a:r>
            <a:r>
              <a:rPr lang="en-US" sz="1200" dirty="0" smtClean="0"/>
              <a:t> Students representing new content physically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Nonlinguistic representations:</a:t>
            </a:r>
            <a:r>
              <a:rPr lang="en-US" sz="1200" dirty="0" smtClean="0"/>
              <a:t> Providing a representation of knowledge without words (e.g., a graphic representation or physical model)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Note taking:</a:t>
            </a:r>
            <a:r>
              <a:rPr lang="en-US" sz="1200" dirty="0" smtClean="0"/>
              <a:t> Recording information that is considered important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Partial vocabulary:</a:t>
            </a:r>
            <a:r>
              <a:rPr lang="en-US" sz="1200" dirty="0" smtClean="0"/>
              <a:t> Using one or more aspects of a six-step process to teach vocabulary which may include teacher explanation, student explanation, student graphic or pictographic representation, review using comparison activities, student discussion of vocabulary terms, and use of games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Practice:</a:t>
            </a:r>
            <a:r>
              <a:rPr lang="en-US" sz="1200" dirty="0" smtClean="0"/>
              <a:t> Massed and distributed practice on a specific skill, strategy, or process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Setting goals/objectives:</a:t>
            </a:r>
            <a:r>
              <a:rPr lang="en-US" sz="1200" dirty="0" smtClean="0"/>
              <a:t> Identifying a learning goal or objective regarding a topic being considered in class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Student discussion/chunking:</a:t>
            </a:r>
            <a:r>
              <a:rPr lang="en-US" sz="1200" dirty="0" smtClean="0"/>
              <a:t> Breaking a lesson into chunks for student or group discussion regarding the content being considered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Summarizing:</a:t>
            </a:r>
            <a:r>
              <a:rPr lang="en-US" sz="1200" dirty="0" smtClean="0"/>
              <a:t> Requiring students to provide a brief summary of content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Tracking student progress and scoring scales:</a:t>
            </a:r>
            <a:r>
              <a:rPr lang="en-US" sz="1200" dirty="0" smtClean="0"/>
              <a:t> Using scoring scales and tracking student progress toward a learning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b="1" dirty="0" smtClean="0"/>
              <a:t>Voting technology:</a:t>
            </a:r>
            <a:r>
              <a:rPr lang="en-US" sz="1200" dirty="0" smtClean="0"/>
              <a:t> Using interactive clicker technology to collect data regarding student knowledge during class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© Copyright 2009 </a:t>
            </a:r>
            <a:r>
              <a:rPr lang="en-US" sz="1200" dirty="0" err="1" smtClean="0"/>
              <a:t>Marzano</a:t>
            </a:r>
            <a:r>
              <a:rPr lang="en-US" sz="1200" dirty="0" smtClean="0"/>
              <a:t> Research Laboratory.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participants that it is the “CITW 9” NOT “</a:t>
            </a:r>
            <a:r>
              <a:rPr lang="en-US" baseline="0" dirty="0" err="1" smtClean="0"/>
              <a:t>Marzano</a:t>
            </a:r>
            <a:r>
              <a:rPr lang="en-US" baseline="0" dirty="0" smtClean="0"/>
              <a:t> 9”.  </a:t>
            </a:r>
            <a:r>
              <a:rPr lang="en-US" baseline="0" dirty="0" err="1" smtClean="0"/>
              <a:t>Marzano</a:t>
            </a:r>
            <a:r>
              <a:rPr lang="en-US" baseline="0" dirty="0" smtClean="0"/>
              <a:t> has separated from MCREL.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</a:t>
            </a:r>
            <a:endParaRPr lang="en-US" dirty="0" smtClean="0"/>
          </a:p>
          <a:p>
            <a:r>
              <a:rPr lang="en-US" b="1" dirty="0" smtClean="0"/>
              <a:t>Using Technology with Classroom Instruction That Works, 2nd Edition </a:t>
            </a:r>
            <a:br>
              <a:rPr lang="en-US" b="1" dirty="0" smtClean="0"/>
            </a:br>
            <a:r>
              <a:rPr lang="en-US" dirty="0" err="1" smtClean="0"/>
              <a:t>byMatt</a:t>
            </a:r>
            <a:r>
              <a:rPr lang="en-US" dirty="0" smtClean="0"/>
              <a:t> Kuhn, Elizabeth R. Hubbell, Howard </a:t>
            </a:r>
            <a:r>
              <a:rPr lang="en-US" dirty="0" err="1" smtClean="0"/>
              <a:t>Pitler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http://www.ascd.org/publications/books/classroom-instruction-that-works.aspx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http://bcove.me/lksj6kew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 Code: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&lt;object id="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flashObj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width="486" height="412"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="clsid:D27CDB6E-AE6D-11cf-96B8-444553540000" codebase="http://download.macromedia.com/pub/shockwave/cabs/flash/swflash.cab#version=9,0,47,0"&gt;&lt;param name="movie" value="http://c.brightcove.com/services/viewer/federated_f9?isVid=1"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bgcolor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value="#FFFFFF"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flashVars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value="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=1367742881001&amp;playerID=11490813001&amp;playerKey=AQ~~,AAAAAmGjiRE~,escbD3Me8-zfW2J4SI2ZSHPsqtup23tT&amp;domain=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embed&amp;dynamicStreaming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=true"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name="base" value="http://admin.brightcove.com"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seamlesstabbing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value="false"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allowFullScreen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value="true"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swLiveConnect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value="true" /&gt;&lt;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allowScriptAccess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value="always" /&gt;&lt;embed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="http://c.brightcove.com/services/viewer/federated_f9?isVid=1"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bgcolor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="#FFFFFF"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flashVars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=1367742881001&amp;playerID=11490813001&amp;playerKey=AQ~~,AAAAAmGjiRE~,escbD3Me8-zfW2J4SI2ZSHPsqtup23tT&amp;domain=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embed&amp;dynamicStreaming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=true" base="http://admin.brightcove.com" name="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flashObj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width="486" height="412"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seamlesstabbing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="false" type="application/x-shockwave-flash"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allowFullScreen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="true"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swLiveConnect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="true"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allowScriptAccess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="always"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pluginspage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="http://www.macromedia.com/shockwave/download/index.cgi?P1_Prod_Version=ShockwaveFlash"&gt;&lt;/embed&gt;&lt;/object&gt;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levels of the new framework </a:t>
            </a:r>
          </a:p>
          <a:p>
            <a:pPr marL="228600" indent="-228600">
              <a:buAutoNum type="arabicParenR"/>
            </a:pPr>
            <a:r>
              <a:rPr lang="en-US" dirty="0" smtClean="0"/>
              <a:t>Creating the Environment</a:t>
            </a:r>
            <a:r>
              <a:rPr lang="en-US" baseline="0" dirty="0" smtClean="0"/>
              <a:t> for Learning (red)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Helping Student Develop Understanding (orange)</a:t>
            </a:r>
          </a:p>
          <a:p>
            <a:r>
              <a:rPr lang="en-US" baseline="0" dirty="0" smtClean="0"/>
              <a:t>3) Helping Students Extend and Apply Knowledge (blue)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Throughout</a:t>
            </a:r>
            <a:r>
              <a:rPr lang="en-US" baseline="0" dirty="0" smtClean="0"/>
              <a:t> the course, we will be making connections between the tools taught in each of the 21Things and the best practice instructional strategies of the CITW9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the 9 and the 21</a:t>
            </a:r>
          </a:p>
          <a:p>
            <a:endParaRPr lang="en-US" dirty="0" smtClean="0"/>
          </a:p>
          <a:p>
            <a:r>
              <a:rPr lang="en-US" dirty="0" smtClean="0"/>
              <a:t>Mcrel.org resource site</a:t>
            </a:r>
          </a:p>
          <a:p>
            <a:endParaRPr lang="en-US" dirty="0" smtClean="0"/>
          </a:p>
          <a:p>
            <a:r>
              <a:rPr lang="en-US" dirty="0" smtClean="0"/>
              <a:t>21things4teachers.net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5D90-9B3E-4095-B35C-1C87F1BDF3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2828-52AB-4B35-80FA-0AB505E9F1E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9435-3FD6-41EF-8E6E-C80DC3C83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ts.gc.k12.va.us/VSTE/2008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8.jpe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22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cd.org/publications/books/106009/chapters/Summarizing-and-Note-Taking.aspx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10.pn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3.png"/><Relationship Id="rId5" Type="http://schemas.openxmlformats.org/officeDocument/2006/relationships/image" Target="../media/image98.jpeg"/><Relationship Id="rId10" Type="http://schemas.openxmlformats.org/officeDocument/2006/relationships/image" Target="../media/image102.png"/><Relationship Id="rId4" Type="http://schemas.openxmlformats.org/officeDocument/2006/relationships/image" Target="../media/image97.jpeg"/><Relationship Id="rId9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zanoresearch.com/research/researched_strategies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ets.gc.k12.va.us/VSTE/2008/index.htm" TargetMode="External"/><Relationship Id="rId2" Type="http://schemas.openxmlformats.org/officeDocument/2006/relationships/hyperlink" Target="http://www.marzanoresearch.com/research/researched_strategies.asp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hyperlink" Target="mailto:mwhite@inghamisd.org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cjmccarthy56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rel.org/" TargetMode="External"/><Relationship Id="rId5" Type="http://schemas.openxmlformats.org/officeDocument/2006/relationships/hyperlink" Target="mailto:jharding@misd.net" TargetMode="External"/><Relationship Id="rId4" Type="http://schemas.openxmlformats.org/officeDocument/2006/relationships/hyperlink" Target="mailto:jpmoore@misd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lksj6k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2438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Century Gothic" pitchFamily="34" charset="0"/>
              </a:rPr>
              <a:t>MCREL’s “Classroom Instruction that Works”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3100" b="1" dirty="0" smtClean="0">
                <a:solidFill>
                  <a:schemeClr val="tx2"/>
                </a:solidFill>
                <a:latin typeface="Century Gothic" pitchFamily="34" charset="0"/>
              </a:rPr>
              <a:t>Meets</a:t>
            </a:r>
            <a:r>
              <a:rPr lang="en-US" sz="4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rgbClr val="00B050"/>
                </a:solidFill>
                <a:latin typeface="Century Gothic" pitchFamily="34" charset="0"/>
              </a:rPr>
              <a:t>“The 21things4teachers”</a:t>
            </a:r>
            <a:endParaRPr lang="en-US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572000"/>
            <a:ext cx="8534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21things for the 21</a:t>
            </a:r>
            <a:r>
              <a:rPr kumimoji="0" lang="en-US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Century Educator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http://21things4teachers.net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Carolyn McCarthy, Dr. Jennifer Parker-Moore, Melissa White, Jan Harding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40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Revised 7/24/12</a:t>
            </a:r>
            <a:endParaRPr lang="en-US" dirty="0"/>
          </a:p>
        </p:txBody>
      </p:sp>
      <p:pic>
        <p:nvPicPr>
          <p:cNvPr id="8" name="Picture 7" descr="21brow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2030" y="304800"/>
            <a:ext cx="3970758" cy="1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9 Strategies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40188" cy="52117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Setting Objectives and Providing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Reinforcing Effort and Providing Recognition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Cooperative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9933"/>
                </a:solidFill>
              </a:rPr>
              <a:t>Cues, Questions, and Advance Organizers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9933"/>
                </a:solidFill>
              </a:rPr>
              <a:t>Non-linguistic representations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9933"/>
                </a:solidFill>
              </a:rPr>
              <a:t>Summarizing and Note-taking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9933"/>
                </a:solidFill>
              </a:rPr>
              <a:t>Assigning Homework and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Identifying Similarities and Differences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Generating and Testing Hypothesis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24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/>
              <a:t>21things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041775" cy="571500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sz="1400" dirty="0" smtClean="0"/>
              <a:t>About Basics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Face of the Classroom (Online Presence)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Collaboration Tools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Communication Tools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Content Area Tools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Differentiated Instruction &amp; Diverse Learning 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Digital Citizenship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Visual Learning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Copyright &amp; Creative Commons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Digital Images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Presentation Tools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Evaluation/Assessment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Online Inter-actives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Productivity Tools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Staying Informed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Research &amp; Reference Tools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Professional Learning Networks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Virtual Classroom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Digital Story Telling 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Online Video and Audio Sources</a:t>
            </a:r>
          </a:p>
          <a:p>
            <a:pPr lvl="0">
              <a:buFont typeface="+mj-lt"/>
              <a:buAutoNum type="arabicPeriod"/>
            </a:pPr>
            <a:r>
              <a:rPr lang="en-US" sz="1400" dirty="0" smtClean="0"/>
              <a:t>Flipping Your Classroom (Screen-casting)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810000" y="27432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1 - About Basics - 21 Things for the 21st Century Educator-about basics_Page_4.jpg"/>
          <p:cNvPicPr>
            <a:picLocks noChangeAspect="1"/>
          </p:cNvPicPr>
          <p:nvPr/>
        </p:nvPicPr>
        <p:blipFill>
          <a:blip r:embed="rId3" cstate="print"/>
          <a:srcRect t="3963" b="76666"/>
          <a:stretch>
            <a:fillRect/>
          </a:stretch>
        </p:blipFill>
        <p:spPr bwMode="auto">
          <a:xfrm>
            <a:off x="5638800" y="6037263"/>
            <a:ext cx="2971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1 - About Basics - 21 Things for the 21st Century Educator-about basics_Page_3.jpg"/>
          <p:cNvPicPr>
            <a:picLocks noChangeAspect="1"/>
          </p:cNvPicPr>
          <p:nvPr/>
        </p:nvPicPr>
        <p:blipFill>
          <a:blip r:embed="rId4" cstate="print"/>
          <a:srcRect t="3703" b="3703"/>
          <a:stretch>
            <a:fillRect/>
          </a:stretch>
        </p:blipFill>
        <p:spPr bwMode="auto">
          <a:xfrm>
            <a:off x="5562600" y="2286000"/>
            <a:ext cx="31797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1 - About Basics - 21 Things for the 21st Century Educator-about basics_Page_2.jpg"/>
          <p:cNvPicPr>
            <a:picLocks noChangeAspect="1"/>
          </p:cNvPicPr>
          <p:nvPr/>
        </p:nvPicPr>
        <p:blipFill>
          <a:blip r:embed="rId5" cstate="print"/>
          <a:srcRect t="1797" b="11945"/>
          <a:stretch>
            <a:fillRect/>
          </a:stretch>
        </p:blipFill>
        <p:spPr bwMode="auto">
          <a:xfrm>
            <a:off x="2971800" y="24384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1 - About Basics - 21 Things for the 21st Century Educator-about basics_Page_1.jpg"/>
          <p:cNvPicPr>
            <a:picLocks noChangeAspect="1"/>
          </p:cNvPicPr>
          <p:nvPr/>
        </p:nvPicPr>
        <p:blipFill>
          <a:blip r:embed="rId6" cstate="print"/>
          <a:srcRect t="6895" b="3448"/>
          <a:stretch>
            <a:fillRect/>
          </a:stretch>
        </p:blipFill>
        <p:spPr bwMode="auto">
          <a:xfrm>
            <a:off x="228600" y="1219200"/>
            <a:ext cx="3414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3543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990600" y="3048000"/>
            <a:ext cx="24384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0" y="152400"/>
            <a:ext cx="3505200" cy="1828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Each “Thing” has FREE tools, videos, hands on activities and resources to connect to best practice instruction. Note the strategies and standards are listed for each “Thing”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3204911">
            <a:off x="4295961" y="1125138"/>
            <a:ext cx="501668" cy="1462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Technology to Best Practice Strategies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11527" y="5486400"/>
            <a:ext cx="5584072" cy="1153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4191000" y="2971800"/>
            <a:ext cx="1752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72200" y="2895600"/>
            <a:ext cx="2590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As educators create lessons within the 21things4teachers, they make connections to best practice instructional strategies using the CITW framework.</a:t>
            </a:r>
          </a:p>
        </p:txBody>
      </p:sp>
      <p:pic>
        <p:nvPicPr>
          <p:cNvPr id="8" name="Picture 7" descr="21things4teachers-lesson plan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676400"/>
            <a:ext cx="2925207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 Objectives and </a:t>
            </a:r>
            <a:br>
              <a:rPr lang="en-US" dirty="0" smtClean="0"/>
            </a:br>
            <a:r>
              <a:rPr lang="en-US" dirty="0" smtClean="0"/>
              <a:t>Providing Feedback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6687"/>
          <a:stretch>
            <a:fillRect/>
          </a:stretch>
        </p:blipFill>
        <p:spPr bwMode="auto">
          <a:xfrm>
            <a:off x="6019800" y="304800"/>
            <a:ext cx="2942496" cy="7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7526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400" b="1" dirty="0" smtClean="0">
                <a:solidFill>
                  <a:srgbClr val="0070C0"/>
                </a:solidFill>
              </a:rPr>
              <a:t>Setting, personalizing, communicating, negotiating objectives; preparing criterion-referenced feedback, providing feedback and engaging students in self-assessment</a:t>
            </a:r>
          </a:p>
          <a:p>
            <a:pPr marL="857250" lvl="1" indent="-457200"/>
            <a:r>
              <a:rPr lang="en-US" sz="2400" b="1" dirty="0" smtClean="0">
                <a:solidFill>
                  <a:srgbClr val="0070C0"/>
                </a:solidFill>
              </a:rPr>
              <a:t>Ex: Rubrics, assessment and evaluation</a:t>
            </a:r>
          </a:p>
        </p:txBody>
      </p:sp>
      <p:pic>
        <p:nvPicPr>
          <p:cNvPr id="10" name="Content Placeholder 9" descr="RUBISTAR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72200" y="4038600"/>
            <a:ext cx="2600000" cy="1857143"/>
          </a:xfrm>
        </p:spPr>
      </p:pic>
      <p:pic>
        <p:nvPicPr>
          <p:cNvPr id="11" name="Picture 10" descr="rubista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943600"/>
            <a:ext cx="2362200" cy="6100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62400"/>
            <a:ext cx="2209800" cy="165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quizl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5867400"/>
            <a:ext cx="2295238" cy="809524"/>
          </a:xfrm>
          <a:prstGeom prst="rect">
            <a:avLst/>
          </a:prstGeom>
        </p:spPr>
      </p:pic>
      <p:pic>
        <p:nvPicPr>
          <p:cNvPr id="16" name="Picture 15" descr="track changes screenshot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3886200"/>
            <a:ext cx="1884883" cy="18407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Giving clear directions about what the objective of the learning is</a:t>
            </a:r>
          </a:p>
          <a:p>
            <a:r>
              <a:rPr lang="en-US" dirty="0" smtClean="0"/>
              <a:t>Students make personal connections to lessons</a:t>
            </a:r>
          </a:p>
          <a:p>
            <a:r>
              <a:rPr lang="en-US" dirty="0" smtClean="0"/>
              <a:t>Teachers should post, talk, allow students to personalize, and reference OBJECTIVES</a:t>
            </a:r>
            <a:endParaRPr lang="en-US" dirty="0"/>
          </a:p>
        </p:txBody>
      </p:sp>
      <p:pic>
        <p:nvPicPr>
          <p:cNvPr id="5" name="Picture 4" descr="IMG_0405.jpg"/>
          <p:cNvPicPr>
            <a:picLocks noChangeAspect="1"/>
          </p:cNvPicPr>
          <p:nvPr/>
        </p:nvPicPr>
        <p:blipFill>
          <a:blip r:embed="rId3" cstate="print"/>
          <a:srcRect l="15865" t="15385" r="12019" b="17308"/>
          <a:stretch>
            <a:fillRect/>
          </a:stretch>
        </p:blipFill>
        <p:spPr>
          <a:xfrm>
            <a:off x="5105400" y="1600200"/>
            <a:ext cx="3810000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5715000"/>
            <a:ext cx="528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student will…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9436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Classroom Instruction that Works,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ed.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876800" y="4648200"/>
            <a:ext cx="381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 Objectives and listing the Agenda </a:t>
            </a:r>
            <a:r>
              <a:rPr lang="en-US" b="1" i="1" u="sng" dirty="0" smtClean="0"/>
              <a:t>are not the same thing!</a:t>
            </a:r>
            <a:endParaRPr lang="en-US" b="1" i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Should be specific about the student’s performance as it relates to the learning objective</a:t>
            </a:r>
          </a:p>
          <a:p>
            <a:r>
              <a:rPr lang="en-US" i="1" dirty="0" smtClean="0"/>
              <a:t>Providing Feedback </a:t>
            </a:r>
            <a:r>
              <a:rPr lang="en-US" dirty="0" smtClean="0"/>
              <a:t>and </a:t>
            </a:r>
            <a:r>
              <a:rPr lang="en-US" i="1" dirty="0" smtClean="0"/>
              <a:t>Providing</a:t>
            </a:r>
            <a:r>
              <a:rPr lang="en-US" dirty="0" smtClean="0"/>
              <a:t> </a:t>
            </a:r>
            <a:r>
              <a:rPr lang="en-US" i="1" dirty="0" smtClean="0"/>
              <a:t>Recognition</a:t>
            </a:r>
            <a:r>
              <a:rPr lang="en-US" dirty="0" smtClean="0"/>
              <a:t> are NOT the same</a:t>
            </a:r>
          </a:p>
          <a:p>
            <a:r>
              <a:rPr lang="en-US" dirty="0" smtClean="0"/>
              <a:t>Students are able to self-assess, peer assess, and react to feedback</a:t>
            </a:r>
          </a:p>
          <a:p>
            <a:endParaRPr lang="en-US" dirty="0"/>
          </a:p>
        </p:txBody>
      </p:sp>
      <p:pic>
        <p:nvPicPr>
          <p:cNvPr id="4" name="Picture 3" descr="track changes screensh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2275027" cy="22217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 descr="track changes 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733800"/>
            <a:ext cx="2215070" cy="20202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086600" y="1524000"/>
            <a:ext cx="1676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Ex: Using the “Comment” feature in Word or Google Docs</a:t>
            </a:r>
            <a:endParaRPr lang="en-US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105400"/>
            <a:ext cx="2397071" cy="123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61722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Reinforcing Effort and</a:t>
            </a:r>
            <a:br>
              <a:rPr lang="en-US" dirty="0" smtClean="0"/>
            </a:br>
            <a:r>
              <a:rPr lang="en-US" dirty="0" smtClean="0"/>
              <a:t>Providing Recognition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687"/>
          <a:stretch>
            <a:fillRect/>
          </a:stretch>
        </p:blipFill>
        <p:spPr bwMode="auto">
          <a:xfrm>
            <a:off x="5638800" y="381000"/>
            <a:ext cx="3376248" cy="85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400" b="1" dirty="0" smtClean="0">
                <a:solidFill>
                  <a:srgbClr val="0070C0"/>
                </a:solidFill>
              </a:rPr>
              <a:t>Establish rationale/rubrics, teach to improve achievement, chart, recognize, and use pause, prompts and praise</a:t>
            </a:r>
          </a:p>
          <a:p>
            <a:pPr marL="857250" lvl="1" indent="-457200"/>
            <a:r>
              <a:rPr lang="en-US" sz="2400" b="1" dirty="0" smtClean="0">
                <a:solidFill>
                  <a:srgbClr val="0070C0"/>
                </a:solidFill>
              </a:rPr>
              <a:t>Ex: Rubrics, award generators, inter-actives that chart progress, surveys and evaluation tools</a:t>
            </a:r>
          </a:p>
        </p:txBody>
      </p:sp>
      <p:pic>
        <p:nvPicPr>
          <p:cNvPr id="7" name="Picture 6" descr="google docs for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10000"/>
            <a:ext cx="1647619" cy="2390476"/>
          </a:xfrm>
          <a:prstGeom prst="rect">
            <a:avLst/>
          </a:prstGeom>
        </p:spPr>
      </p:pic>
      <p:pic>
        <p:nvPicPr>
          <p:cNvPr id="6" name="Picture 5" descr="google for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2750" y="4953000"/>
            <a:ext cx="2381250" cy="1743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10200" y="5181600"/>
            <a:ext cx="9906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inkfin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114800"/>
            <a:ext cx="1537304" cy="568036"/>
          </a:xfrm>
          <a:prstGeom prst="rect">
            <a:avLst/>
          </a:prstGeom>
        </p:spPr>
      </p:pic>
      <p:pic>
        <p:nvPicPr>
          <p:cNvPr id="10" name="Picture 9" descr="illuminatio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3886200"/>
            <a:ext cx="2155479" cy="533314"/>
          </a:xfrm>
          <a:prstGeom prst="rect">
            <a:avLst/>
          </a:prstGeom>
        </p:spPr>
      </p:pic>
      <p:pic>
        <p:nvPicPr>
          <p:cNvPr id="11" name="Picture 10" descr="Poll_Anywhe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4648200"/>
            <a:ext cx="1292679" cy="904875"/>
          </a:xfrm>
          <a:prstGeom prst="rect">
            <a:avLst/>
          </a:prstGeom>
        </p:spPr>
      </p:pic>
      <p:pic>
        <p:nvPicPr>
          <p:cNvPr id="12" name="Picture 11" descr="surveymonke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5105400"/>
            <a:ext cx="3028572" cy="638095"/>
          </a:xfrm>
          <a:prstGeom prst="rect">
            <a:avLst/>
          </a:prstGeom>
        </p:spPr>
      </p:pic>
      <p:pic>
        <p:nvPicPr>
          <p:cNvPr id="13" name="Picture 12" descr="toolsforeducator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4572000"/>
            <a:ext cx="3390900" cy="457436"/>
          </a:xfrm>
          <a:prstGeom prst="rect">
            <a:avLst/>
          </a:prstGeom>
        </p:spPr>
      </p:pic>
      <p:pic>
        <p:nvPicPr>
          <p:cNvPr id="14" name="Picture 13" descr="zoomerang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5867400"/>
            <a:ext cx="3733334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Reinforcing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Understand the difference between effort vs. achievement</a:t>
            </a:r>
          </a:p>
          <a:p>
            <a:r>
              <a:rPr lang="en-US" dirty="0" smtClean="0"/>
              <a:t>Expending effort</a:t>
            </a:r>
          </a:p>
          <a:p>
            <a:r>
              <a:rPr lang="en-US" dirty="0" smtClean="0"/>
              <a:t>Tracking effort and achievement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667000" cy="342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reThingProf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953000"/>
            <a:ext cx="1905000" cy="1190625"/>
          </a:xfrm>
          <a:prstGeom prst="rect">
            <a:avLst/>
          </a:prstGeom>
        </p:spPr>
      </p:pic>
      <p:pic>
        <p:nvPicPr>
          <p:cNvPr id="7" name="Picture 6" descr="PostThingPro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4953000"/>
            <a:ext cx="1905000" cy="1190625"/>
          </a:xfrm>
          <a:prstGeom prst="rect">
            <a:avLst/>
          </a:prstGeom>
        </p:spPr>
      </p:pic>
      <p:pic>
        <p:nvPicPr>
          <p:cNvPr id="10" name="Picture 9" descr="21things NETS - IMAGE EDITED.JPG"/>
          <p:cNvPicPr>
            <a:picLocks noChangeAspect="1"/>
          </p:cNvPicPr>
          <p:nvPr/>
        </p:nvPicPr>
        <p:blipFill>
          <a:blip r:embed="rId6" cstate="print"/>
          <a:srcRect b="19053"/>
          <a:stretch>
            <a:fillRect/>
          </a:stretch>
        </p:blipFill>
        <p:spPr>
          <a:xfrm>
            <a:off x="4495800" y="5105400"/>
            <a:ext cx="2500312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4114800"/>
            <a:ext cx="2514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 your progress using your </a:t>
            </a:r>
            <a:r>
              <a:rPr lang="en-US" dirty="0" err="1" smtClean="0"/>
              <a:t>WorkLog</a:t>
            </a:r>
            <a:r>
              <a:rPr lang="en-US" dirty="0" smtClean="0"/>
              <a:t>, and  multiple levels of self-assessment for each “Thing”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Personal mastery NOT competition!</a:t>
            </a:r>
          </a:p>
          <a:p>
            <a:r>
              <a:rPr lang="en-US" dirty="0" smtClean="0"/>
              <a:t>Allow for multiple levels of learning, performance, and rewards</a:t>
            </a:r>
          </a:p>
          <a:p>
            <a:r>
              <a:rPr lang="en-US" dirty="0" smtClean="0"/>
              <a:t>Praise leads to motivation</a:t>
            </a:r>
          </a:p>
          <a:p>
            <a:r>
              <a:rPr lang="en-US" dirty="0" smtClean="0"/>
              <a:t>Recognize and appreciate different learning styles</a:t>
            </a:r>
          </a:p>
          <a:p>
            <a:endParaRPr lang="en-US" dirty="0"/>
          </a:p>
        </p:txBody>
      </p:sp>
      <p:pic>
        <p:nvPicPr>
          <p:cNvPr id="6" name="Picture 5" descr="free is good photo2.jpg"/>
          <p:cNvPicPr>
            <a:picLocks noChangeAspect="1"/>
          </p:cNvPicPr>
          <p:nvPr/>
        </p:nvPicPr>
        <p:blipFill>
          <a:blip r:embed="rId3" cstate="print"/>
          <a:srcRect t="19608" b="15686"/>
          <a:stretch>
            <a:fillRect/>
          </a:stretch>
        </p:blipFill>
        <p:spPr>
          <a:xfrm>
            <a:off x="5181600" y="3048000"/>
            <a:ext cx="1981200" cy="170927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3181350" cy="152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rank AND HIS 21THINGS GIRL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267200"/>
            <a:ext cx="1872830" cy="17284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791200"/>
            <a:ext cx="3247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Awesome!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1787" y="2743200"/>
            <a:ext cx="2932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Amazing!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114800"/>
            <a:ext cx="2901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Inspiring!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Cooperative Learning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687"/>
          <a:stretch>
            <a:fillRect/>
          </a:stretch>
        </p:blipFill>
        <p:spPr bwMode="auto">
          <a:xfrm>
            <a:off x="5562600" y="381000"/>
            <a:ext cx="3376248" cy="85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Using elements of interdependence, interaction, accountability and group skills</a:t>
            </a:r>
          </a:p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Ex: Web Quests, collaboration tools, scavenger hunts, inter-actives</a:t>
            </a:r>
          </a:p>
        </p:txBody>
      </p:sp>
      <p:pic>
        <p:nvPicPr>
          <p:cNvPr id="7" name="Picture 6" descr="skype 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733800"/>
            <a:ext cx="990600" cy="990600"/>
          </a:xfrm>
          <a:prstGeom prst="rect">
            <a:avLst/>
          </a:prstGeom>
        </p:spPr>
      </p:pic>
      <p:pic>
        <p:nvPicPr>
          <p:cNvPr id="8" name="Picture 7" descr="chatz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038600"/>
            <a:ext cx="1238095" cy="619048"/>
          </a:xfrm>
          <a:prstGeom prst="rect">
            <a:avLst/>
          </a:prstGeom>
        </p:spPr>
      </p:pic>
      <p:pic>
        <p:nvPicPr>
          <p:cNvPr id="9" name="Picture 8" descr="google docs form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581400"/>
            <a:ext cx="1647619" cy="2390476"/>
          </a:xfrm>
          <a:prstGeom prst="rect">
            <a:avLst/>
          </a:prstGeom>
        </p:spPr>
      </p:pic>
      <p:pic>
        <p:nvPicPr>
          <p:cNvPr id="10" name="Picture 9" descr="sky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4038600"/>
            <a:ext cx="1123810" cy="619048"/>
          </a:xfrm>
          <a:prstGeom prst="rect">
            <a:avLst/>
          </a:prstGeom>
        </p:spPr>
      </p:pic>
      <p:pic>
        <p:nvPicPr>
          <p:cNvPr id="11" name="Picture 10" descr="typewithm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4876800"/>
            <a:ext cx="1838095" cy="323810"/>
          </a:xfrm>
          <a:prstGeom prst="rect">
            <a:avLst/>
          </a:prstGeom>
        </p:spPr>
      </p:pic>
      <p:pic>
        <p:nvPicPr>
          <p:cNvPr id="12" name="Picture 11" descr="facetime-iphone4-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876800"/>
            <a:ext cx="2438400" cy="1617472"/>
          </a:xfrm>
          <a:prstGeom prst="rect">
            <a:avLst/>
          </a:prstGeom>
        </p:spPr>
      </p:pic>
      <p:pic>
        <p:nvPicPr>
          <p:cNvPr id="13" name="Picture 12" descr="dood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3886200"/>
            <a:ext cx="1819048" cy="761905"/>
          </a:xfrm>
          <a:prstGeom prst="rect">
            <a:avLst/>
          </a:prstGeom>
        </p:spPr>
      </p:pic>
      <p:pic>
        <p:nvPicPr>
          <p:cNvPr id="14" name="Picture 13" descr="blackboard 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43200" y="5410200"/>
            <a:ext cx="876300" cy="923925"/>
          </a:xfrm>
          <a:prstGeom prst="rect">
            <a:avLst/>
          </a:prstGeom>
        </p:spPr>
      </p:pic>
      <p:pic>
        <p:nvPicPr>
          <p:cNvPr id="16" name="Picture 15" descr="moodle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43400" y="5486400"/>
            <a:ext cx="1590675" cy="764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Connections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purpose of this presentation is to review best practice instructional strategies, and help you make connections to some of the technology tools that support these strategies.</a:t>
            </a:r>
          </a:p>
          <a:p>
            <a:pPr>
              <a:buNone/>
            </a:pPr>
            <a:endParaRPr lang="en-US" sz="600" dirty="0" smtClean="0"/>
          </a:p>
          <a:p>
            <a:pPr>
              <a:buNone/>
            </a:pPr>
            <a:r>
              <a:rPr lang="en-US" dirty="0" smtClean="0"/>
              <a:t>Please note, the following include only </a:t>
            </a:r>
            <a:r>
              <a:rPr lang="en-US" b="1" i="1" u="sng" dirty="0" smtClean="0"/>
              <a:t>some</a:t>
            </a:r>
            <a:r>
              <a:rPr lang="en-US" dirty="0" smtClean="0"/>
              <a:t> of the examples.  Each lesson is unique, tools vary, and technology changes.  </a:t>
            </a:r>
          </a:p>
          <a:p>
            <a:pPr>
              <a:buNone/>
            </a:pPr>
            <a:endParaRPr lang="en-US" sz="200" dirty="0" smtClean="0"/>
          </a:p>
          <a:p>
            <a:pPr>
              <a:buNone/>
            </a:pPr>
            <a:r>
              <a:rPr lang="en-US" dirty="0" smtClean="0"/>
              <a:t>As you move through each of the 21things, consider how technology can help you improve your instruction.   </a:t>
            </a:r>
            <a:endParaRPr lang="en-US" dirty="0"/>
          </a:p>
        </p:txBody>
      </p:sp>
      <p:pic>
        <p:nvPicPr>
          <p:cNvPr id="8" name="Picture 7" descr="FAC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123" y="0"/>
            <a:ext cx="4604877" cy="1616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6135469"/>
            <a:ext cx="7688580" cy="646331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Integrate Technology – Inspire Learning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Cooperative learning vs. Group Work</a:t>
            </a:r>
          </a:p>
          <a:p>
            <a:r>
              <a:rPr lang="en-US" dirty="0" smtClean="0"/>
              <a:t>Positive interdependence and individual accountability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5067300" cy="21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dublog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200400"/>
            <a:ext cx="1828800" cy="74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4502231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ackboard 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2362200"/>
            <a:ext cx="876300" cy="923925"/>
          </a:xfrm>
          <a:prstGeom prst="rect">
            <a:avLst/>
          </a:prstGeom>
        </p:spPr>
      </p:pic>
      <p:pic>
        <p:nvPicPr>
          <p:cNvPr id="10" name="Picture 9" descr="moodl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4038600"/>
            <a:ext cx="1407383" cy="676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Cues, Questions, Advance Organizers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000" r="57830"/>
          <a:stretch>
            <a:fillRect/>
          </a:stretch>
        </p:blipFill>
        <p:spPr bwMode="auto">
          <a:xfrm>
            <a:off x="6781800" y="228600"/>
            <a:ext cx="177916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752600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600" b="1" dirty="0" smtClean="0">
                <a:solidFill>
                  <a:srgbClr val="0070C0"/>
                </a:solidFill>
              </a:rPr>
              <a:t>Focusing important information, cues, inference, and analysis, use of advance organizers and graphic organizers</a:t>
            </a:r>
          </a:p>
          <a:p>
            <a:pPr marL="857250" lvl="1" indent="-457200"/>
            <a:r>
              <a:rPr lang="en-US" sz="2600" b="1" dirty="0" smtClean="0">
                <a:solidFill>
                  <a:srgbClr val="0070C0"/>
                </a:solidFill>
              </a:rPr>
              <a:t>Ex: Visual learning tools, digital images, formatting tools (highlighting), collaboration, peer editing, and classroom calendars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google calenda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2972340" cy="1676400"/>
          </a:xfrm>
          <a:prstGeom prst="rect">
            <a:avLst/>
          </a:prstGeom>
        </p:spPr>
      </p:pic>
      <p:pic>
        <p:nvPicPr>
          <p:cNvPr id="7" name="Picture 6" descr="gliffy sam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876800"/>
            <a:ext cx="1524000" cy="1687286"/>
          </a:xfrm>
          <a:prstGeom prst="rect">
            <a:avLst/>
          </a:prstGeom>
        </p:spPr>
      </p:pic>
      <p:pic>
        <p:nvPicPr>
          <p:cNvPr id="10" name="Picture 9" descr="gliff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3810000"/>
            <a:ext cx="1638300" cy="895350"/>
          </a:xfrm>
          <a:prstGeom prst="rect">
            <a:avLst/>
          </a:prstGeom>
        </p:spPr>
      </p:pic>
      <p:pic>
        <p:nvPicPr>
          <p:cNvPr id="13" name="Picture 12" descr="google docs comments examp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953000"/>
            <a:ext cx="3276600" cy="168607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Picture 13" descr="bubbl.us screen sh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038600"/>
            <a:ext cx="2209800" cy="14390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Cues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038600"/>
          </a:xfrm>
        </p:spPr>
        <p:txBody>
          <a:bodyPr/>
          <a:lstStyle/>
          <a:p>
            <a:r>
              <a:rPr lang="en-US" dirty="0" smtClean="0"/>
              <a:t>Tools to build vocabulary, identify key concepts and make connections</a:t>
            </a:r>
          </a:p>
          <a:p>
            <a:r>
              <a:rPr lang="en-US" dirty="0" smtClean="0"/>
              <a:t>Focus on what is important</a:t>
            </a:r>
          </a:p>
          <a:p>
            <a:r>
              <a:rPr lang="en-US" dirty="0" smtClean="0"/>
              <a:t>Explicit cues, inferential and analytic questions</a:t>
            </a:r>
          </a:p>
          <a:p>
            <a:r>
              <a:rPr lang="en-US" dirty="0" smtClean="0"/>
              <a:t>Connect to prior learning</a:t>
            </a:r>
          </a:p>
          <a:p>
            <a:r>
              <a:rPr lang="en-US" dirty="0" smtClean="0"/>
              <a:t>Literal, inferential, and critical/evaluative/analytical thinking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  <p:pic>
        <p:nvPicPr>
          <p:cNvPr id="6" name="Picture 5" descr="questio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700212" cy="17002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Expository </a:t>
            </a:r>
          </a:p>
          <a:p>
            <a:r>
              <a:rPr lang="en-US" dirty="0" smtClean="0"/>
              <a:t>Narrative</a:t>
            </a:r>
          </a:p>
          <a:p>
            <a:r>
              <a:rPr lang="en-US" dirty="0" smtClean="0"/>
              <a:t>Skimming</a:t>
            </a:r>
          </a:p>
          <a:p>
            <a:r>
              <a:rPr lang="en-US" dirty="0" smtClean="0"/>
              <a:t>Graphic advance organizers</a:t>
            </a:r>
            <a:endParaRPr lang="en-US" dirty="0"/>
          </a:p>
        </p:txBody>
      </p:sp>
      <p:pic>
        <p:nvPicPr>
          <p:cNvPr id="4" name="Picture 3" descr="navigating ollr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95800"/>
            <a:ext cx="1981200" cy="1448421"/>
          </a:xfrm>
          <a:prstGeom prst="rect">
            <a:avLst/>
          </a:prstGeom>
        </p:spPr>
      </p:pic>
      <p:pic>
        <p:nvPicPr>
          <p:cNvPr id="5" name="Picture 4" descr="digital storytelling pro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19600"/>
            <a:ext cx="2286000" cy="17063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00200"/>
            <a:ext cx="2057400" cy="2578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bubbl.us screen 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495800"/>
            <a:ext cx="2133600" cy="1389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  <p:pic>
        <p:nvPicPr>
          <p:cNvPr id="9" name="Picture 8" descr="google calendar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1676400"/>
            <a:ext cx="238125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Non-linguistic Representations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000" r="57830"/>
          <a:stretch>
            <a:fillRect/>
          </a:stretch>
        </p:blipFill>
        <p:spPr bwMode="auto">
          <a:xfrm>
            <a:off x="6934200" y="152400"/>
            <a:ext cx="1981200" cy="178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7526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Graphical representations, graphic organizers, physical models, mental pictures, drawings, pictures, pictographs, kinesthetic activities</a:t>
            </a:r>
          </a:p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Ex: Visual learning tools and pattern building, digital images, digital storytelling, movies, and online video that stimulate thinking</a:t>
            </a:r>
          </a:p>
        </p:txBody>
      </p:sp>
      <p:pic>
        <p:nvPicPr>
          <p:cNvPr id="11" name="Picture 10" descr="gliff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5410200"/>
            <a:ext cx="2230877" cy="1219200"/>
          </a:xfrm>
          <a:prstGeom prst="rect">
            <a:avLst/>
          </a:prstGeom>
        </p:spPr>
      </p:pic>
      <p:pic>
        <p:nvPicPr>
          <p:cNvPr id="12" name="Picture 11" descr="bubbl.us screen shot.png"/>
          <p:cNvPicPr>
            <a:picLocks noChangeAspect="1"/>
          </p:cNvPicPr>
          <p:nvPr/>
        </p:nvPicPr>
        <p:blipFill>
          <a:blip r:embed="rId5" cstate="print"/>
          <a:srcRect r="77919" b="95402"/>
          <a:stretch>
            <a:fillRect/>
          </a:stretch>
        </p:blipFill>
        <p:spPr>
          <a:xfrm>
            <a:off x="228600" y="4578458"/>
            <a:ext cx="3886200" cy="526942"/>
          </a:xfrm>
          <a:prstGeom prst="rect">
            <a:avLst/>
          </a:prstGeom>
        </p:spPr>
      </p:pic>
      <p:pic>
        <p:nvPicPr>
          <p:cNvPr id="13" name="Picture 12" descr="prezi zebra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800600"/>
            <a:ext cx="1609476" cy="1732690"/>
          </a:xfrm>
          <a:prstGeom prst="rect">
            <a:avLst/>
          </a:prstGeom>
        </p:spPr>
      </p:pic>
      <p:pic>
        <p:nvPicPr>
          <p:cNvPr id="14" name="Picture 13" descr="prez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257800"/>
            <a:ext cx="1828572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Non-Linguistic Representations</a:t>
            </a:r>
            <a:endParaRPr lang="en-US" dirty="0"/>
          </a:p>
        </p:txBody>
      </p:sp>
      <p:pic>
        <p:nvPicPr>
          <p:cNvPr id="5" name="Picture 4" descr="digitalstorytelling venn diagr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14800"/>
            <a:ext cx="2438400" cy="182515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Graphic organizers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Physical models or </a:t>
            </a:r>
            <a:r>
              <a:rPr lang="en-US" sz="3200" dirty="0" err="1" smtClean="0"/>
              <a:t>manipulatives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Generate mental pictures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Pictures, illustrations, pictographs,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Engage kinesthetic activities</a:t>
            </a:r>
          </a:p>
        </p:txBody>
      </p:sp>
      <p:pic>
        <p:nvPicPr>
          <p:cNvPr id="13" name="Picture 12" descr="8062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91000"/>
            <a:ext cx="2381250" cy="1590675"/>
          </a:xfrm>
          <a:prstGeom prst="rect">
            <a:avLst/>
          </a:prstGeom>
        </p:spPr>
      </p:pic>
      <p:pic>
        <p:nvPicPr>
          <p:cNvPr id="14" name="Picture 13" descr="clayanim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267200"/>
            <a:ext cx="1552014" cy="13192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Summarizing and Note-taking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000" r="57830"/>
          <a:stretch>
            <a:fillRect/>
          </a:stretch>
        </p:blipFill>
        <p:spPr bwMode="auto">
          <a:xfrm>
            <a:off x="6814394" y="228600"/>
            <a:ext cx="19486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7526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Synthesize, prioritize, restate and organize concepts, topics and details</a:t>
            </a:r>
          </a:p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Ex: Word processing,  presentations, online presence, formatting, storytelling, presenting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6" name="Picture 5" descr="prezi shared presentations menu 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3980953" cy="342857"/>
          </a:xfrm>
          <a:prstGeom prst="rect">
            <a:avLst/>
          </a:prstGeom>
        </p:spPr>
      </p:pic>
      <p:pic>
        <p:nvPicPr>
          <p:cNvPr id="7" name="Picture 6" descr="prez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267200"/>
            <a:ext cx="1828572" cy="542857"/>
          </a:xfrm>
          <a:prstGeom prst="rect">
            <a:avLst/>
          </a:prstGeom>
        </p:spPr>
      </p:pic>
      <p:pic>
        <p:nvPicPr>
          <p:cNvPr id="8" name="Picture 7" descr="zoom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867400"/>
            <a:ext cx="895238" cy="828571"/>
          </a:xfrm>
          <a:prstGeom prst="rect">
            <a:avLst/>
          </a:prstGeom>
        </p:spPr>
      </p:pic>
      <p:pic>
        <p:nvPicPr>
          <p:cNvPr id="9" name="Picture 8" descr="glogs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5257800"/>
            <a:ext cx="2286000" cy="527538"/>
          </a:xfrm>
          <a:prstGeom prst="rect">
            <a:avLst/>
          </a:prstGeom>
        </p:spPr>
      </p:pic>
      <p:pic>
        <p:nvPicPr>
          <p:cNvPr id="10" name="Picture 9" descr="voicethre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200" y="6019800"/>
            <a:ext cx="2390476" cy="638095"/>
          </a:xfrm>
          <a:prstGeom prst="rect">
            <a:avLst/>
          </a:prstGeom>
        </p:spPr>
      </p:pic>
      <p:pic>
        <p:nvPicPr>
          <p:cNvPr id="13" name="Picture 12" descr="google docs - presentations_intr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200" y="3962400"/>
            <a:ext cx="2833153" cy="2120943"/>
          </a:xfrm>
          <a:prstGeom prst="rect">
            <a:avLst/>
          </a:prstGeom>
        </p:spPr>
      </p:pic>
      <p:pic>
        <p:nvPicPr>
          <p:cNvPr id="14" name="Picture 13" descr="quizle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4343400"/>
            <a:ext cx="2295238" cy="8095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Rule-based summarizing</a:t>
            </a:r>
          </a:p>
          <a:p>
            <a:pPr lvl="1"/>
            <a:r>
              <a:rPr lang="en-US" dirty="0" smtClean="0"/>
              <a:t>Delete unimportant words, repeats</a:t>
            </a:r>
          </a:p>
          <a:p>
            <a:pPr lvl="1"/>
            <a:r>
              <a:rPr lang="en-US" dirty="0" smtClean="0"/>
              <a:t>Use analogies, replacement words, and topic sentences</a:t>
            </a:r>
          </a:p>
          <a:p>
            <a:r>
              <a:rPr lang="en-US" dirty="0" smtClean="0"/>
              <a:t>Summary frames</a:t>
            </a:r>
          </a:p>
          <a:p>
            <a:r>
              <a:rPr lang="en-US" dirty="0" smtClean="0"/>
              <a:t>The use of reciprocal teaching</a:t>
            </a:r>
          </a:p>
          <a:p>
            <a:pPr lvl="1"/>
            <a:r>
              <a:rPr lang="en-US" dirty="0" smtClean="0"/>
              <a:t>Summarizer</a:t>
            </a:r>
          </a:p>
          <a:p>
            <a:pPr lvl="1"/>
            <a:r>
              <a:rPr lang="en-US" dirty="0" smtClean="0"/>
              <a:t>Questioner</a:t>
            </a:r>
          </a:p>
          <a:p>
            <a:pPr lvl="1"/>
            <a:r>
              <a:rPr lang="en-US" dirty="0" smtClean="0"/>
              <a:t>Clarifier</a:t>
            </a:r>
          </a:p>
          <a:p>
            <a:pPr lvl="1"/>
            <a:r>
              <a:rPr lang="en-US" dirty="0" smtClean="0"/>
              <a:t>Predictor</a:t>
            </a:r>
          </a:p>
          <a:p>
            <a:pPr lvl="1"/>
            <a:endParaRPr lang="en-US" dirty="0"/>
          </a:p>
        </p:txBody>
      </p:sp>
      <p:pic>
        <p:nvPicPr>
          <p:cNvPr id="4" name="Picture 3" descr="digitalstoryte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352800"/>
            <a:ext cx="2743200" cy="16459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29400" y="1676400"/>
            <a:ext cx="220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Who, what, where, when, why and how?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  <p:pic>
        <p:nvPicPr>
          <p:cNvPr id="8" name="Content Placeholder 7" descr="wordle - 21things 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257800"/>
            <a:ext cx="2438400" cy="1294143"/>
          </a:xfrm>
          <a:prstGeom prst="rect">
            <a:avLst/>
          </a:prstGeom>
        </p:spPr>
      </p:pic>
      <p:pic>
        <p:nvPicPr>
          <p:cNvPr id="9" name="Picture 8" descr="word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181600"/>
            <a:ext cx="1676400" cy="743146"/>
          </a:xfrm>
          <a:prstGeom prst="rect">
            <a:avLst/>
          </a:prstGeom>
        </p:spPr>
      </p:pic>
      <p:pic>
        <p:nvPicPr>
          <p:cNvPr id="10" name="Picture 9" descr="tagxedo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495800"/>
            <a:ext cx="21336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Teacher prepared notes</a:t>
            </a:r>
          </a:p>
          <a:p>
            <a:r>
              <a:rPr lang="en-US" dirty="0" smtClean="0"/>
              <a:t>Revision, review, and opportunities for use</a:t>
            </a:r>
          </a:p>
          <a:p>
            <a:r>
              <a:rPr lang="en-US" dirty="0" smtClean="0"/>
              <a:t>Multiple formats</a:t>
            </a:r>
          </a:p>
          <a:p>
            <a:pPr lvl="1"/>
            <a:r>
              <a:rPr lang="en-US" dirty="0" smtClean="0"/>
              <a:t>Webbing</a:t>
            </a:r>
          </a:p>
          <a:p>
            <a:pPr lvl="1"/>
            <a:r>
              <a:rPr lang="en-US" dirty="0" smtClean="0"/>
              <a:t>Informal outline</a:t>
            </a:r>
          </a:p>
          <a:p>
            <a:pPr lvl="1"/>
            <a:r>
              <a:rPr lang="en-US" dirty="0" smtClean="0"/>
              <a:t>Combination notes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 descr="http://www.ascd.org/ASCD/images/publications/books/hill2006_fig7.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0386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4648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Source: </a:t>
            </a:r>
            <a:r>
              <a:rPr lang="en-US" sz="1200" dirty="0" smtClean="0">
                <a:hlinkClick r:id="rId4"/>
              </a:rPr>
              <a:t>http://www.ascd.org/publications/books/106009/chapters/Summarizing-and-Note-Taking.aspx</a:t>
            </a:r>
            <a:r>
              <a:rPr lang="en-US" sz="1200" dirty="0" smtClean="0"/>
              <a:t> from </a:t>
            </a:r>
            <a:r>
              <a:rPr lang="en-US" sz="1200" i="1" dirty="0" smtClean="0"/>
              <a:t>Using CITW with ELL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152400" y="63246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Assigning Homework and </a:t>
            </a:r>
            <a:br>
              <a:rPr lang="en-US" dirty="0" smtClean="0"/>
            </a:br>
            <a:r>
              <a:rPr lang="en-US" dirty="0" smtClean="0"/>
              <a:t>Providing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000" r="57830"/>
          <a:stretch>
            <a:fillRect/>
          </a:stretch>
        </p:blipFill>
        <p:spPr bwMode="auto">
          <a:xfrm>
            <a:off x="6990320" y="228600"/>
            <a:ext cx="194860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288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Communication, clarifying purpose, selecting skills, questioning, commenting, and scheduling practice</a:t>
            </a:r>
          </a:p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Ex: Communication and practice, inter-actives, homework help and tutoring, online courses </a:t>
            </a:r>
          </a:p>
        </p:txBody>
      </p:sp>
      <p:pic>
        <p:nvPicPr>
          <p:cNvPr id="6" name="Picture 5" descr="adobe conne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334000"/>
            <a:ext cx="1171429" cy="1161905"/>
          </a:xfrm>
          <a:prstGeom prst="rect">
            <a:avLst/>
          </a:prstGeom>
        </p:spPr>
      </p:pic>
      <p:pic>
        <p:nvPicPr>
          <p:cNvPr id="7" name="Picture 6" descr="adobe connect vide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038600"/>
            <a:ext cx="1895238" cy="1123810"/>
          </a:xfrm>
          <a:prstGeom prst="rect">
            <a:avLst/>
          </a:prstGeom>
        </p:spPr>
      </p:pic>
      <p:pic>
        <p:nvPicPr>
          <p:cNvPr id="8" name="Picture 7" descr="adobe connect virtual session log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4267200"/>
            <a:ext cx="2257136" cy="1151838"/>
          </a:xfrm>
          <a:prstGeom prst="rect">
            <a:avLst/>
          </a:prstGeom>
        </p:spPr>
      </p:pic>
      <p:pic>
        <p:nvPicPr>
          <p:cNvPr id="11" name="Picture 10" descr="khan academ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876800"/>
            <a:ext cx="2057400" cy="1371600"/>
          </a:xfrm>
          <a:prstGeom prst="rect">
            <a:avLst/>
          </a:prstGeom>
        </p:spPr>
      </p:pic>
      <p:pic>
        <p:nvPicPr>
          <p:cNvPr id="14" name="Picture 13" descr="flipping-for-succes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4953000"/>
            <a:ext cx="2333923" cy="165201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00200" y="5105400"/>
            <a:ext cx="129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Khan Academy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Instruction that Works?</a:t>
            </a:r>
            <a:endParaRPr lang="en-US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39" y="1600200"/>
            <a:ext cx="75117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re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76400"/>
            <a:ext cx="2057400" cy="102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Homework with Purpose</a:t>
            </a:r>
          </a:p>
          <a:p>
            <a:pPr lvl="1"/>
            <a:r>
              <a:rPr lang="en-US" dirty="0" smtClean="0"/>
              <a:t> Prepare for new learning</a:t>
            </a:r>
          </a:p>
          <a:p>
            <a:pPr lvl="1"/>
            <a:r>
              <a:rPr lang="en-US" dirty="0" smtClean="0"/>
              <a:t>Elaborate on information to increase understanding</a:t>
            </a:r>
          </a:p>
          <a:p>
            <a:pPr lvl="1"/>
            <a:r>
              <a:rPr lang="en-US" dirty="0" smtClean="0"/>
              <a:t>Practice to increase speed, accuracy, fluency, etc.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2851150" cy="21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t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257800"/>
            <a:ext cx="2085714" cy="838095"/>
          </a:xfrm>
          <a:prstGeom prst="rect">
            <a:avLst/>
          </a:prstGeom>
        </p:spPr>
      </p:pic>
      <p:pic>
        <p:nvPicPr>
          <p:cNvPr id="7" name="Picture 6" descr="schooltu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267200"/>
            <a:ext cx="2828572" cy="685714"/>
          </a:xfrm>
          <a:prstGeom prst="rect">
            <a:avLst/>
          </a:prstGeom>
        </p:spPr>
      </p:pic>
      <p:pic>
        <p:nvPicPr>
          <p:cNvPr id="8" name="Picture 7" descr="itunes - CLOUD COMPUT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752600"/>
            <a:ext cx="3166590" cy="1521401"/>
          </a:xfrm>
          <a:prstGeom prst="rect">
            <a:avLst/>
          </a:prstGeom>
        </p:spPr>
      </p:pic>
      <p:pic>
        <p:nvPicPr>
          <p:cNvPr id="9" name="Picture 8" descr="itunesu-FREE IS GO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590800"/>
            <a:ext cx="2285145" cy="1295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391400" y="14478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iTunes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with purpose</a:t>
            </a:r>
          </a:p>
          <a:p>
            <a:r>
              <a:rPr lang="en-US" dirty="0" smtClean="0"/>
              <a:t>Short, focused, and distributed over time</a:t>
            </a:r>
          </a:p>
          <a:p>
            <a:r>
              <a:rPr lang="en-US" dirty="0" smtClean="0"/>
              <a:t>Include feedback on practice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27585"/>
            <a:ext cx="4651375" cy="2997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943600" y="5638800"/>
            <a:ext cx="259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WorkLogs track practice on each “Thing”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Similarities and Differences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830" t="50000"/>
          <a:stretch>
            <a:fillRect/>
          </a:stretch>
        </p:blipFill>
        <p:spPr bwMode="auto">
          <a:xfrm>
            <a:off x="7134198" y="304800"/>
            <a:ext cx="177916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1336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Comparing, classifying, creating metaphors, creating analogies</a:t>
            </a:r>
          </a:p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Ex:  Venn Diagrams, word and picture sorts, visual tools or web formats, online interactive games</a:t>
            </a:r>
          </a:p>
        </p:txBody>
      </p:sp>
      <p:pic>
        <p:nvPicPr>
          <p:cNvPr id="7" name="Picture 6" descr="gliffy venn 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876800"/>
            <a:ext cx="3505200" cy="1722192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876800"/>
            <a:ext cx="3070225" cy="172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hinkfin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4114800"/>
            <a:ext cx="1632881" cy="603352"/>
          </a:xfrm>
          <a:prstGeom prst="rect">
            <a:avLst/>
          </a:prstGeom>
        </p:spPr>
      </p:pic>
      <p:pic>
        <p:nvPicPr>
          <p:cNvPr id="10" name="Picture 9" descr="MEL - MO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038600"/>
            <a:ext cx="3238095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ptop-UMP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352800"/>
            <a:ext cx="20955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Similarities and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</a:p>
          <a:p>
            <a:r>
              <a:rPr lang="en-US" dirty="0" smtClean="0"/>
              <a:t>Classify</a:t>
            </a:r>
          </a:p>
          <a:p>
            <a:r>
              <a:rPr lang="en-US" dirty="0" smtClean="0"/>
              <a:t>Metaphors</a:t>
            </a:r>
          </a:p>
          <a:p>
            <a:r>
              <a:rPr lang="en-US" dirty="0" smtClean="0"/>
              <a:t>Analogies</a:t>
            </a:r>
            <a:endParaRPr lang="en-US" dirty="0"/>
          </a:p>
        </p:txBody>
      </p:sp>
      <p:pic>
        <p:nvPicPr>
          <p:cNvPr id="23554" name="Picture 2" descr="http://s3.amazonaws.com/engrade-myfiles/4009201588693656/Family_traits_and_Venn_diagram.jpg"/>
          <p:cNvPicPr>
            <a:picLocks noChangeAspect="1" noChangeArrowheads="1"/>
          </p:cNvPicPr>
          <p:nvPr/>
        </p:nvPicPr>
        <p:blipFill>
          <a:blip r:embed="rId4" cstate="print"/>
          <a:srcRect l="46358"/>
          <a:stretch>
            <a:fillRect/>
          </a:stretch>
        </p:blipFill>
        <p:spPr bwMode="auto">
          <a:xfrm>
            <a:off x="5867400" y="1676400"/>
            <a:ext cx="2821517" cy="2667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5029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Good teachers: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Teach ways to identify similarities and differences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Guide students in the process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Provide cues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  <p:pic>
        <p:nvPicPr>
          <p:cNvPr id="7" name="Picture 6" descr="ipad2-tou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1524000"/>
            <a:ext cx="1905000" cy="22434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Generating and Testing Hypothesis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830" t="50000"/>
          <a:stretch>
            <a:fillRect/>
          </a:stretch>
        </p:blipFill>
        <p:spPr bwMode="auto">
          <a:xfrm>
            <a:off x="6781800" y="228600"/>
            <a:ext cx="2057400" cy="185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9812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System analysis, problem solving, decision making, historical investigation, experimental inquiry and invention</a:t>
            </a:r>
          </a:p>
          <a:p>
            <a:pPr marL="857250" lvl="1" indent="-457200"/>
            <a:r>
              <a:rPr lang="en-US" sz="2800" b="1" dirty="0" smtClean="0">
                <a:solidFill>
                  <a:srgbClr val="0070C0"/>
                </a:solidFill>
              </a:rPr>
              <a:t>Ex: Researching, reference tools and citations, graphic organizers, content area tools, inter-actives</a:t>
            </a:r>
          </a:p>
        </p:txBody>
      </p:sp>
      <p:pic>
        <p:nvPicPr>
          <p:cNvPr id="7" name="Picture 6" descr="citw - experimental inqui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724400"/>
            <a:ext cx="1524000" cy="1380270"/>
          </a:xfrm>
          <a:prstGeom prst="rect">
            <a:avLst/>
          </a:prstGeom>
        </p:spPr>
      </p:pic>
      <p:pic>
        <p:nvPicPr>
          <p:cNvPr id="6" name="Picture 5" descr="citw-hypothes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4724400"/>
            <a:ext cx="1143000" cy="1197429"/>
          </a:xfrm>
          <a:prstGeom prst="rect">
            <a:avLst/>
          </a:prstGeom>
        </p:spPr>
      </p:pic>
      <p:pic>
        <p:nvPicPr>
          <p:cNvPr id="8" name="Picture 7" descr="MEL - MO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6096000"/>
            <a:ext cx="2552295" cy="510459"/>
          </a:xfrm>
          <a:prstGeom prst="rect">
            <a:avLst/>
          </a:prstGeom>
        </p:spPr>
      </p:pic>
      <p:pic>
        <p:nvPicPr>
          <p:cNvPr id="9" name="Picture 8" descr="mel.or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4419600"/>
            <a:ext cx="1371362" cy="713108"/>
          </a:xfrm>
          <a:prstGeom prst="rect">
            <a:avLst/>
          </a:prstGeom>
        </p:spPr>
      </p:pic>
      <p:pic>
        <p:nvPicPr>
          <p:cNvPr id="10" name="Picture 9" descr="ref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419600"/>
            <a:ext cx="1580886" cy="655142"/>
          </a:xfrm>
          <a:prstGeom prst="rect">
            <a:avLst/>
          </a:prstGeom>
        </p:spPr>
      </p:pic>
      <p:pic>
        <p:nvPicPr>
          <p:cNvPr id="11" name="Picture 10" descr="citation tool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5181600"/>
            <a:ext cx="1975233" cy="805895"/>
          </a:xfrm>
          <a:prstGeom prst="rect">
            <a:avLst/>
          </a:prstGeom>
        </p:spPr>
      </p:pic>
      <p:pic>
        <p:nvPicPr>
          <p:cNvPr id="12" name="Picture 11" descr="google scholar.bmp"/>
          <p:cNvPicPr>
            <a:picLocks noChangeAspect="1"/>
          </p:cNvPicPr>
          <p:nvPr/>
        </p:nvPicPr>
        <p:blipFill>
          <a:blip r:embed="rId10" cstate="print"/>
          <a:srcRect r="87500" b="87509"/>
          <a:stretch>
            <a:fillRect/>
          </a:stretch>
        </p:blipFill>
        <p:spPr>
          <a:xfrm>
            <a:off x="5486400" y="4419600"/>
            <a:ext cx="1143000" cy="532915"/>
          </a:xfrm>
          <a:prstGeom prst="rect">
            <a:avLst/>
          </a:prstGeom>
        </p:spPr>
      </p:pic>
      <p:pic>
        <p:nvPicPr>
          <p:cNvPr id="13" name="Picture 12" descr="digital citizenshi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6096000"/>
            <a:ext cx="2604610" cy="606553"/>
          </a:xfrm>
          <a:prstGeom prst="rect">
            <a:avLst/>
          </a:prstGeom>
        </p:spPr>
      </p:pic>
      <p:pic>
        <p:nvPicPr>
          <p:cNvPr id="14" name="Picture 13" descr="joyce valenza 4 - no description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000" y="5334000"/>
            <a:ext cx="1600200" cy="11192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and Testing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Systems analysis</a:t>
            </a:r>
          </a:p>
          <a:p>
            <a:pPr lvl="1"/>
            <a:r>
              <a:rPr lang="en-US" dirty="0" smtClean="0"/>
              <a:t>Analyze how parts interact</a:t>
            </a:r>
          </a:p>
          <a:p>
            <a:r>
              <a:rPr lang="en-US" dirty="0" smtClean="0"/>
              <a:t>Problem solving</a:t>
            </a:r>
          </a:p>
          <a:p>
            <a:pPr lvl="1"/>
            <a:r>
              <a:rPr lang="en-US" dirty="0" smtClean="0"/>
              <a:t>Overcoming obstacles to meet goals</a:t>
            </a:r>
          </a:p>
          <a:p>
            <a:r>
              <a:rPr lang="en-US" dirty="0" smtClean="0"/>
              <a:t>Investigation</a:t>
            </a:r>
          </a:p>
          <a:p>
            <a:pPr lvl="1"/>
            <a:r>
              <a:rPr lang="en-US" dirty="0" smtClean="0"/>
              <a:t>Explore an area where there is confusion or contradiction</a:t>
            </a:r>
          </a:p>
          <a:p>
            <a:r>
              <a:rPr lang="en-US" dirty="0" smtClean="0"/>
              <a:t>Experimental inquiry</a:t>
            </a:r>
          </a:p>
          <a:p>
            <a:pPr lvl="1"/>
            <a:r>
              <a:rPr lang="en-US" dirty="0" smtClean="0"/>
              <a:t>Generating or testing explanations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400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6248400" y="1600200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Participants will be researching new technology and best practice.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When strategies are effectively implemented, achievement gains occur…</a:t>
            </a:r>
            <a:endParaRPr lang="en-US" sz="3600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Similarities &amp; Differences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Summarizing &amp; Note-Taking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Effort &amp; Recognition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Homework &amp;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Non-Linguistic Representations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Cooperative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Objectives &amp;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Hypotheses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Questions, Cues &amp; Advance </a:t>
            </a:r>
            <a:br>
              <a:rPr lang="en-US" dirty="0" smtClean="0"/>
            </a:br>
            <a:r>
              <a:rPr lang="en-US" dirty="0" smtClean="0"/>
              <a:t>Organizers	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60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45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34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29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28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27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27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23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23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19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</a:t>
            </a:r>
            <a:r>
              <a:rPr lang="en-US" b="1" i="1" dirty="0" smtClean="0"/>
              <a:t>Classroom Instruction That Works, </a:t>
            </a:r>
            <a:r>
              <a:rPr lang="en-US" dirty="0" smtClean="0"/>
              <a:t>P.7 (</a:t>
            </a:r>
            <a:r>
              <a:rPr lang="en-US" dirty="0" err="1" smtClean="0"/>
              <a:t>Marzano</a:t>
            </a:r>
            <a:r>
              <a:rPr lang="en-US" dirty="0" smtClean="0"/>
              <a:t>, Pickering, Pollock, 2004)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2514600"/>
            <a:ext cx="19812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Average Percentile Point Gains on Student Achievement Tests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Research</a:t>
            </a:r>
            <a:br>
              <a:rPr lang="en-US" dirty="0" smtClean="0"/>
            </a:br>
            <a:r>
              <a:rPr lang="en-US" b="1" i="1" dirty="0" err="1" smtClean="0">
                <a:solidFill>
                  <a:srgbClr val="0070C0"/>
                </a:solidFill>
              </a:rPr>
              <a:t>Marzano</a:t>
            </a:r>
            <a:r>
              <a:rPr lang="en-US" b="1" i="1" dirty="0" smtClean="0">
                <a:solidFill>
                  <a:srgbClr val="0070C0"/>
                </a:solidFill>
              </a:rPr>
              <a:t> expands the 9 to 22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Advance Organizers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Building vocabulary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Complex cognitive tasks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Cooperative learning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Cues and questions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Effort and recognition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Engagement strategies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Feedback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Graphic organizers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Homework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Identifying similarities and differences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Interactive games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Kinesthetic activities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Nonlinguistic representations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Note taking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Partial vocabulary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Practice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Setting goals/objectives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Student discussion/chunking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Summarizing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Tracking student progress and scoring scales</a:t>
            </a:r>
            <a:endParaRPr lang="en-US" dirty="0" smtClean="0"/>
          </a:p>
          <a:p>
            <a:pPr marL="742950" indent="-742950">
              <a:buFont typeface="+mj-lt"/>
              <a:buAutoNum type="arabicPeriod" startAt="12"/>
            </a:pPr>
            <a:r>
              <a:rPr lang="en-US" b="1" dirty="0" smtClean="0"/>
              <a:t>Voting technology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019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additional information about these strategies, visit: 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http://www.marzanoresearch.com/research/researched_strategies.aspx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Dean, C. B., Stone, B., Hubbell, E., &amp; </a:t>
            </a:r>
            <a:r>
              <a:rPr lang="en-US" sz="1800" dirty="0" err="1" smtClean="0"/>
              <a:t>Pitler</a:t>
            </a:r>
            <a:r>
              <a:rPr lang="en-US" sz="1800" dirty="0" smtClean="0"/>
              <a:t>, H. (2012). </a:t>
            </a:r>
            <a:r>
              <a:rPr lang="en-US" sz="1800" i="1" dirty="0" smtClean="0"/>
              <a:t>Classroom instruction that works: Research-based strategies for increasing student achievement</a:t>
            </a:r>
            <a:r>
              <a:rPr lang="en-US" sz="1800" dirty="0" smtClean="0"/>
              <a:t> (2nd ed.). Alexandria, VA: ASCD.</a:t>
            </a:r>
          </a:p>
          <a:p>
            <a:pPr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 err="1" smtClean="0"/>
              <a:t>Marzano</a:t>
            </a:r>
            <a:r>
              <a:rPr lang="en-US" sz="1800" dirty="0" smtClean="0"/>
              <a:t>, R. J., Pickering, D. J., &amp; Pollock, J. E. (2001). </a:t>
            </a:r>
            <a:r>
              <a:rPr lang="en-US" sz="1800" i="1" dirty="0" smtClean="0"/>
              <a:t>Classroom instruction that works: Research-based strategies for increasing student achievement.</a:t>
            </a:r>
            <a:r>
              <a:rPr lang="en-US" sz="1800" dirty="0" smtClean="0"/>
              <a:t> Alexandria, VA: Association for Supervision and Curriculum Development.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err="1" smtClean="0"/>
              <a:t>Marzano</a:t>
            </a:r>
            <a:r>
              <a:rPr lang="en-US" sz="1800" dirty="0" smtClean="0"/>
              <a:t> Meta Analysis Database retrieved online at</a:t>
            </a:r>
            <a:r>
              <a:rPr lang="en-US" sz="1800" dirty="0" smtClean="0">
                <a:hlinkClick r:id="rId2"/>
              </a:rPr>
              <a:t/>
            </a:r>
            <a:br>
              <a:rPr lang="en-US" sz="1800" dirty="0" smtClean="0">
                <a:hlinkClick r:id="rId2"/>
              </a:rPr>
            </a:br>
            <a:r>
              <a:rPr lang="en-US" sz="1800" dirty="0" smtClean="0">
                <a:hlinkClick r:id="rId2"/>
              </a:rPr>
              <a:t>http://www.marzanoresearch.com/research/researched_strategies.aspx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Marzano</a:t>
            </a:r>
            <a:r>
              <a:rPr lang="en-US" sz="1800" dirty="0" smtClean="0"/>
              <a:t> Research Laboratories retrieved online at </a:t>
            </a:r>
            <a:r>
              <a:rPr lang="en-US" sz="1800" dirty="0" smtClean="0">
                <a:hlinkClick r:id="rId2"/>
              </a:rPr>
              <a:t>http://www.marzanoresearch.com/research/researched_strategies.aspx</a:t>
            </a: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Pitler</a:t>
            </a:r>
            <a:r>
              <a:rPr lang="en-US" sz="1800" dirty="0" smtClean="0"/>
              <a:t>, H., Kuhn, M., &amp; Hubbell, E.R. (2012). </a:t>
            </a:r>
            <a:r>
              <a:rPr lang="en-US" sz="1800" i="1" dirty="0" smtClean="0"/>
              <a:t>Using technology with classroom instruction that works, 2</a:t>
            </a:r>
            <a:r>
              <a:rPr lang="en-US" sz="1800" i="1" baseline="30000" dirty="0" smtClean="0"/>
              <a:t>nd</a:t>
            </a:r>
            <a:r>
              <a:rPr lang="en-US" sz="1800" i="1" dirty="0" smtClean="0"/>
              <a:t>.ed.</a:t>
            </a:r>
            <a:r>
              <a:rPr lang="en-US" sz="1800" dirty="0" smtClean="0"/>
              <a:t> Alexandria, VA: Association for Supervision and Curriculum Development.</a:t>
            </a:r>
          </a:p>
          <a:p>
            <a:pPr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Putting the Pieces Together: Integrating Technology with </a:t>
            </a:r>
            <a:r>
              <a:rPr lang="en-US" sz="1800" dirty="0" err="1" smtClean="0"/>
              <a:t>Marzano’s</a:t>
            </a:r>
            <a:r>
              <a:rPr lang="en-US" sz="1800" dirty="0" smtClean="0"/>
              <a:t> Instructional Strategies, Sherri Miller retrieved online at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http://gets.gc.k12.va.us/VSTE/2008/index.htm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 Cited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Partners and Co-Creators of 21things:</a:t>
            </a:r>
          </a:p>
          <a:p>
            <a:pPr>
              <a:buNone/>
            </a:pPr>
            <a:r>
              <a:rPr lang="en-US" sz="2000" dirty="0" smtClean="0"/>
              <a:t>Carolyn McCarthy </a:t>
            </a:r>
            <a:r>
              <a:rPr lang="en-US" sz="2000" dirty="0" smtClean="0">
                <a:hlinkClick r:id="rId2"/>
              </a:rPr>
              <a:t>cjmccarthy56@gmail.com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Melissa White </a:t>
            </a:r>
            <a:r>
              <a:rPr lang="en-US" sz="2000" dirty="0" smtClean="0">
                <a:hlinkClick r:id="rId3"/>
              </a:rPr>
              <a:t>mwhite@inghamisd.org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Dr. Jennifer Parker-Moore </a:t>
            </a:r>
            <a:r>
              <a:rPr lang="en-US" sz="2000" dirty="0" smtClean="0">
                <a:hlinkClick r:id="rId4"/>
              </a:rPr>
              <a:t>jpmoore@misd.net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Janice Harding </a:t>
            </a:r>
            <a:r>
              <a:rPr lang="en-US" sz="2000" dirty="0" smtClean="0">
                <a:hlinkClick r:id="rId5"/>
              </a:rPr>
              <a:t>jharding@misd.net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Mid-continent Research for Education and Learning</a:t>
            </a:r>
          </a:p>
          <a:p>
            <a:pPr>
              <a:buNone/>
            </a:pPr>
            <a:r>
              <a:rPr lang="en-US" dirty="0" smtClean="0">
                <a:hlinkClick r:id="rId6"/>
              </a:rPr>
              <a:t>http://www.mcrel.org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mcre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5334000"/>
            <a:ext cx="2571750" cy="1276350"/>
          </a:xfrm>
          <a:prstGeom prst="rect">
            <a:avLst/>
          </a:prstGeom>
        </p:spPr>
      </p:pic>
      <p:pic>
        <p:nvPicPr>
          <p:cNvPr id="5" name="Picture 4" descr="21things-team picture 2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286000"/>
            <a:ext cx="2461898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ed.:  </a:t>
            </a:r>
            <a:r>
              <a:rPr lang="en-US" dirty="0" err="1" smtClean="0"/>
              <a:t>Marzano</a:t>
            </a:r>
            <a:r>
              <a:rPr lang="en-US" dirty="0" smtClean="0"/>
              <a:t>, Pickering, and Pollock (2001)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057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Marzano</a:t>
            </a:r>
            <a:r>
              <a:rPr lang="en-US" dirty="0" smtClean="0"/>
              <a:t>, R. J., Pickering, D. J., &amp; Pollock, J. E. (2001). </a:t>
            </a:r>
            <a:r>
              <a:rPr lang="en-US" i="1" dirty="0" smtClean="0"/>
              <a:t>Classroom instruction that works: Research-based strategies for increasing student achievement.</a:t>
            </a:r>
            <a:r>
              <a:rPr lang="en-US" dirty="0" smtClean="0"/>
              <a:t> Alexandria, VA: Association for Supervision and Curriculum Development.</a:t>
            </a:r>
            <a:endParaRPr lang="en-US" dirty="0"/>
          </a:p>
        </p:txBody>
      </p:sp>
      <p:pic>
        <p:nvPicPr>
          <p:cNvPr id="7" name="Picture 6" descr="citw-marzano book cover.jpg"/>
          <p:cNvPicPr>
            <a:picLocks noChangeAspect="1"/>
          </p:cNvPicPr>
          <p:nvPr/>
        </p:nvPicPr>
        <p:blipFill>
          <a:blip r:embed="rId3" cstate="print"/>
          <a:srcRect l="2564" t="9473" r="25641" b="5275"/>
          <a:stretch>
            <a:fillRect/>
          </a:stretch>
        </p:blipFill>
        <p:spPr>
          <a:xfrm>
            <a:off x="5715000" y="1981200"/>
            <a:ext cx="2133600" cy="2743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6800" y="4648200"/>
            <a:ext cx="3810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some circles, the 9 strategies are known as the “</a:t>
            </a:r>
            <a:r>
              <a:rPr lang="en-US" dirty="0" err="1" smtClean="0"/>
              <a:t>Marzano</a:t>
            </a:r>
            <a:r>
              <a:rPr lang="en-US" dirty="0" smtClean="0"/>
              <a:t> 9”.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ed. in 2012: </a:t>
            </a:r>
            <a:r>
              <a:rPr lang="en-US" b="1" dirty="0" smtClean="0">
                <a:solidFill>
                  <a:srgbClr val="00B0F0"/>
                </a:solidFill>
              </a:rPr>
              <a:t>New Edition!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citw 2nd 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2150918" cy="2704010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86200" y="18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Dean, C. B., Stone, B., Hubbell, E., &amp; </a:t>
            </a:r>
            <a:r>
              <a:rPr lang="en-US" dirty="0" err="1" smtClean="0"/>
              <a:t>Pitler</a:t>
            </a:r>
            <a:r>
              <a:rPr lang="en-US" dirty="0" smtClean="0"/>
              <a:t>, H. (2012). </a:t>
            </a:r>
            <a:r>
              <a:rPr lang="en-US" i="1" dirty="0" smtClean="0"/>
              <a:t>Classroom instruction that works: Research-based strategies for increasing student achievement</a:t>
            </a:r>
            <a:r>
              <a:rPr lang="en-US" dirty="0" smtClean="0"/>
              <a:t> (2nd ed.). Alexandria, VA: ASCD.</a:t>
            </a:r>
            <a:endParaRPr lang="en-US" dirty="0"/>
          </a:p>
        </p:txBody>
      </p:sp>
      <p:pic>
        <p:nvPicPr>
          <p:cNvPr id="6" name="Content Placeholder 3" descr="citw creating environment slide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10000"/>
            <a:ext cx="3295982" cy="23727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0" y="4572000"/>
            <a:ext cx="3505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evidence-based research, framework, rationale, examples, and connections 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skills!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114800" y="4724400"/>
            <a:ext cx="914400" cy="914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624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used with permission, mcrel.org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61722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Classroom Instruction that Works,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Technology with Classroom Instruction that Works</a:t>
            </a:r>
            <a:endParaRPr lang="en-US" dirty="0"/>
          </a:p>
        </p:txBody>
      </p:sp>
      <p:pic>
        <p:nvPicPr>
          <p:cNvPr id="5" name="Content Placeholder 4" descr="citw-technolog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57262" y="1958181"/>
            <a:ext cx="3038475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Check out the new edition</a:t>
            </a:r>
          </a:p>
          <a:p>
            <a:r>
              <a:rPr lang="en-US" dirty="0" smtClean="0"/>
              <a:t>Make connections to new tools</a:t>
            </a:r>
          </a:p>
          <a:p>
            <a:r>
              <a:rPr lang="en-US" dirty="0" smtClean="0"/>
              <a:t>See sample lessons</a:t>
            </a:r>
          </a:p>
          <a:p>
            <a:r>
              <a:rPr lang="en-US" dirty="0" smtClean="0"/>
              <a:t>Review research based approach to improving instruction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Pitler</a:t>
            </a:r>
            <a:r>
              <a:rPr lang="en-US" dirty="0" smtClean="0"/>
              <a:t>, H., Kuhn, M., &amp; Hubbell, E.R. (2012). </a:t>
            </a:r>
            <a:r>
              <a:rPr lang="en-US" i="1" dirty="0" smtClean="0"/>
              <a:t>Using technology with classroom instruction that works, 2</a:t>
            </a:r>
            <a:r>
              <a:rPr lang="en-US" i="1" baseline="30000" dirty="0" smtClean="0"/>
              <a:t>nd</a:t>
            </a:r>
            <a:r>
              <a:rPr lang="en-US" i="1" dirty="0" smtClean="0"/>
              <a:t>.ed.</a:t>
            </a:r>
            <a:r>
              <a:rPr lang="en-US" dirty="0" smtClean="0"/>
              <a:t> Alexandria, VA: Association for Supervision and Curriculum Development.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hlinkClick r:id="rId3"/>
              </a:rPr>
              <a:t>http://bcove.me/lksj6kew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600200"/>
            <a:ext cx="3889375" cy="41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3400" y="2209800"/>
            <a:ext cx="1676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the video and explore the connections between technology and CITW with author Howard </a:t>
            </a:r>
            <a:r>
              <a:rPr lang="en-US" dirty="0" err="1" smtClean="0"/>
              <a:t>Pitler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Refined CITW Framework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66687"/>
          <a:stretch>
            <a:fillRect/>
          </a:stretch>
        </p:blipFill>
        <p:spPr bwMode="auto">
          <a:xfrm>
            <a:off x="3716285" y="1219200"/>
            <a:ext cx="542771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50000" r="57830"/>
          <a:stretch>
            <a:fillRect/>
          </a:stretch>
        </p:blipFill>
        <p:spPr bwMode="auto">
          <a:xfrm>
            <a:off x="4724400" y="2743200"/>
            <a:ext cx="2133600" cy="19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57830" t="50000"/>
          <a:stretch>
            <a:fillRect/>
          </a:stretch>
        </p:blipFill>
        <p:spPr bwMode="auto">
          <a:xfrm>
            <a:off x="6934199" y="4648200"/>
            <a:ext cx="2209801" cy="198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52400" y="1219200"/>
            <a:ext cx="4040188" cy="54403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 Objectives and Providing Feedback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Reinforcing Effort and Providing Recognition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Learning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Cues, Questions, and Advance Organizers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Non-linguistic representations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Summarizing and Note-taking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Assigning Homework and Practice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Identifying Similarities and Differences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Generating and Testing Hypothesis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1600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91000" y="3429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00800" y="5257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 rot="16200000">
            <a:off x="6515101" y="-571501"/>
            <a:ext cx="1219197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4800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CITW Connections to 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687"/>
          <a:stretch>
            <a:fillRect/>
          </a:stretch>
        </p:blipFill>
        <p:spPr bwMode="auto">
          <a:xfrm>
            <a:off x="2133600" y="1219200"/>
            <a:ext cx="5304696" cy="13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0000" r="57830"/>
          <a:stretch>
            <a:fillRect/>
          </a:stretch>
        </p:blipFill>
        <p:spPr bwMode="auto">
          <a:xfrm>
            <a:off x="304800" y="4643437"/>
            <a:ext cx="24622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7830" t="50000"/>
          <a:stretch>
            <a:fillRect/>
          </a:stretch>
        </p:blipFill>
        <p:spPr bwMode="auto">
          <a:xfrm>
            <a:off x="6681787" y="4643437"/>
            <a:ext cx="24622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1things blac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59734"/>
            <a:ext cx="1371600" cy="478466"/>
          </a:xfrm>
          <a:prstGeom prst="rect">
            <a:avLst/>
          </a:prstGeom>
        </p:spPr>
      </p:pic>
      <p:pic>
        <p:nvPicPr>
          <p:cNvPr id="8" name="Picture 7" descr="21things4teachers - 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657600"/>
            <a:ext cx="3438096" cy="135238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572000" y="26670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743114">
            <a:off x="6904396" y="3679939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053826">
            <a:off x="2946147" y="2686678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2874650">
            <a:off x="6154119" y="267881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8150894">
            <a:off x="5768423" y="5046915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3927501">
            <a:off x="3032545" y="5107997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4657020">
            <a:off x="2110047" y="3694965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4572000" y="54102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3998</Words>
  <Application>Microsoft Office PowerPoint</Application>
  <PresentationFormat>On-screen Show (4:3)</PresentationFormat>
  <Paragraphs>510</Paragraphs>
  <Slides>39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MCREL’s “Classroom Instruction that Works” Meets  “The 21things4teachers”</vt:lpstr>
      <vt:lpstr>Making Connections</vt:lpstr>
      <vt:lpstr>What is  Classroom Instruction that Works?</vt:lpstr>
      <vt:lpstr>The 1st ed.:  Marzano, Pickering, and Pollock (2001)</vt:lpstr>
      <vt:lpstr>2nd ed. in 2012: New Edition!</vt:lpstr>
      <vt:lpstr>Using Technology with Classroom Instruction that Works</vt:lpstr>
      <vt:lpstr>http://bcove.me/lksj6kew</vt:lpstr>
      <vt:lpstr>Refined CITW Framework</vt:lpstr>
      <vt:lpstr>CITW Connections to </vt:lpstr>
      <vt:lpstr>PowerPoint Presentation</vt:lpstr>
      <vt:lpstr>PowerPoint Presentation</vt:lpstr>
      <vt:lpstr>Connecting Technology to Best Practice Strategies</vt:lpstr>
      <vt:lpstr>Setting Objectives and  Providing Feedback</vt:lpstr>
      <vt:lpstr>Setting Objectives</vt:lpstr>
      <vt:lpstr>Providing Feedback</vt:lpstr>
      <vt:lpstr>Reinforcing Effort and Providing Recognition</vt:lpstr>
      <vt:lpstr>Reinforcing Effort</vt:lpstr>
      <vt:lpstr>Providing Recognition</vt:lpstr>
      <vt:lpstr>Cooperative Learning</vt:lpstr>
      <vt:lpstr>Cooperative Learning</vt:lpstr>
      <vt:lpstr>Cues, Questions, Advance Organizers</vt:lpstr>
      <vt:lpstr>Cues &amp; Questions</vt:lpstr>
      <vt:lpstr>Advance Organizers</vt:lpstr>
      <vt:lpstr>Non-linguistic Representations</vt:lpstr>
      <vt:lpstr>Non-Linguistic Representations</vt:lpstr>
      <vt:lpstr>Summarizing and Note-taking</vt:lpstr>
      <vt:lpstr>Summarizing</vt:lpstr>
      <vt:lpstr>Note-taking</vt:lpstr>
      <vt:lpstr>Assigning Homework and  Providing Practice</vt:lpstr>
      <vt:lpstr>Assigning Homework</vt:lpstr>
      <vt:lpstr>Providing Practice</vt:lpstr>
      <vt:lpstr>Identifying Similarities and Differences</vt:lpstr>
      <vt:lpstr>Identifying Similarities and Differences</vt:lpstr>
      <vt:lpstr>Generating and Testing Hypothesis</vt:lpstr>
      <vt:lpstr>Generating and Testing Hypothesis</vt:lpstr>
      <vt:lpstr>When strategies are effectively implemented, achievement gains occur…</vt:lpstr>
      <vt:lpstr>Additional Research Marzano expands the 9 to 22</vt:lpstr>
      <vt:lpstr>Work Cited</vt:lpstr>
      <vt:lpstr>Questions?</vt:lpstr>
    </vt:vector>
  </TitlesOfParts>
  <Company>MISD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Parker-Moore</dc:creator>
  <cp:lastModifiedBy>User</cp:lastModifiedBy>
  <cp:revision>145</cp:revision>
  <dcterms:created xsi:type="dcterms:W3CDTF">2010-01-13T13:48:17Z</dcterms:created>
  <dcterms:modified xsi:type="dcterms:W3CDTF">2013-09-27T14:52:41Z</dcterms:modified>
</cp:coreProperties>
</file>