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10" r:id="rId2"/>
    <p:sldId id="296" r:id="rId3"/>
    <p:sldId id="298" r:id="rId4"/>
    <p:sldId id="313" r:id="rId5"/>
    <p:sldId id="309" r:id="rId6"/>
    <p:sldId id="306" r:id="rId7"/>
    <p:sldId id="287" r:id="rId8"/>
    <p:sldId id="278" r:id="rId9"/>
    <p:sldId id="314" r:id="rId10"/>
    <p:sldId id="280" r:id="rId11"/>
    <p:sldId id="279" r:id="rId12"/>
    <p:sldId id="281" r:id="rId13"/>
    <p:sldId id="283" r:id="rId14"/>
    <p:sldId id="282" r:id="rId15"/>
    <p:sldId id="284" r:id="rId16"/>
    <p:sldId id="285" r:id="rId17"/>
    <p:sldId id="312" r:id="rId18"/>
    <p:sldId id="290" r:id="rId19"/>
    <p:sldId id="291" r:id="rId20"/>
    <p:sldId id="292" r:id="rId21"/>
    <p:sldId id="293" r:id="rId22"/>
    <p:sldId id="294" r:id="rId23"/>
    <p:sldId id="263" r:id="rId24"/>
    <p:sldId id="258" r:id="rId25"/>
    <p:sldId id="264" r:id="rId26"/>
    <p:sldId id="265" r:id="rId27"/>
    <p:sldId id="266" r:id="rId28"/>
    <p:sldId id="272" r:id="rId29"/>
    <p:sldId id="270" r:id="rId30"/>
    <p:sldId id="271" r:id="rId31"/>
    <p:sldId id="262" r:id="rId32"/>
    <p:sldId id="267" r:id="rId33"/>
    <p:sldId id="275" r:id="rId34"/>
    <p:sldId id="276" r:id="rId35"/>
    <p:sldId id="277" r:id="rId36"/>
    <p:sldId id="268" r:id="rId37"/>
    <p:sldId id="273" r:id="rId38"/>
    <p:sldId id="299" r:id="rId39"/>
    <p:sldId id="301" r:id="rId40"/>
    <p:sldId id="297" r:id="rId41"/>
    <p:sldId id="304" r:id="rId42"/>
    <p:sldId id="295" r:id="rId4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32"/>
    <a:srgbClr val="DD8423"/>
    <a:srgbClr val="FD8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50"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0FCD0B73-AB08-4904-BA8E-08FC2271CC23}" type="datetimeFigureOut">
              <a:rPr lang="en-US" smtClean="0"/>
              <a:pPr/>
              <a:t>9/23/2013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A6100066-76A8-4550-9B7A-CD4457CFEDA1}" type="slidenum">
              <a:rPr lang="en-US" smtClean="0"/>
              <a:pPr/>
              <a:t>‹#›</a:t>
            </a:fld>
            <a:endParaRPr lang="en-US"/>
          </a:p>
        </p:txBody>
      </p:sp>
    </p:spTree>
    <p:extLst>
      <p:ext uri="{BB962C8B-B14F-4D97-AF65-F5344CB8AC3E}">
        <p14:creationId xmlns:p14="http://schemas.microsoft.com/office/powerpoint/2010/main" val="747217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98AB0EF3-A7AD-4583-9F1F-409C28B84375}" type="datetimeFigureOut">
              <a:rPr lang="en-US" smtClean="0"/>
              <a:t>9/23/2013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7BB00694-2CEE-41FC-A426-7B124093B101}" type="slidenum">
              <a:rPr lang="en-US" smtClean="0"/>
              <a:t>‹#›</a:t>
            </a:fld>
            <a:endParaRPr lang="en-US"/>
          </a:p>
        </p:txBody>
      </p:sp>
    </p:spTree>
    <p:extLst>
      <p:ext uri="{BB962C8B-B14F-4D97-AF65-F5344CB8AC3E}">
        <p14:creationId xmlns:p14="http://schemas.microsoft.com/office/powerpoint/2010/main" val="388600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E83D1-D25C-47A1-B74E-302E81452BBE}" type="slidenum">
              <a:rPr lang="en-US"/>
              <a:pPr/>
              <a:t>5</a:t>
            </a:fld>
            <a:endParaRPr lang="en-US"/>
          </a:p>
        </p:txBody>
      </p:sp>
      <p:sp>
        <p:nvSpPr>
          <p:cNvPr id="237570" name="Rectangle 2"/>
          <p:cNvSpPr>
            <a:spLocks noGrp="1" noRot="1" noChangeAspect="1" noChangeArrowheads="1" noTextEdit="1"/>
          </p:cNvSpPr>
          <p:nvPr>
            <p:ph type="sldImg"/>
          </p:nvPr>
        </p:nvSpPr>
        <p:spPr>
          <a:xfrm>
            <a:off x="1104900" y="695325"/>
            <a:ext cx="4649788" cy="3487738"/>
          </a:xfrm>
          <a:ln/>
        </p:spPr>
      </p:sp>
      <p:sp>
        <p:nvSpPr>
          <p:cNvPr id="237571" name="Rectangle 3"/>
          <p:cNvSpPr>
            <a:spLocks noGrp="1" noChangeArrowheads="1"/>
          </p:cNvSpPr>
          <p:nvPr>
            <p:ph type="body" idx="1"/>
          </p:nvPr>
        </p:nvSpPr>
        <p:spPr>
          <a:xfrm>
            <a:off x="914400" y="4416425"/>
            <a:ext cx="5029200" cy="4184650"/>
          </a:xfrm>
        </p:spPr>
        <p:txBody>
          <a:bodyPr lIns="93333" tIns="46666" rIns="93333" bIns="46666"/>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B00694-2CEE-41FC-A426-7B124093B101}" type="slidenum">
              <a:rPr lang="en-US" smtClean="0"/>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930915E-9073-4706-A502-A5A2CFE0D2D6}" type="slidenum">
              <a:rPr lang="en-US" smtClean="0"/>
              <a:pPr fontAlgn="base">
                <a:spcBef>
                  <a:spcPct val="0"/>
                </a:spcBef>
                <a:spcAft>
                  <a:spcPct val="0"/>
                </a:spcAft>
                <a:defRPr/>
              </a:pPr>
              <a:t>18</a:t>
            </a:fld>
            <a:endParaRPr lang="en-US" smtClean="0"/>
          </a:p>
        </p:txBody>
      </p:sp>
      <p:sp>
        <p:nvSpPr>
          <p:cNvPr id="115715"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TxBESS Phases and Stages Module</a:t>
            </a:r>
          </a:p>
          <a:p>
            <a:pPr fontAlgn="base">
              <a:spcBef>
                <a:spcPct val="0"/>
              </a:spcBef>
              <a:spcAft>
                <a:spcPct val="0"/>
              </a:spcAft>
              <a:defRPr/>
            </a:pPr>
            <a:r>
              <a:rPr lang="en-US" dirty="0" smtClean="0"/>
              <a:t>Texas State Board for Educator Certification</a:t>
            </a:r>
          </a:p>
        </p:txBody>
      </p:sp>
      <p:sp>
        <p:nvSpPr>
          <p:cNvPr id="11571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January 2005</a:t>
            </a:r>
          </a:p>
        </p:txBody>
      </p:sp>
      <p:sp>
        <p:nvSpPr>
          <p:cNvPr id="1157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Another model for beginning teacher growth comes from Frances Fuller. Even though Fuller identified these Stages of Concern over forty years ago, they are still relevant to beginning teachers today. </a:t>
            </a:r>
          </a:p>
          <a:p>
            <a:pPr eaLnBrk="1" hangingPunct="1">
              <a:spcBef>
                <a:spcPct val="0"/>
              </a:spcBef>
            </a:pPr>
            <a:endParaRPr lang="en-US" smtClean="0"/>
          </a:p>
          <a:p>
            <a:pPr eaLnBrk="1" hangingPunct="1">
              <a:spcBef>
                <a:spcPct val="0"/>
              </a:spcBef>
            </a:pPr>
            <a:r>
              <a:rPr lang="en-US" smtClean="0"/>
              <a:t>Source: Fuller, F. 1969. Concerns of teachers: A developmental continuum. </a:t>
            </a:r>
            <a:r>
              <a:rPr lang="en-US" i="1" smtClean="0"/>
              <a:t>American Educational Research Journal</a:t>
            </a:r>
            <a:r>
              <a:rPr lang="en-US" smtClean="0"/>
              <a:t> 6 (2):207-26.</a:t>
            </a:r>
            <a:endParaRPr lang="en-US"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5EB39AC-070B-4D2B-9B05-3E1A900DCAB3}" type="slidenum">
              <a:rPr lang="en-US" smtClean="0"/>
              <a:pPr fontAlgn="base">
                <a:spcBef>
                  <a:spcPct val="0"/>
                </a:spcBef>
                <a:spcAft>
                  <a:spcPct val="0"/>
                </a:spcAft>
                <a:defRPr/>
              </a:pPr>
              <a:t>19</a:t>
            </a:fld>
            <a:endParaRPr lang="en-US" smtClean="0"/>
          </a:p>
        </p:txBody>
      </p:sp>
      <p:sp>
        <p:nvSpPr>
          <p:cNvPr id="11673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TxBESS Phases and Stages Module</a:t>
            </a:r>
          </a:p>
          <a:p>
            <a:pPr fontAlgn="base">
              <a:spcBef>
                <a:spcPct val="0"/>
              </a:spcBef>
              <a:spcAft>
                <a:spcPct val="0"/>
              </a:spcAft>
              <a:defRPr/>
            </a:pPr>
            <a:r>
              <a:rPr lang="en-US" dirty="0" smtClean="0"/>
              <a:t>Texas State Board for Educator Certification</a:t>
            </a:r>
          </a:p>
        </p:txBody>
      </p:sp>
      <p:sp>
        <p:nvSpPr>
          <p:cNvPr id="11674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January 2005</a:t>
            </a:r>
          </a:p>
        </p:txBody>
      </p:sp>
      <p:sp>
        <p:nvSpPr>
          <p:cNvPr id="1167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2" name="Rectangle 3"/>
          <p:cNvSpPr>
            <a:spLocks noGrp="1" noChangeArrowheads="1"/>
          </p:cNvSpPr>
          <p:nvPr>
            <p:ph type="body" idx="1"/>
          </p:nvPr>
        </p:nvSpPr>
        <p:spPr bwMode="auto">
          <a:xfrm>
            <a:off x="914093" y="4415008"/>
            <a:ext cx="5029815" cy="4184945"/>
          </a:xfrm>
          <a:noFill/>
        </p:spPr>
        <p:txBody>
          <a:bodyPr wrap="square" numCol="1" anchor="t" anchorCtr="0" compatLnSpc="1">
            <a:prstTxWarp prst="textNoShape">
              <a:avLst/>
            </a:prstTxWarp>
          </a:bodyPr>
          <a:lstStyle/>
          <a:p>
            <a:pPr eaLnBrk="1" hangingPunct="1">
              <a:spcBef>
                <a:spcPct val="0"/>
              </a:spcBef>
            </a:pPr>
            <a:r>
              <a:rPr lang="en-US" b="1" smtClean="0"/>
              <a:t>The Stages of Concern describe teacher development, including the first year in the classroom and beyond. As with any developmental sequence, remember that this one is not linear. Beginning teachers, in fact all teachers, may pass through the stages many times in their careers.</a:t>
            </a:r>
          </a:p>
          <a:p>
            <a:pPr eaLnBrk="1" hangingPunct="1">
              <a:spcBef>
                <a:spcPct val="0"/>
              </a:spcBef>
            </a:pPr>
            <a:endParaRPr lang="en-US"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EC8F598-EF8D-4FAF-B83A-7BA5FEE8EC65}" type="slidenum">
              <a:rPr lang="en-US" smtClean="0"/>
              <a:pPr fontAlgn="base">
                <a:spcBef>
                  <a:spcPct val="0"/>
                </a:spcBef>
                <a:spcAft>
                  <a:spcPct val="0"/>
                </a:spcAft>
                <a:defRPr/>
              </a:pPr>
              <a:t>20</a:t>
            </a:fld>
            <a:endParaRPr lang="en-US" smtClean="0"/>
          </a:p>
        </p:txBody>
      </p:sp>
      <p:sp>
        <p:nvSpPr>
          <p:cNvPr id="117763"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TxBESS Phases and Stages Module</a:t>
            </a:r>
          </a:p>
          <a:p>
            <a:pPr fontAlgn="base">
              <a:spcBef>
                <a:spcPct val="0"/>
              </a:spcBef>
              <a:spcAft>
                <a:spcPct val="0"/>
              </a:spcAft>
              <a:defRPr/>
            </a:pPr>
            <a:r>
              <a:rPr lang="en-US" dirty="0" smtClean="0"/>
              <a:t>Texas State Board for Educator Certification</a:t>
            </a:r>
          </a:p>
        </p:txBody>
      </p:sp>
      <p:sp>
        <p:nvSpPr>
          <p:cNvPr id="11776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January 2005</a:t>
            </a:r>
          </a:p>
        </p:txBody>
      </p:sp>
      <p:sp>
        <p:nvSpPr>
          <p:cNvPr id="1177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39" name="Rectangle 3"/>
          <p:cNvSpPr>
            <a:spLocks noGrp="1" noChangeArrowheads="1"/>
          </p:cNvSpPr>
          <p:nvPr>
            <p:ph type="body" idx="1"/>
          </p:nvPr>
        </p:nvSpPr>
        <p:spPr>
          <a:xfrm>
            <a:off x="967863" y="4551167"/>
            <a:ext cx="4899230" cy="4183380"/>
          </a:xfrm>
        </p:spPr>
        <p:txBody>
          <a:bodyPr>
            <a:normAutofit lnSpcReduction="10000"/>
          </a:bodyPr>
          <a:lstStyle/>
          <a:p>
            <a:pPr>
              <a:spcBef>
                <a:spcPct val="10000"/>
              </a:spcBef>
              <a:defRPr/>
            </a:pPr>
            <a:r>
              <a:rPr lang="en-US" b="1" dirty="0"/>
              <a:t>Think about what it’s like to learn something for the first time, whether it’s cooking, caring for your first pet, or even swimming. When learning to swim, we are just trying to keep our heads above water. How do you think teachers are feeling in the Survival Stage? </a:t>
            </a:r>
          </a:p>
          <a:p>
            <a:pPr>
              <a:spcBef>
                <a:spcPct val="10000"/>
              </a:spcBef>
              <a:defRPr/>
            </a:pPr>
            <a:endParaRPr lang="en-US" b="1" dirty="0"/>
          </a:p>
          <a:p>
            <a:pPr>
              <a:spcBef>
                <a:spcPct val="10000"/>
              </a:spcBef>
              <a:defRPr/>
            </a:pPr>
            <a:r>
              <a:rPr lang="en-US" b="1" dirty="0"/>
              <a:t>Fuller’s Stage 1 is similar to Moir’s Phase 2. At this stage, beginning teachers talk a lot about “I” and “me.” They feel that no one else understands them. Mentors need to be aware of and listen for key phrases that indicate this focus on self. </a:t>
            </a:r>
          </a:p>
          <a:p>
            <a:pPr>
              <a:spcBef>
                <a:spcPct val="10000"/>
              </a:spcBef>
              <a:defRPr/>
            </a:pPr>
            <a:endParaRPr lang="en-US" b="1" dirty="0"/>
          </a:p>
          <a:p>
            <a:pPr>
              <a:spcBef>
                <a:spcPct val="10000"/>
              </a:spcBef>
              <a:defRPr/>
            </a:pPr>
            <a:r>
              <a:rPr lang="en-US" b="1" dirty="0"/>
              <a:t>When beginning teachers are in the Survival Stage, they need different kinds of support than they will at other stages. The following are the kinds of support mentors can provide beginning teachers during the Survival Stage. Mentors should:</a:t>
            </a:r>
          </a:p>
          <a:p>
            <a:pPr>
              <a:spcBef>
                <a:spcPct val="10000"/>
              </a:spcBef>
              <a:defRPr/>
            </a:pPr>
            <a:endParaRPr lang="en-US" b="1" dirty="0"/>
          </a:p>
          <a:p>
            <a:pPr marL="800026" lvl="1" indent="-228579">
              <a:spcBef>
                <a:spcPct val="10000"/>
              </a:spcBef>
              <a:buFontTx/>
              <a:buAutoNum type="arabicPeriod"/>
              <a:defRPr/>
            </a:pPr>
            <a:r>
              <a:rPr lang="en-US" b="1" dirty="0"/>
              <a:t>Look for opportunities to provide specific praise;</a:t>
            </a:r>
          </a:p>
          <a:p>
            <a:pPr marL="800026" lvl="1" indent="-228579">
              <a:spcBef>
                <a:spcPct val="10000"/>
              </a:spcBef>
              <a:buFontTx/>
              <a:buAutoNum type="arabicPeriod"/>
              <a:defRPr/>
            </a:pPr>
            <a:r>
              <a:rPr lang="en-US" b="1" dirty="0"/>
              <a:t>Show interest in the beginning teachers’ ideas;</a:t>
            </a:r>
          </a:p>
          <a:p>
            <a:pPr marL="800026" lvl="1" indent="-228579">
              <a:spcBef>
                <a:spcPct val="10000"/>
              </a:spcBef>
              <a:buFontTx/>
              <a:buAutoNum type="arabicPeriod"/>
              <a:defRPr/>
            </a:pPr>
            <a:r>
              <a:rPr lang="en-US" b="1" dirty="0"/>
              <a:t>Facilitate reflection on things that are going well and on how setbacks can be avoided in the future;</a:t>
            </a:r>
          </a:p>
          <a:p>
            <a:pPr marL="800026" lvl="1" indent="-228579">
              <a:spcBef>
                <a:spcPct val="10000"/>
              </a:spcBef>
              <a:buFontTx/>
              <a:buAutoNum type="arabicPeriod"/>
              <a:defRPr/>
            </a:pPr>
            <a:r>
              <a:rPr lang="en-US" b="1" dirty="0"/>
              <a:t>Invite beginning teachers to social and professional activities;</a:t>
            </a:r>
          </a:p>
          <a:p>
            <a:pPr marL="800026" lvl="1" indent="-228579">
              <a:spcBef>
                <a:spcPct val="10000"/>
              </a:spcBef>
              <a:buFontTx/>
              <a:buAutoNum type="arabicPeriod"/>
              <a:defRPr/>
            </a:pPr>
            <a:r>
              <a:rPr lang="en-US" b="1" dirty="0"/>
              <a:t>Share coping skills; and</a:t>
            </a:r>
          </a:p>
          <a:p>
            <a:pPr marL="800026" lvl="1" indent="-228579">
              <a:spcBef>
                <a:spcPct val="10000"/>
              </a:spcBef>
              <a:buFontTx/>
              <a:buAutoNum type="arabicPeriod"/>
              <a:defRPr/>
            </a:pPr>
            <a:r>
              <a:rPr lang="en-US" b="1" dirty="0"/>
              <a:t>Encourage beginning teachers to live balanced lives with time for self, family, and friends.</a:t>
            </a:r>
          </a:p>
          <a:p>
            <a:pPr>
              <a:spcBef>
                <a:spcPct val="10000"/>
              </a:spcBef>
              <a:defRPr/>
            </a:pPr>
            <a:endParaRPr lang="en-US" b="1" dirty="0"/>
          </a:p>
          <a:p>
            <a:pPr>
              <a:spcBef>
                <a:spcPct val="0"/>
              </a:spcBef>
              <a:defRPr/>
            </a:pPr>
            <a:endParaRPr lang="en-US" i="1" dirty="0"/>
          </a:p>
          <a:p>
            <a:pPr>
              <a:spcBef>
                <a:spcPct val="0"/>
              </a:spcBef>
              <a:defRPr/>
            </a:pPr>
            <a:endParaRPr lang="en-US" b="1"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D96C52F-FDBE-454B-8AA5-DB3F997AD51D}" type="slidenum">
              <a:rPr lang="en-US" smtClean="0"/>
              <a:pPr fontAlgn="base">
                <a:spcBef>
                  <a:spcPct val="0"/>
                </a:spcBef>
                <a:spcAft>
                  <a:spcPct val="0"/>
                </a:spcAft>
                <a:defRPr/>
              </a:pPr>
              <a:t>21</a:t>
            </a:fld>
            <a:endParaRPr lang="en-US" smtClean="0"/>
          </a:p>
        </p:txBody>
      </p:sp>
      <p:sp>
        <p:nvSpPr>
          <p:cNvPr id="118787"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TxBESS Phases and Stages Module</a:t>
            </a:r>
          </a:p>
          <a:p>
            <a:pPr fontAlgn="base">
              <a:spcBef>
                <a:spcPct val="0"/>
              </a:spcBef>
              <a:spcAft>
                <a:spcPct val="0"/>
              </a:spcAft>
              <a:defRPr/>
            </a:pPr>
            <a:r>
              <a:rPr lang="en-US" dirty="0" smtClean="0"/>
              <a:t>Texas State Board for Educator Certification</a:t>
            </a:r>
          </a:p>
        </p:txBody>
      </p:sp>
      <p:sp>
        <p:nvSpPr>
          <p:cNvPr id="11878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January 2005</a:t>
            </a:r>
          </a:p>
        </p:txBody>
      </p:sp>
      <p:sp>
        <p:nvSpPr>
          <p:cNvPr id="1187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5" name="Rectangle 3"/>
          <p:cNvSpPr>
            <a:spLocks noGrp="1" noChangeArrowheads="1"/>
          </p:cNvSpPr>
          <p:nvPr>
            <p:ph type="body" idx="1"/>
          </p:nvPr>
        </p:nvSpPr>
        <p:spPr>
          <a:xfrm>
            <a:off x="967863" y="4551167"/>
            <a:ext cx="4899230" cy="4183380"/>
          </a:xfrm>
        </p:spPr>
        <p:txBody>
          <a:bodyPr>
            <a:normAutofit fontScale="92500" lnSpcReduction="10000"/>
          </a:bodyPr>
          <a:lstStyle/>
          <a:p>
            <a:pPr>
              <a:spcBef>
                <a:spcPct val="0"/>
              </a:spcBef>
              <a:tabLst>
                <a:tab pos="685736" algn="l"/>
              </a:tabLst>
              <a:defRPr/>
            </a:pPr>
            <a:r>
              <a:rPr lang="en-US" b="1" dirty="0"/>
              <a:t>In the Task Stage, we are able to stay afloat by dog paddling. We are starting to learn some other strokes. </a:t>
            </a:r>
          </a:p>
          <a:p>
            <a:pPr>
              <a:spcBef>
                <a:spcPct val="0"/>
              </a:spcBef>
              <a:tabLst>
                <a:tab pos="685736" algn="l"/>
              </a:tabLst>
              <a:defRPr/>
            </a:pPr>
            <a:endParaRPr lang="en-US" b="1" dirty="0"/>
          </a:p>
          <a:p>
            <a:pPr>
              <a:spcBef>
                <a:spcPct val="0"/>
              </a:spcBef>
              <a:tabLst>
                <a:tab pos="685736" algn="l"/>
              </a:tabLst>
              <a:defRPr/>
            </a:pPr>
            <a:r>
              <a:rPr lang="en-US" b="1" dirty="0"/>
              <a:t>In the Task Stage, teachers are primarily concerned with the tasks of teaching. They may feel overwhelmed with all the intricacies of educating and the limited amount of time in which to complete all the tasks they have on their plates. Beginning teachers in this stage may feel as if they are working as hard as they can but still cannot get everything done.</a:t>
            </a:r>
          </a:p>
          <a:p>
            <a:pPr>
              <a:spcBef>
                <a:spcPct val="0"/>
              </a:spcBef>
              <a:tabLst>
                <a:tab pos="685736" algn="l"/>
              </a:tabLst>
              <a:defRPr/>
            </a:pPr>
            <a:endParaRPr lang="en-US" b="1" dirty="0"/>
          </a:p>
          <a:p>
            <a:pPr>
              <a:spcBef>
                <a:spcPct val="0"/>
              </a:spcBef>
              <a:tabLst>
                <a:tab pos="685736" algn="l"/>
              </a:tabLst>
              <a:defRPr/>
            </a:pPr>
            <a:r>
              <a:rPr lang="en-US" b="1" dirty="0"/>
              <a:t>When beginning teachers are in the Task Stage, mentors need to provide support that is appropriate for this stage of concern. The following are the kinds of support mentors can provide beginning teachers during the Task Stage. Mentors should:</a:t>
            </a:r>
          </a:p>
          <a:p>
            <a:pPr marL="647639" lvl="1" indent="-190482">
              <a:spcBef>
                <a:spcPct val="0"/>
              </a:spcBef>
              <a:buFontTx/>
              <a:buAutoNum type="arabicPeriod"/>
              <a:tabLst>
                <a:tab pos="685736" algn="l"/>
              </a:tabLst>
              <a:defRPr/>
            </a:pPr>
            <a:endParaRPr lang="en-US" b="1" dirty="0"/>
          </a:p>
          <a:p>
            <a:pPr marL="647639" lvl="1" indent="-190482">
              <a:spcBef>
                <a:spcPct val="0"/>
              </a:spcBef>
              <a:buFontTx/>
              <a:buAutoNum type="arabicPeriod"/>
              <a:tabLst>
                <a:tab pos="685736" algn="l"/>
              </a:tabLst>
              <a:defRPr/>
            </a:pPr>
            <a:r>
              <a:rPr lang="en-US" b="1" dirty="0"/>
              <a:t>Help beginning teachers prioritize all of their tasks;</a:t>
            </a:r>
          </a:p>
          <a:p>
            <a:pPr marL="647639" lvl="1" indent="-190482">
              <a:spcBef>
                <a:spcPct val="0"/>
              </a:spcBef>
              <a:buFontTx/>
              <a:buAutoNum type="arabicPeriod"/>
              <a:tabLst>
                <a:tab pos="685736" algn="l"/>
              </a:tabLst>
              <a:defRPr/>
            </a:pPr>
            <a:r>
              <a:rPr lang="en-US" b="1" dirty="0"/>
              <a:t>Invite beginning teachers to look at and adapt lesson plans;</a:t>
            </a:r>
          </a:p>
          <a:p>
            <a:pPr marL="647639" lvl="1" indent="-190482">
              <a:spcBef>
                <a:spcPct val="0"/>
              </a:spcBef>
              <a:buFontTx/>
              <a:buAutoNum type="arabicPeriod"/>
              <a:tabLst>
                <a:tab pos="685736" algn="l"/>
              </a:tabLst>
              <a:defRPr/>
            </a:pPr>
            <a:r>
              <a:rPr lang="en-US" b="1" dirty="0"/>
              <a:t>Share methods of accomplishing common teaching and management tasks;</a:t>
            </a:r>
          </a:p>
          <a:p>
            <a:pPr marL="647639" lvl="1" indent="-190482">
              <a:spcBef>
                <a:spcPct val="0"/>
              </a:spcBef>
              <a:buFontTx/>
              <a:buAutoNum type="arabicPeriod"/>
              <a:tabLst>
                <a:tab pos="685736" algn="l"/>
              </a:tabLst>
              <a:defRPr/>
            </a:pPr>
            <a:r>
              <a:rPr lang="en-US" b="1" dirty="0"/>
              <a:t>Arrange for beginning teachers to speak to and observe other colleagues; and</a:t>
            </a:r>
          </a:p>
          <a:p>
            <a:pPr marL="647639" lvl="1" indent="-190482">
              <a:spcBef>
                <a:spcPct val="0"/>
              </a:spcBef>
              <a:buFontTx/>
              <a:buAutoNum type="arabicPeriod"/>
              <a:tabLst>
                <a:tab pos="685736" algn="l"/>
              </a:tabLst>
              <a:defRPr/>
            </a:pPr>
            <a:r>
              <a:rPr lang="en-US" b="1" dirty="0"/>
              <a:t>Invite beginning teachers to reflect on their rationales for instructional decisions.</a:t>
            </a:r>
          </a:p>
          <a:p>
            <a:pPr>
              <a:spcBef>
                <a:spcPct val="0"/>
              </a:spcBef>
              <a:tabLst>
                <a:tab pos="685736" algn="l"/>
              </a:tabLst>
              <a:defRPr/>
            </a:pPr>
            <a:endParaRPr lang="en-US" b="1" dirty="0"/>
          </a:p>
          <a:p>
            <a:pPr>
              <a:spcBef>
                <a:spcPct val="0"/>
              </a:spcBef>
              <a:tabLst>
                <a:tab pos="685736" algn="l"/>
              </a:tabLst>
              <a:defRPr/>
            </a:pPr>
            <a:r>
              <a:rPr lang="en-US" b="1" dirty="0"/>
              <a:t>Note that this stage is similar to Moir’s Phase 4, which was covered earlier in the module.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7EF279B-D247-4113-A352-333DE9C21B19}" type="slidenum">
              <a:rPr lang="en-US" smtClean="0"/>
              <a:pPr fontAlgn="base">
                <a:spcBef>
                  <a:spcPct val="0"/>
                </a:spcBef>
                <a:spcAft>
                  <a:spcPct val="0"/>
                </a:spcAft>
                <a:defRPr/>
              </a:pPr>
              <a:t>22</a:t>
            </a:fld>
            <a:endParaRPr lang="en-US" smtClean="0"/>
          </a:p>
        </p:txBody>
      </p:sp>
      <p:sp>
        <p:nvSpPr>
          <p:cNvPr id="119811"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TxBESS Phases and Stages Module</a:t>
            </a:r>
          </a:p>
          <a:p>
            <a:pPr fontAlgn="base">
              <a:spcBef>
                <a:spcPct val="0"/>
              </a:spcBef>
              <a:spcAft>
                <a:spcPct val="0"/>
              </a:spcAft>
              <a:defRPr/>
            </a:pPr>
            <a:r>
              <a:rPr lang="en-US" dirty="0" smtClean="0"/>
              <a:t>Texas State Board for Educator Certification</a:t>
            </a:r>
          </a:p>
        </p:txBody>
      </p:sp>
      <p:sp>
        <p:nvSpPr>
          <p:cNvPr id="11981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January 2005</a:t>
            </a:r>
          </a:p>
        </p:txBody>
      </p:sp>
      <p:sp>
        <p:nvSpPr>
          <p:cNvPr id="1198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4" name="Rectangle 3"/>
          <p:cNvSpPr>
            <a:spLocks noGrp="1" noChangeArrowheads="1"/>
          </p:cNvSpPr>
          <p:nvPr>
            <p:ph type="body" idx="1"/>
          </p:nvPr>
        </p:nvSpPr>
        <p:spPr bwMode="auto">
          <a:xfrm>
            <a:off x="967863" y="4551167"/>
            <a:ext cx="4899230" cy="4183380"/>
          </a:xfrm>
          <a:noFill/>
        </p:spPr>
        <p:txBody>
          <a:bodyPr wrap="square" numCol="1" anchor="t" anchorCtr="0" compatLnSpc="1">
            <a:prstTxWarp prst="textNoShape">
              <a:avLst/>
            </a:prstTxWarp>
          </a:bodyPr>
          <a:lstStyle/>
          <a:p>
            <a:pPr eaLnBrk="1" hangingPunct="1">
              <a:spcBef>
                <a:spcPct val="0"/>
              </a:spcBef>
            </a:pPr>
            <a:r>
              <a:rPr lang="en-US" b="1" smtClean="0"/>
              <a:t>The Impact Stage is similar to Moir’s Phase 5. In the Impact Stage, the beginning teacher is having the most effect on students and their learning. This stage is where we would like them to be. It is the mentor’s job to listen and watch for ways to help the beginning teacher move to this stage. However, the mentor should always be cognizant of the phases a teacher goes through and how those phases might align with the Stages of Concern. Mentors need to be aware of all the signs beginning teachers exhibit in order to provide the most appropriate support in the moment.</a:t>
            </a:r>
          </a:p>
          <a:p>
            <a:pPr eaLnBrk="1" hangingPunct="1">
              <a:spcBef>
                <a:spcPct val="0"/>
              </a:spcBef>
            </a:pPr>
            <a:endParaRPr lang="en-US" i="1" smtClean="0"/>
          </a:p>
          <a:p>
            <a:pPr eaLnBrk="1" hangingPunct="1">
              <a:spcBef>
                <a:spcPct val="0"/>
              </a:spcBef>
            </a:pPr>
            <a:endParaRPr lang="en-US" b="1" smtClean="0"/>
          </a:p>
          <a:p>
            <a:pPr eaLnBrk="1" hangingPunct="1">
              <a:spcBef>
                <a:spcPct val="0"/>
              </a:spcBef>
            </a:pPr>
            <a:endParaRPr lang="en-US" b="1" smtClean="0"/>
          </a:p>
          <a:p>
            <a:pPr eaLnBrk="1" hangingPunct="1">
              <a:spcBef>
                <a:spcPct val="0"/>
              </a:spcBef>
            </a:pPr>
            <a:endParaRPr lang="en-US" i="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C5D0A35-0EC2-485F-8E87-22C36BD787EF}" type="slidenum">
              <a:rPr lang="en-US" smtClean="0"/>
              <a:pPr fontAlgn="base">
                <a:spcBef>
                  <a:spcPct val="0"/>
                </a:spcBef>
                <a:spcAft>
                  <a:spcPct val="0"/>
                </a:spcAft>
                <a:defRPr/>
              </a:pPr>
              <a:t>42</a:t>
            </a:fld>
            <a:endParaRPr lang="en-US" smtClean="0"/>
          </a:p>
        </p:txBody>
      </p:sp>
      <p:sp>
        <p:nvSpPr>
          <p:cNvPr id="120835"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TxBESS Phases and Stages Module</a:t>
            </a:r>
          </a:p>
          <a:p>
            <a:pPr fontAlgn="base">
              <a:spcBef>
                <a:spcPct val="0"/>
              </a:spcBef>
              <a:spcAft>
                <a:spcPct val="0"/>
              </a:spcAft>
              <a:defRPr/>
            </a:pPr>
            <a:r>
              <a:rPr lang="en-US" dirty="0" smtClean="0"/>
              <a:t>Texas State Board for Educator Certification</a:t>
            </a:r>
          </a:p>
        </p:txBody>
      </p:sp>
      <p:sp>
        <p:nvSpPr>
          <p:cNvPr id="12083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January 2005</a:t>
            </a:r>
          </a:p>
        </p:txBody>
      </p:sp>
      <p:sp>
        <p:nvSpPr>
          <p:cNvPr id="1208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Through this kind of personalized time and attention, mentors can determine where beginning teachers are in their phases of development and stages of concern and can tailor support accordingly.</a:t>
            </a:r>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597" y="3048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781800" y="152400"/>
            <a:ext cx="2133600" cy="365125"/>
          </a:xfrm>
        </p:spPr>
        <p:txBody>
          <a:bodyPr/>
          <a:lstStyle/>
          <a:p>
            <a:fld id="{F1146AF0-044D-4EA6-AEB8-82F8562EF5B3}" type="datetimeFigureOut">
              <a:rPr lang="en-US" smtClean="0"/>
              <a:pPr/>
              <a:t>9/23/2013</a:t>
            </a:fld>
            <a:endParaRPr lang="en-US" dirty="0"/>
          </a:p>
        </p:txBody>
      </p:sp>
      <p:sp>
        <p:nvSpPr>
          <p:cNvPr id="9" name="Rectangle 8"/>
          <p:cNvSpPr/>
          <p:nvPr userDrawn="1"/>
        </p:nvSpPr>
        <p:spPr>
          <a:xfrm>
            <a:off x="-4" y="985463"/>
            <a:ext cx="9144001" cy="1828800"/>
          </a:xfrm>
          <a:prstGeom prst="rect">
            <a:avLst/>
          </a:prstGeom>
          <a:solidFill>
            <a:srgbClr val="7E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796" y="1164850"/>
            <a:ext cx="7772400" cy="1470025"/>
          </a:xfrm>
        </p:spPr>
        <p:txBody>
          <a:bodyPr/>
          <a:lstStyle>
            <a:lvl1pPr>
              <a:defRPr>
                <a:solidFill>
                  <a:schemeClr val="bg1"/>
                </a:solidFill>
              </a:defRPr>
            </a:lvl1pPr>
          </a:lstStyle>
          <a:p>
            <a:r>
              <a:rPr lang="en-US" smtClean="0"/>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5410200"/>
            <a:ext cx="4318356" cy="1022011"/>
          </a:xfrm>
          <a:prstGeom prst="rect">
            <a:avLst/>
          </a:prstGeom>
        </p:spPr>
      </p:pic>
    </p:spTree>
    <p:extLst>
      <p:ext uri="{BB962C8B-B14F-4D97-AF65-F5344CB8AC3E}">
        <p14:creationId xmlns:p14="http://schemas.microsoft.com/office/powerpoint/2010/main" val="132966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800600"/>
            <a:ext cx="9144000" cy="566738"/>
          </a:xfrm>
        </p:spPr>
        <p:txBody>
          <a:bodyPr anchor="b"/>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46AF0-044D-4EA6-AEB8-82F8562EF5B3}" type="datetimeFigureOut">
              <a:rPr lang="en-US" smtClean="0"/>
              <a:pPr/>
              <a:t>9/23/2013</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6077" y="5791200"/>
            <a:ext cx="921826" cy="836952"/>
          </a:xfrm>
          <a:prstGeom prst="rect">
            <a:avLst/>
          </a:prstGeom>
        </p:spPr>
      </p:pic>
    </p:spTree>
    <p:extLst>
      <p:ext uri="{BB962C8B-B14F-4D97-AF65-F5344CB8AC3E}">
        <p14:creationId xmlns:p14="http://schemas.microsoft.com/office/powerpoint/2010/main" val="14015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7E0032"/>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6077" y="5791200"/>
            <a:ext cx="921826" cy="836952"/>
          </a:xfrm>
          <a:prstGeom prst="rect">
            <a:avLst/>
          </a:prstGeom>
        </p:spPr>
      </p:pic>
    </p:spTree>
    <p:extLst>
      <p:ext uri="{BB962C8B-B14F-4D97-AF65-F5344CB8AC3E}">
        <p14:creationId xmlns:p14="http://schemas.microsoft.com/office/powerpoint/2010/main" val="193194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146AF0-044D-4EA6-AEB8-82F8562EF5B3}" type="datetimeFigureOut">
              <a:rPr lang="en-US" smtClean="0"/>
              <a:pPr/>
              <a:t>9/23/2013</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6077" y="5791200"/>
            <a:ext cx="921826" cy="836952"/>
          </a:xfrm>
          <a:prstGeom prst="rect">
            <a:avLst/>
          </a:prstGeom>
        </p:spPr>
      </p:pic>
    </p:spTree>
    <p:extLst>
      <p:ext uri="{BB962C8B-B14F-4D97-AF65-F5344CB8AC3E}">
        <p14:creationId xmlns:p14="http://schemas.microsoft.com/office/powerpoint/2010/main" val="354753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146AF0-044D-4EA6-AEB8-82F8562EF5B3}" type="datetimeFigureOut">
              <a:rPr lang="en-US" smtClean="0"/>
              <a:pPr/>
              <a:t>9/23/2013</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6077" y="5791200"/>
            <a:ext cx="921826" cy="836952"/>
          </a:xfrm>
          <a:prstGeom prst="rect">
            <a:avLst/>
          </a:prstGeom>
        </p:spPr>
      </p:pic>
    </p:spTree>
    <p:extLst>
      <p:ext uri="{BB962C8B-B14F-4D97-AF65-F5344CB8AC3E}">
        <p14:creationId xmlns:p14="http://schemas.microsoft.com/office/powerpoint/2010/main" val="349299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146AF0-044D-4EA6-AEB8-82F8562EF5B3}" type="datetimeFigureOut">
              <a:rPr lang="en-US" smtClean="0"/>
              <a:pPr/>
              <a:t>9/23/2013</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6077" y="5791200"/>
            <a:ext cx="921826" cy="836952"/>
          </a:xfrm>
          <a:prstGeom prst="rect">
            <a:avLst/>
          </a:prstGeom>
        </p:spPr>
      </p:pic>
    </p:spTree>
    <p:extLst>
      <p:ext uri="{BB962C8B-B14F-4D97-AF65-F5344CB8AC3E}">
        <p14:creationId xmlns:p14="http://schemas.microsoft.com/office/powerpoint/2010/main" val="392442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w/out CG Ic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146AF0-044D-4EA6-AEB8-82F8562EF5B3}" type="datetimeFigureOut">
              <a:rPr lang="en-US" smtClean="0"/>
              <a:pPr/>
              <a:t>9/23/2013</a:t>
            </a:fld>
            <a:endParaRPr lang="en-US"/>
          </a:p>
        </p:txBody>
      </p:sp>
    </p:spTree>
    <p:extLst>
      <p:ext uri="{BB962C8B-B14F-4D97-AF65-F5344CB8AC3E}">
        <p14:creationId xmlns:p14="http://schemas.microsoft.com/office/powerpoint/2010/main" val="21800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46AF0-044D-4EA6-AEB8-82F8562EF5B3}" type="datetimeFigureOut">
              <a:rPr lang="en-US" smtClean="0"/>
              <a:pPr/>
              <a:t>9/23/2013</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6077" y="5791200"/>
            <a:ext cx="921826" cy="836952"/>
          </a:xfrm>
          <a:prstGeom prst="rect">
            <a:avLst/>
          </a:prstGeom>
        </p:spPr>
      </p:pic>
    </p:spTree>
    <p:extLst>
      <p:ext uri="{BB962C8B-B14F-4D97-AF65-F5344CB8AC3E}">
        <p14:creationId xmlns:p14="http://schemas.microsoft.com/office/powerpoint/2010/main" val="14037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out CG Ic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46AF0-044D-4EA6-AEB8-82F8562EF5B3}" type="datetimeFigureOut">
              <a:rPr lang="en-US" smtClean="0"/>
              <a:pPr/>
              <a:t>9/23/2013</a:t>
            </a:fld>
            <a:endParaRPr lang="en-US"/>
          </a:p>
        </p:txBody>
      </p:sp>
    </p:spTree>
    <p:extLst>
      <p:ext uri="{BB962C8B-B14F-4D97-AF65-F5344CB8AC3E}">
        <p14:creationId xmlns:p14="http://schemas.microsoft.com/office/powerpoint/2010/main" val="411895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46AF0-044D-4EA6-AEB8-82F8562EF5B3}" type="datetimeFigureOut">
              <a:rPr lang="en-US" smtClean="0"/>
              <a:pPr/>
              <a:t>9/23/2013</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6077" y="5791200"/>
            <a:ext cx="921826" cy="836952"/>
          </a:xfrm>
          <a:prstGeom prst="rect">
            <a:avLst/>
          </a:prstGeom>
        </p:spPr>
      </p:pic>
    </p:spTree>
    <p:extLst>
      <p:ext uri="{BB962C8B-B14F-4D97-AF65-F5344CB8AC3E}">
        <p14:creationId xmlns:p14="http://schemas.microsoft.com/office/powerpoint/2010/main" val="90864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2"/>
            </a:gs>
            <a:gs pos="100000">
              <a:srgbClr val="D1C39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solidFill>
            <a:schemeClr val="tx1"/>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46AF0-044D-4EA6-AEB8-82F8562EF5B3}" type="datetimeFigureOut">
              <a:rPr lang="en-US" smtClean="0"/>
              <a:pPr/>
              <a:t>9/23/2013</a:t>
            </a:fld>
            <a:endParaRPr lang="en-US"/>
          </a:p>
        </p:txBody>
      </p:sp>
    </p:spTree>
    <p:extLst>
      <p:ext uri="{BB962C8B-B14F-4D97-AF65-F5344CB8AC3E}">
        <p14:creationId xmlns:p14="http://schemas.microsoft.com/office/powerpoint/2010/main" val="59588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9" r:id="rId6"/>
    <p:sldLayoutId id="2147483655" r:id="rId7"/>
    <p:sldLayoutId id="2147483658" r:id="rId8"/>
    <p:sldLayoutId id="2147483656" r:id="rId9"/>
    <p:sldLayoutId id="2147483657" r:id="rId10"/>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9.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9.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782762"/>
          </a:xfrm>
        </p:spPr>
        <p:txBody>
          <a:bodyPr>
            <a:normAutofit fontScale="90000"/>
          </a:bodyPr>
          <a:lstStyle/>
          <a:p>
            <a:r>
              <a:rPr lang="en-US" sz="6000" b="1" dirty="0" smtClean="0"/>
              <a:t>Mentoring Matters:  </a:t>
            </a:r>
            <a:r>
              <a:rPr lang="en-US" sz="4800" dirty="0" smtClean="0"/>
              <a:t>Supporting New Teacher Success</a:t>
            </a:r>
            <a:endParaRPr lang="en-US" sz="4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362200"/>
            <a:ext cx="5181599" cy="3886200"/>
          </a:xfrm>
        </p:spPr>
      </p:pic>
    </p:spTree>
    <p:extLst>
      <p:ext uri="{BB962C8B-B14F-4D97-AF65-F5344CB8AC3E}">
        <p14:creationId xmlns:p14="http://schemas.microsoft.com/office/powerpoint/2010/main" val="295058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762000"/>
            <a:ext cx="7772400" cy="1143000"/>
          </a:xfrm>
          <a:prstGeom prst="rect">
            <a:avLst/>
          </a:prstGeom>
          <a:noFill/>
          <a:ln w="9525">
            <a:noFill/>
            <a:miter lim="800000"/>
            <a:headEnd/>
            <a:tailEnd/>
          </a:ln>
        </p:spPr>
        <p:txBody>
          <a:bodyPr anchor="ctr"/>
          <a:lstStyle/>
          <a:p>
            <a:pPr algn="ctr"/>
            <a:r>
              <a:rPr lang="en-US" sz="6000" b="1" dirty="0">
                <a:solidFill>
                  <a:srgbClr val="7E0032"/>
                </a:solidFill>
              </a:rPr>
              <a:t>The Five Phases….</a:t>
            </a:r>
          </a:p>
        </p:txBody>
      </p:sp>
      <p:sp>
        <p:nvSpPr>
          <p:cNvPr id="9219" name="Rectangle 3"/>
          <p:cNvSpPr>
            <a:spLocks noChangeArrowheads="1"/>
          </p:cNvSpPr>
          <p:nvPr/>
        </p:nvSpPr>
        <p:spPr bwMode="auto">
          <a:xfrm>
            <a:off x="762000" y="22860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a:latin typeface="Times New Roman" charset="0"/>
              </a:rPr>
              <a:t>Anticipation Phase</a:t>
            </a:r>
          </a:p>
          <a:p>
            <a:pPr marL="342900" indent="-342900">
              <a:spcBef>
                <a:spcPct val="20000"/>
              </a:spcBef>
              <a:buFontTx/>
              <a:buChar char="•"/>
            </a:pPr>
            <a:r>
              <a:rPr lang="en-US" sz="3200">
                <a:latin typeface="Times New Roman" charset="0"/>
              </a:rPr>
              <a:t>Survival Phase</a:t>
            </a:r>
          </a:p>
          <a:p>
            <a:pPr marL="342900" indent="-342900">
              <a:spcBef>
                <a:spcPct val="20000"/>
              </a:spcBef>
              <a:buFontTx/>
              <a:buChar char="•"/>
            </a:pPr>
            <a:r>
              <a:rPr lang="en-US" sz="3200">
                <a:latin typeface="Times New Roman" charset="0"/>
              </a:rPr>
              <a:t>Disillusionment Phase</a:t>
            </a:r>
          </a:p>
          <a:p>
            <a:pPr marL="342900" indent="-342900">
              <a:spcBef>
                <a:spcPct val="20000"/>
              </a:spcBef>
              <a:buFontTx/>
              <a:buChar char="•"/>
            </a:pPr>
            <a:r>
              <a:rPr lang="en-US" sz="3200">
                <a:latin typeface="Times New Roman" charset="0"/>
              </a:rPr>
              <a:t>Rejuvenation</a:t>
            </a:r>
          </a:p>
          <a:p>
            <a:pPr marL="342900" indent="-342900">
              <a:spcBef>
                <a:spcPct val="20000"/>
              </a:spcBef>
              <a:buFontTx/>
              <a:buChar char="•"/>
            </a:pPr>
            <a:r>
              <a:rPr lang="en-US" sz="3200">
                <a:latin typeface="Times New Roman" charset="0"/>
              </a:rPr>
              <a:t>Reflection</a:t>
            </a:r>
          </a:p>
          <a:p>
            <a:pPr marL="342900" indent="-342900">
              <a:spcBef>
                <a:spcPct val="20000"/>
              </a:spcBef>
            </a:pPr>
            <a:endParaRPr lang="en-US" sz="3200">
              <a:latin typeface="Times New Roman" charset="0"/>
            </a:endParaRPr>
          </a:p>
        </p:txBody>
      </p:sp>
      <p:pic>
        <p:nvPicPr>
          <p:cNvPr id="9221" name="Picture 5" descr="C:\Program Files\Common Files\Microsoft Shared\Clipart\cagcat50\BD04972_.WMF"/>
          <p:cNvPicPr>
            <a:picLocks noChangeAspect="1" noChangeArrowheads="1"/>
          </p:cNvPicPr>
          <p:nvPr/>
        </p:nvPicPr>
        <p:blipFill>
          <a:blip r:embed="rId2" cstate="print"/>
          <a:srcRect/>
          <a:stretch>
            <a:fillRect/>
          </a:stretch>
        </p:blipFill>
        <p:spPr bwMode="auto">
          <a:xfrm>
            <a:off x="5029200" y="2362200"/>
            <a:ext cx="3838575" cy="28781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371600" y="1981200"/>
            <a:ext cx="6324600" cy="4114800"/>
          </a:xfrm>
        </p:spPr>
        <p:txBody>
          <a:bodyPr/>
          <a:lstStyle/>
          <a:p>
            <a:pPr eaLnBrk="1" hangingPunct="1">
              <a:buFontTx/>
              <a:buNone/>
            </a:pPr>
            <a:endParaRPr lang="en-US" smtClean="0"/>
          </a:p>
        </p:txBody>
      </p:sp>
      <p:pic>
        <p:nvPicPr>
          <p:cNvPr id="8196" name="Picture 4" descr="C:\Documents and Settings\administrator\My Documents\My Pictures\1st_ye1.gif"/>
          <p:cNvPicPr>
            <a:picLocks noChangeAspect="1" noChangeArrowheads="1"/>
          </p:cNvPicPr>
          <p:nvPr/>
        </p:nvPicPr>
        <p:blipFill>
          <a:blip r:embed="rId2" cstate="print"/>
          <a:srcRect/>
          <a:stretch>
            <a:fillRect/>
          </a:stretch>
        </p:blipFill>
        <p:spPr bwMode="auto">
          <a:xfrm>
            <a:off x="1066800" y="1524000"/>
            <a:ext cx="6858000" cy="5105400"/>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smtClean="0"/>
              <a:t>Phases of First Year of Teaching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457200"/>
            <a:ext cx="7239000" cy="1143000"/>
          </a:xfrm>
        </p:spPr>
        <p:txBody>
          <a:bodyPr/>
          <a:lstStyle/>
          <a:p>
            <a:pPr eaLnBrk="1" hangingPunct="1"/>
            <a:r>
              <a:rPr lang="en-US" dirty="0" smtClean="0">
                <a:solidFill>
                  <a:schemeClr val="bg2"/>
                </a:solidFill>
                <a:latin typeface="Bookman Old Style" pitchFamily="18" charset="0"/>
              </a:rPr>
              <a:t>ANTICIPATION PHASE</a:t>
            </a:r>
          </a:p>
        </p:txBody>
      </p:sp>
      <p:sp>
        <p:nvSpPr>
          <p:cNvPr id="10243" name="Rectangle 3"/>
          <p:cNvSpPr>
            <a:spLocks noGrp="1" noChangeArrowheads="1"/>
          </p:cNvSpPr>
          <p:nvPr>
            <p:ph type="body" idx="1"/>
          </p:nvPr>
        </p:nvSpPr>
        <p:spPr>
          <a:xfrm>
            <a:off x="685800" y="1981200"/>
            <a:ext cx="7772400" cy="4343400"/>
          </a:xfrm>
        </p:spPr>
        <p:txBody>
          <a:bodyPr/>
          <a:lstStyle/>
          <a:p>
            <a:pPr eaLnBrk="1" hangingPunct="1">
              <a:lnSpc>
                <a:spcPct val="90000"/>
              </a:lnSpc>
            </a:pPr>
            <a:r>
              <a:rPr lang="en-US" dirty="0" smtClean="0"/>
              <a:t>The anticipation phase begins during the student teaching.  </a:t>
            </a:r>
          </a:p>
          <a:p>
            <a:pPr eaLnBrk="1" hangingPunct="1">
              <a:lnSpc>
                <a:spcPct val="90000"/>
              </a:lnSpc>
            </a:pPr>
            <a:r>
              <a:rPr lang="en-US" dirty="0" smtClean="0"/>
              <a:t>The closer student teachers get to completing their assignment, the more excited and anxious they become about their first teaching position.</a:t>
            </a:r>
          </a:p>
          <a:p>
            <a:pPr eaLnBrk="1" hangingPunct="1">
              <a:lnSpc>
                <a:spcPct val="90000"/>
              </a:lnSpc>
            </a:pPr>
            <a:r>
              <a:rPr lang="en-US" dirty="0" smtClean="0"/>
              <a:t>This phase usually lasts through the first few weeks of school.</a:t>
            </a:r>
          </a:p>
          <a:p>
            <a:pPr eaLnBrk="1" hangingPunct="1">
              <a:lnSpc>
                <a:spcPct val="90000"/>
              </a:lnSpc>
              <a:buFontTx/>
              <a:buNone/>
            </a:pPr>
            <a:endParaRPr lang="en-US" dirty="0" smtClean="0"/>
          </a:p>
        </p:txBody>
      </p:sp>
      <p:pic>
        <p:nvPicPr>
          <p:cNvPr id="10245" name="Picture 5" descr="C:\Program Files\Microsoft Office\Clipart\standard\stddir1\BD07220_.WMF"/>
          <p:cNvPicPr>
            <a:picLocks noChangeAspect="1" noChangeArrowheads="1"/>
          </p:cNvPicPr>
          <p:nvPr/>
        </p:nvPicPr>
        <p:blipFill>
          <a:blip r:embed="rId2" cstate="print"/>
          <a:srcRect/>
          <a:stretch>
            <a:fillRect/>
          </a:stretch>
        </p:blipFill>
        <p:spPr bwMode="auto">
          <a:xfrm>
            <a:off x="7086600" y="228600"/>
            <a:ext cx="1476375" cy="18192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609600"/>
            <a:ext cx="7772400" cy="1143000"/>
          </a:xfrm>
        </p:spPr>
        <p:txBody>
          <a:bodyPr/>
          <a:lstStyle/>
          <a:p>
            <a:pPr eaLnBrk="1" hangingPunct="1"/>
            <a:r>
              <a:rPr lang="en-US" b="1" dirty="0" smtClean="0">
                <a:solidFill>
                  <a:schemeClr val="bg2"/>
                </a:solidFill>
              </a:rPr>
              <a:t>DISILLUSIONMENT PHASE</a:t>
            </a:r>
          </a:p>
        </p:txBody>
      </p:sp>
      <p:sp>
        <p:nvSpPr>
          <p:cNvPr id="12291" name="Rectangle 3"/>
          <p:cNvSpPr>
            <a:spLocks noGrp="1" noChangeArrowheads="1"/>
          </p:cNvSpPr>
          <p:nvPr>
            <p:ph type="body" idx="1"/>
          </p:nvPr>
        </p:nvSpPr>
        <p:spPr>
          <a:xfrm>
            <a:off x="228600" y="1905000"/>
            <a:ext cx="7772400" cy="4114800"/>
          </a:xfrm>
        </p:spPr>
        <p:txBody>
          <a:bodyPr>
            <a:normAutofit/>
          </a:bodyPr>
          <a:lstStyle/>
          <a:p>
            <a:pPr eaLnBrk="1" hangingPunct="1">
              <a:lnSpc>
                <a:spcPct val="90000"/>
              </a:lnSpc>
            </a:pPr>
            <a:r>
              <a:rPr lang="en-US" dirty="0" smtClean="0">
                <a:solidFill>
                  <a:schemeClr val="tx2"/>
                </a:solidFill>
              </a:rPr>
              <a:t>After about 6-8 weeks, new teachers are faced with several new events (parent conferences, evaluations by administrator, etc. )</a:t>
            </a:r>
          </a:p>
          <a:p>
            <a:pPr eaLnBrk="1" hangingPunct="1">
              <a:lnSpc>
                <a:spcPct val="90000"/>
              </a:lnSpc>
            </a:pPr>
            <a:r>
              <a:rPr lang="en-US" dirty="0" smtClean="0">
                <a:solidFill>
                  <a:schemeClr val="tx2"/>
                </a:solidFill>
              </a:rPr>
              <a:t>New teachers start questioning both their commitment and competence, express self-doubt, and have lower self esteem.</a:t>
            </a:r>
          </a:p>
          <a:p>
            <a:pPr eaLnBrk="1" hangingPunct="1">
              <a:lnSpc>
                <a:spcPct val="90000"/>
              </a:lnSpc>
            </a:pPr>
            <a:endParaRPr lang="en-US" dirty="0" smtClean="0">
              <a:solidFill>
                <a:schemeClr val="tx2"/>
              </a:solidFill>
            </a:endParaRPr>
          </a:p>
        </p:txBody>
      </p:sp>
      <p:pic>
        <p:nvPicPr>
          <p:cNvPr id="12292" name="Picture 4" descr="C:\Program Files\Microsoft Office\Clipart\corpbas\j0078711.wmf"/>
          <p:cNvPicPr>
            <a:picLocks noChangeAspect="1" noChangeArrowheads="1"/>
          </p:cNvPicPr>
          <p:nvPr/>
        </p:nvPicPr>
        <p:blipFill>
          <a:blip r:embed="rId3" cstate="print"/>
          <a:srcRect/>
          <a:stretch>
            <a:fillRect/>
          </a:stretch>
        </p:blipFill>
        <p:spPr bwMode="auto">
          <a:xfrm>
            <a:off x="7620000" y="2209800"/>
            <a:ext cx="1282700" cy="31099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9600"/>
            <a:ext cx="7772400" cy="1143000"/>
          </a:xfrm>
        </p:spPr>
        <p:txBody>
          <a:bodyPr/>
          <a:lstStyle/>
          <a:p>
            <a:pPr eaLnBrk="1" hangingPunct="1"/>
            <a:r>
              <a:rPr lang="en-US" b="1" dirty="0" smtClean="0">
                <a:solidFill>
                  <a:schemeClr val="bg2"/>
                </a:solidFill>
                <a:latin typeface="Aharoni" pitchFamily="2" charset="-79"/>
                <a:cs typeface="Aharoni" pitchFamily="2" charset="-79"/>
              </a:rPr>
              <a:t>      </a:t>
            </a:r>
            <a:r>
              <a:rPr lang="en-US" b="1" dirty="0" smtClean="0">
                <a:solidFill>
                  <a:schemeClr val="bg2"/>
                </a:solidFill>
                <a:latin typeface="Goudy Old Style" pitchFamily="18" charset="0"/>
                <a:cs typeface="Aharoni" pitchFamily="2" charset="-79"/>
              </a:rPr>
              <a:t>SURVIVAL</a:t>
            </a:r>
            <a:r>
              <a:rPr lang="en-US" b="1" dirty="0" smtClean="0">
                <a:solidFill>
                  <a:schemeClr val="bg2"/>
                </a:solidFill>
                <a:latin typeface="Aharoni" pitchFamily="2" charset="-79"/>
                <a:cs typeface="Aharoni" pitchFamily="2" charset="-79"/>
              </a:rPr>
              <a:t> PHASE</a:t>
            </a:r>
          </a:p>
        </p:txBody>
      </p:sp>
      <p:sp>
        <p:nvSpPr>
          <p:cNvPr id="11267" name="Rectangle 3"/>
          <p:cNvSpPr>
            <a:spLocks noGrp="1" noChangeArrowheads="1"/>
          </p:cNvSpPr>
          <p:nvPr>
            <p:ph type="body" idx="1"/>
          </p:nvPr>
        </p:nvSpPr>
        <p:spPr>
          <a:xfrm>
            <a:off x="685800" y="1981200"/>
            <a:ext cx="7772400" cy="4343400"/>
          </a:xfrm>
        </p:spPr>
        <p:txBody>
          <a:bodyPr/>
          <a:lstStyle/>
          <a:p>
            <a:pPr eaLnBrk="1" hangingPunct="1">
              <a:lnSpc>
                <a:spcPct val="90000"/>
              </a:lnSpc>
            </a:pPr>
            <a:r>
              <a:rPr lang="en-US" sz="2800" dirty="0" smtClean="0"/>
              <a:t>During the first month, beginning teachers are often bombarded with a variety of problems that they had not planned on.</a:t>
            </a:r>
          </a:p>
          <a:p>
            <a:pPr eaLnBrk="1" hangingPunct="1">
              <a:lnSpc>
                <a:spcPct val="90000"/>
              </a:lnSpc>
            </a:pPr>
            <a:r>
              <a:rPr lang="en-US" sz="2800" dirty="0" smtClean="0"/>
              <a:t>There is little time for new teachers to stop and reflect on their experiences.</a:t>
            </a:r>
          </a:p>
          <a:p>
            <a:pPr eaLnBrk="1" hangingPunct="1">
              <a:lnSpc>
                <a:spcPct val="90000"/>
              </a:lnSpc>
            </a:pPr>
            <a:r>
              <a:rPr lang="en-US" sz="2800" dirty="0" smtClean="0"/>
              <a:t>New teachers spend up to 70 hours a week on schoolwork.</a:t>
            </a:r>
          </a:p>
          <a:p>
            <a:pPr eaLnBrk="1" hangingPunct="1">
              <a:lnSpc>
                <a:spcPct val="90000"/>
              </a:lnSpc>
            </a:pPr>
            <a:r>
              <a:rPr lang="en-US" sz="2800" dirty="0" smtClean="0"/>
              <a:t>Become focused and consumed with the day-to-day routines of teaching.</a:t>
            </a:r>
          </a:p>
        </p:txBody>
      </p:sp>
      <p:pic>
        <p:nvPicPr>
          <p:cNvPr id="11268" name="Picture 4" descr="C:\Program Files\Microsoft Office\Clipart\standard\stddir4\PE02969_.wmf"/>
          <p:cNvPicPr>
            <a:picLocks noChangeAspect="1" noChangeArrowheads="1"/>
          </p:cNvPicPr>
          <p:nvPr/>
        </p:nvPicPr>
        <p:blipFill>
          <a:blip r:embed="rId2" cstate="print"/>
          <a:srcRect/>
          <a:stretch>
            <a:fillRect/>
          </a:stretch>
        </p:blipFill>
        <p:spPr bwMode="auto">
          <a:xfrm>
            <a:off x="7315200" y="0"/>
            <a:ext cx="1554163" cy="2209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685800"/>
            <a:ext cx="6934200" cy="1143000"/>
          </a:xfrm>
        </p:spPr>
        <p:txBody>
          <a:bodyPr/>
          <a:lstStyle/>
          <a:p>
            <a:pPr eaLnBrk="1" hangingPunct="1">
              <a:defRPr/>
            </a:pPr>
            <a:r>
              <a:rPr lang="en-US" b="1" dirty="0" smtClean="0">
                <a:solidFill>
                  <a:schemeClr val="bg2"/>
                </a:solidFill>
                <a:latin typeface="Comic Sans MS" pitchFamily="66" charset="0"/>
              </a:rPr>
              <a:t>   </a:t>
            </a:r>
            <a:r>
              <a:rPr lang="en-US" b="1" dirty="0" smtClean="0">
                <a:solidFill>
                  <a:schemeClr val="bg2"/>
                </a:solidFill>
                <a:effectLst>
                  <a:outerShdw blurRad="38100" dist="38100" dir="2700000" algn="tl">
                    <a:srgbClr val="C0C0C0"/>
                  </a:outerShdw>
                </a:effectLst>
                <a:latin typeface="Comic Sans MS" pitchFamily="66" charset="0"/>
              </a:rPr>
              <a:t>REJUVENATION</a:t>
            </a:r>
          </a:p>
        </p:txBody>
      </p:sp>
      <p:sp>
        <p:nvSpPr>
          <p:cNvPr id="13315" name="Rectangle 3"/>
          <p:cNvSpPr>
            <a:spLocks noGrp="1" noChangeArrowheads="1"/>
          </p:cNvSpPr>
          <p:nvPr>
            <p:ph type="body" idx="1"/>
          </p:nvPr>
        </p:nvSpPr>
        <p:spPr>
          <a:xfrm>
            <a:off x="533400" y="2286000"/>
            <a:ext cx="7772400" cy="4114800"/>
          </a:xfrm>
        </p:spPr>
        <p:txBody>
          <a:bodyPr>
            <a:normAutofit/>
          </a:bodyPr>
          <a:lstStyle/>
          <a:p>
            <a:pPr eaLnBrk="1" hangingPunct="1"/>
            <a:r>
              <a:rPr lang="en-US" dirty="0" smtClean="0"/>
              <a:t>Usually occurs in January, soon after returning from winter break.</a:t>
            </a:r>
          </a:p>
          <a:p>
            <a:pPr eaLnBrk="1" hangingPunct="1"/>
            <a:r>
              <a:rPr lang="en-US" dirty="0" smtClean="0"/>
              <a:t>There is a slow rise in the new teacher’s attitude toward teaching.</a:t>
            </a:r>
          </a:p>
          <a:p>
            <a:pPr eaLnBrk="1" hangingPunct="1"/>
            <a:r>
              <a:rPr lang="en-US" dirty="0" smtClean="0"/>
              <a:t>They gain new coping strategies and skills to prevent, reduce, or minimize problems.</a:t>
            </a:r>
          </a:p>
        </p:txBody>
      </p:sp>
      <p:pic>
        <p:nvPicPr>
          <p:cNvPr id="13316" name="Picture 4" descr="C:\Program Files\Microsoft Office\Clipart\Pub60Cor\AN00965_.wmf"/>
          <p:cNvPicPr>
            <a:picLocks noChangeAspect="1" noChangeArrowheads="1"/>
          </p:cNvPicPr>
          <p:nvPr/>
        </p:nvPicPr>
        <p:blipFill>
          <a:blip r:embed="rId2" cstate="print"/>
          <a:srcRect/>
          <a:stretch>
            <a:fillRect/>
          </a:stretch>
        </p:blipFill>
        <p:spPr bwMode="auto">
          <a:xfrm>
            <a:off x="7162800" y="304800"/>
            <a:ext cx="1697038" cy="2133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838200"/>
            <a:ext cx="5486400" cy="1295400"/>
          </a:xfrm>
        </p:spPr>
        <p:txBody>
          <a:bodyPr/>
          <a:lstStyle/>
          <a:p>
            <a:pPr eaLnBrk="1" hangingPunct="1"/>
            <a:r>
              <a:rPr lang="en-US" b="1" dirty="0" smtClean="0">
                <a:solidFill>
                  <a:schemeClr val="bg2"/>
                </a:solidFill>
                <a:latin typeface="Baskerville Old Face" pitchFamily="18" charset="0"/>
              </a:rPr>
              <a:t>REFLECTION</a:t>
            </a:r>
          </a:p>
        </p:txBody>
      </p:sp>
      <p:sp>
        <p:nvSpPr>
          <p:cNvPr id="14339" name="Rectangle 3"/>
          <p:cNvSpPr>
            <a:spLocks noGrp="1" noChangeArrowheads="1"/>
          </p:cNvSpPr>
          <p:nvPr>
            <p:ph type="body" idx="1"/>
          </p:nvPr>
        </p:nvSpPr>
        <p:spPr>
          <a:xfrm>
            <a:off x="381000" y="2438400"/>
            <a:ext cx="7772400" cy="3810000"/>
          </a:xfrm>
        </p:spPr>
        <p:txBody>
          <a:bodyPr/>
          <a:lstStyle/>
          <a:p>
            <a:pPr eaLnBrk="1" hangingPunct="1"/>
            <a:r>
              <a:rPr lang="en-US" dirty="0" smtClean="0"/>
              <a:t>“It is critical that we assist new teachers and ease the transition from student teacher to full-time professional.”</a:t>
            </a:r>
          </a:p>
          <a:p>
            <a:pPr eaLnBrk="1" hangingPunct="1"/>
            <a:r>
              <a:rPr lang="en-US" dirty="0" smtClean="0"/>
              <a:t>We need to know the ways to help new teachers during their first years, so they have a more positive experience.</a:t>
            </a:r>
          </a:p>
        </p:txBody>
      </p:sp>
      <p:pic>
        <p:nvPicPr>
          <p:cNvPr id="14340" name="Picture 4" descr="C:\Program Files\Microsoft Office\Clipart\standard\stddir3\PE01511_.wmf"/>
          <p:cNvPicPr>
            <a:picLocks noChangeAspect="1" noChangeArrowheads="1"/>
          </p:cNvPicPr>
          <p:nvPr/>
        </p:nvPicPr>
        <p:blipFill>
          <a:blip r:embed="rId2" cstate="print"/>
          <a:srcRect/>
          <a:stretch>
            <a:fillRect/>
          </a:stretch>
        </p:blipFill>
        <p:spPr bwMode="auto">
          <a:xfrm>
            <a:off x="5867400" y="0"/>
            <a:ext cx="1423988" cy="2438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AutoShape 3"/>
          <p:cNvSpPr>
            <a:spLocks noChangeArrowheads="1"/>
          </p:cNvSpPr>
          <p:nvPr/>
        </p:nvSpPr>
        <p:spPr bwMode="auto">
          <a:xfrm>
            <a:off x="1219200" y="5940425"/>
            <a:ext cx="6705600" cy="3810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ct val="90000"/>
              </a:lnSpc>
            </a:pPr>
            <a:r>
              <a:rPr lang="en-US" sz="1200" dirty="0">
                <a:solidFill>
                  <a:srgbClr val="7E0032"/>
                </a:solidFill>
              </a:rPr>
              <a:t>Note. Developed from “Perceived Problems of Beginning Teachers,” by Simon </a:t>
            </a:r>
            <a:r>
              <a:rPr lang="en-US" sz="1200" dirty="0" err="1">
                <a:solidFill>
                  <a:srgbClr val="7E0032"/>
                </a:solidFill>
              </a:rPr>
              <a:t>Veenman</a:t>
            </a:r>
            <a:r>
              <a:rPr lang="en-US" sz="1200" dirty="0">
                <a:solidFill>
                  <a:srgbClr val="7E0032"/>
                </a:solidFill>
              </a:rPr>
              <a:t>, 1984, </a:t>
            </a:r>
            <a:br>
              <a:rPr lang="en-US" sz="1200" dirty="0">
                <a:solidFill>
                  <a:srgbClr val="7E0032"/>
                </a:solidFill>
              </a:rPr>
            </a:br>
            <a:r>
              <a:rPr lang="en-US" sz="1200" dirty="0">
                <a:solidFill>
                  <a:srgbClr val="7E0032"/>
                </a:solidFill>
              </a:rPr>
              <a:t>Review of Educational Research, 54 (2).</a:t>
            </a:r>
          </a:p>
        </p:txBody>
      </p:sp>
      <p:sp>
        <p:nvSpPr>
          <p:cNvPr id="235524" name="Rectangle 4"/>
          <p:cNvSpPr>
            <a:spLocks noChangeArrowheads="1"/>
          </p:cNvSpPr>
          <p:nvPr/>
        </p:nvSpPr>
        <p:spPr bwMode="auto">
          <a:xfrm>
            <a:off x="5334000" y="6477000"/>
            <a:ext cx="37338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eaLnBrk="0" hangingPunct="0">
              <a:spcBef>
                <a:spcPct val="50000"/>
              </a:spcBef>
            </a:pPr>
            <a:endParaRPr lang="en-US" sz="1100">
              <a:latin typeface="Helvetica" charset="0"/>
            </a:endParaRPr>
          </a:p>
        </p:txBody>
      </p:sp>
      <p:pic>
        <p:nvPicPr>
          <p:cNvPr id="235525" name="Picture 5" descr="PPT_handout2_Act3.4_fig.jpg                                    000DEA8EMacintosh HD                   BF853C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75" y="1644650"/>
            <a:ext cx="7664450"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26" name="Rectangle 6"/>
          <p:cNvSpPr>
            <a:spLocks noGrp="1" noChangeArrowheads="1"/>
          </p:cNvSpPr>
          <p:nvPr>
            <p:ph type="title"/>
          </p:nvPr>
        </p:nvSpPr>
        <p:spPr/>
        <p:txBody>
          <a:bodyPr/>
          <a:lstStyle/>
          <a:p>
            <a:r>
              <a:rPr lang="en-US" b="1">
                <a:solidFill>
                  <a:srgbClr val="FFFFFF"/>
                </a:solidFill>
                <a:latin typeface="Arial" charset="0"/>
              </a:rPr>
              <a:t>Types of Mentor Support</a:t>
            </a:r>
            <a:endParaRPr lang="en-US"/>
          </a:p>
        </p:txBody>
      </p:sp>
    </p:spTree>
    <p:extLst>
      <p:ext uri="{BB962C8B-B14F-4D97-AF65-F5344CB8AC3E}">
        <p14:creationId xmlns:p14="http://schemas.microsoft.com/office/powerpoint/2010/main" val="2143013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320040"/>
            <a:ext cx="8382000" cy="1143000"/>
          </a:xfrm>
        </p:spPr>
        <p:txBody>
          <a:bodyPr>
            <a:noAutofit/>
          </a:bodyPr>
          <a:lstStyle/>
          <a:p>
            <a:pPr eaLnBrk="1" fontAlgn="auto" hangingPunct="1">
              <a:spcAft>
                <a:spcPts val="0"/>
              </a:spcAft>
              <a:defRPr/>
            </a:pPr>
            <a:r>
              <a:rPr lang="en-US" dirty="0" smtClean="0"/>
              <a:t>Developmental </a:t>
            </a:r>
            <a:br>
              <a:rPr lang="en-US" dirty="0" smtClean="0"/>
            </a:br>
            <a:r>
              <a:rPr lang="en-US" dirty="0" smtClean="0"/>
              <a:t>Stages of Concern</a:t>
            </a:r>
          </a:p>
        </p:txBody>
      </p:sp>
      <p:sp>
        <p:nvSpPr>
          <p:cNvPr id="73731" name="Rectangle 3"/>
          <p:cNvSpPr>
            <a:spLocks noGrp="1" noChangeArrowheads="1"/>
          </p:cNvSpPr>
          <p:nvPr>
            <p:ph type="body" idx="1"/>
          </p:nvPr>
        </p:nvSpPr>
        <p:spPr>
          <a:xfrm>
            <a:off x="1066800" y="1981200"/>
            <a:ext cx="7162800" cy="3840163"/>
          </a:xfrm>
        </p:spPr>
        <p:txBody>
          <a:bodyPr>
            <a:normAutofit/>
          </a:bodyPr>
          <a:lstStyle/>
          <a:p>
            <a:pPr marL="0" indent="0" algn="ctr" eaLnBrk="1" hangingPunct="1">
              <a:buFontTx/>
              <a:buNone/>
            </a:pPr>
            <a:r>
              <a:rPr lang="en-US" b="1" dirty="0" smtClean="0"/>
              <a:t>Frances Fuller (1969) asked teachers to describe their chief concerns about teaching. The study resulted in the identification of three developmental levels of teacher concern.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7696200" cy="914400"/>
          </a:xfrm>
        </p:spPr>
        <p:txBody>
          <a:bodyPr/>
          <a:lstStyle/>
          <a:p>
            <a:pPr eaLnBrk="1" fontAlgn="auto" hangingPunct="1">
              <a:spcAft>
                <a:spcPts val="0"/>
              </a:spcAft>
              <a:defRPr/>
            </a:pPr>
            <a:r>
              <a:rPr lang="en-US" dirty="0" smtClean="0"/>
              <a:t>The Stages of Concern</a:t>
            </a:r>
          </a:p>
        </p:txBody>
      </p:sp>
      <p:sp>
        <p:nvSpPr>
          <p:cNvPr id="31747" name="Rectangle 3"/>
          <p:cNvSpPr>
            <a:spLocks noGrp="1" noChangeArrowheads="1"/>
          </p:cNvSpPr>
          <p:nvPr>
            <p:ph type="body" idx="1"/>
          </p:nvPr>
        </p:nvSpPr>
        <p:spPr>
          <a:xfrm>
            <a:off x="381000" y="1600200"/>
            <a:ext cx="7239000" cy="4114800"/>
          </a:xfrm>
        </p:spPr>
        <p:txBody>
          <a:bodyPr>
            <a:normAutofit/>
          </a:bodyPr>
          <a:lstStyle/>
          <a:p>
            <a:pPr marL="2122488" indent="-274320" eaLnBrk="1" fontAlgn="auto" hangingPunct="1">
              <a:spcAft>
                <a:spcPts val="0"/>
              </a:spcAft>
              <a:buClr>
                <a:schemeClr val="tx1"/>
              </a:buClr>
              <a:buFontTx/>
              <a:buNone/>
              <a:defRPr/>
            </a:pPr>
            <a:r>
              <a:rPr lang="en-US" sz="3600" dirty="0">
                <a:solidFill>
                  <a:srgbClr val="0000FF"/>
                </a:solidFill>
              </a:rPr>
              <a:t>Stage 1: </a:t>
            </a:r>
            <a:r>
              <a:rPr lang="en-US" sz="3600" b="1" dirty="0">
                <a:solidFill>
                  <a:srgbClr val="7030A0"/>
                </a:solidFill>
              </a:rPr>
              <a:t>Survival</a:t>
            </a:r>
          </a:p>
          <a:p>
            <a:pPr marL="2122488" indent="-274320" eaLnBrk="1" fontAlgn="auto" hangingPunct="1">
              <a:spcAft>
                <a:spcPts val="0"/>
              </a:spcAft>
              <a:buClr>
                <a:schemeClr val="tx1"/>
              </a:buClr>
              <a:buFontTx/>
              <a:buNone/>
              <a:defRPr/>
            </a:pPr>
            <a:r>
              <a:rPr lang="en-US" sz="3600" dirty="0">
                <a:solidFill>
                  <a:srgbClr val="0000FF"/>
                </a:solidFill>
              </a:rPr>
              <a:t>	</a:t>
            </a:r>
          </a:p>
          <a:p>
            <a:pPr marL="2122488" indent="-274320" eaLnBrk="1" fontAlgn="auto" hangingPunct="1">
              <a:spcAft>
                <a:spcPts val="0"/>
              </a:spcAft>
              <a:buClr>
                <a:schemeClr val="tx1"/>
              </a:buClr>
              <a:buFontTx/>
              <a:buNone/>
              <a:defRPr/>
            </a:pPr>
            <a:r>
              <a:rPr lang="en-US" sz="3600" dirty="0">
                <a:solidFill>
                  <a:srgbClr val="0000FF"/>
                </a:solidFill>
              </a:rPr>
              <a:t>Stage 2: </a:t>
            </a:r>
            <a:r>
              <a:rPr lang="en-US" sz="3600" b="1" dirty="0">
                <a:solidFill>
                  <a:srgbClr val="FD8003"/>
                </a:solidFill>
              </a:rPr>
              <a:t>Task</a:t>
            </a:r>
            <a:r>
              <a:rPr lang="en-US" sz="3600" b="1" dirty="0">
                <a:solidFill>
                  <a:srgbClr val="FFC000"/>
                </a:solidFill>
              </a:rPr>
              <a:t> </a:t>
            </a:r>
          </a:p>
          <a:p>
            <a:pPr marL="2122488" indent="-274320" eaLnBrk="1" fontAlgn="auto" hangingPunct="1">
              <a:spcAft>
                <a:spcPts val="0"/>
              </a:spcAft>
              <a:buClr>
                <a:schemeClr val="tx1"/>
              </a:buClr>
              <a:buFontTx/>
              <a:buNone/>
              <a:defRPr/>
            </a:pPr>
            <a:r>
              <a:rPr lang="en-US" sz="3600" dirty="0">
                <a:solidFill>
                  <a:srgbClr val="0000FF"/>
                </a:solidFill>
              </a:rPr>
              <a:t>	</a:t>
            </a:r>
          </a:p>
          <a:p>
            <a:pPr marL="2122488" indent="-274320" eaLnBrk="1" fontAlgn="auto" hangingPunct="1">
              <a:spcAft>
                <a:spcPts val="0"/>
              </a:spcAft>
              <a:buClr>
                <a:schemeClr val="tx1"/>
              </a:buClr>
              <a:buFontTx/>
              <a:buNone/>
              <a:defRPr/>
            </a:pPr>
            <a:r>
              <a:rPr lang="en-US" sz="3600" dirty="0">
                <a:solidFill>
                  <a:srgbClr val="0000FF"/>
                </a:solidFill>
              </a:rPr>
              <a:t>Stage 3: </a:t>
            </a:r>
            <a:r>
              <a:rPr lang="en-US" sz="3600" b="1" dirty="0">
                <a:solidFill>
                  <a:srgbClr val="FF0000"/>
                </a:solidFill>
              </a:rPr>
              <a:t>Impact</a:t>
            </a:r>
            <a:r>
              <a:rPr lang="en-US" sz="3600" dirty="0">
                <a:solidFill>
                  <a:srgbClr val="FF0000"/>
                </a:solidFill>
              </a:rPr>
              <a:t> 	</a:t>
            </a:r>
          </a:p>
        </p:txBody>
      </p:sp>
    </p:spTree>
  </p:cSld>
  <p:clrMapOvr>
    <a:masterClrMapping/>
  </p:clrMapOvr>
  <p:transition advTm="500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858962"/>
          </a:xfrm>
        </p:spPr>
        <p:txBody>
          <a:bodyPr>
            <a:normAutofit fontScale="90000"/>
          </a:bodyPr>
          <a:lstStyle/>
          <a:p>
            <a:r>
              <a:rPr lang="en-US" dirty="0" smtClean="0"/>
              <a:t/>
            </a:r>
            <a:br>
              <a:rPr lang="en-US" dirty="0" smtClean="0"/>
            </a:br>
            <a:r>
              <a:rPr lang="en-US" dirty="0" smtClean="0"/>
              <a:t>Welcome and Introductions</a:t>
            </a:r>
            <a:br>
              <a:rPr lang="en-US" dirty="0" smtClean="0"/>
            </a:br>
            <a:endParaRPr lang="en-US" dirty="0"/>
          </a:p>
        </p:txBody>
      </p:sp>
      <p:pic>
        <p:nvPicPr>
          <p:cNvPr id="6148" name="Picture 4" descr="C:\Documents and Settings\User\Local Settings\Temporary Internet Files\Content.IE5\AZ4GZY3K\MC9002394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80420">
            <a:off x="796289" y="153819"/>
            <a:ext cx="1760220" cy="202399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Documents and Settings\User\Local Settings\Temporary Internet Files\Content.IE5\0AXLVALQ\MC9000206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648200"/>
            <a:ext cx="2133600" cy="200294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612448" y="289472"/>
            <a:ext cx="21336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descr="C:\Documents and Settings\User\Local Settings\Temporary Internet Files\Content.IE5\5QZAIKOO\MC90030352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4754018"/>
            <a:ext cx="1418234" cy="1791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8" name="Object 2"/>
          <p:cNvGraphicFramePr>
            <a:graphicFrameLocks noGrp="1"/>
          </p:cNvGraphicFramePr>
          <p:nvPr>
            <p:ph type="body" idx="1"/>
          </p:nvPr>
        </p:nvGraphicFramePr>
        <p:xfrm>
          <a:off x="2590800" y="838200"/>
          <a:ext cx="3200400" cy="3429000"/>
        </p:xfrm>
        <a:graphic>
          <a:graphicData uri="http://schemas.openxmlformats.org/presentationml/2006/ole">
            <mc:AlternateContent xmlns:mc="http://schemas.openxmlformats.org/markup-compatibility/2006">
              <mc:Choice xmlns:v="urn:schemas-microsoft-com:vml" Requires="v">
                <p:oleObj spid="_x0000_s2064" name="Microsoft ClipArt Gallery" r:id="rId4" imgW="3251200" imgH="3276600" progId="">
                  <p:embed/>
                </p:oleObj>
              </mc:Choice>
              <mc:Fallback>
                <p:oleObj name="Microsoft ClipArt Gallery" r:id="rId4" imgW="3251200" imgH="3276600"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838200"/>
                        <a:ext cx="3200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3"/>
          <p:cNvSpPr>
            <a:spLocks noChangeArrowheads="1"/>
          </p:cNvSpPr>
          <p:nvPr/>
        </p:nvSpPr>
        <p:spPr bwMode="auto">
          <a:xfrm>
            <a:off x="2895600" y="3276600"/>
            <a:ext cx="2667000" cy="519113"/>
          </a:xfrm>
          <a:prstGeom prst="rect">
            <a:avLst/>
          </a:prstGeom>
          <a:noFill/>
          <a:ln w="9525">
            <a:noFill/>
            <a:miter lim="800000"/>
            <a:headEnd/>
            <a:tailEnd/>
          </a:ln>
        </p:spPr>
        <p:txBody>
          <a:bodyPr>
            <a:spAutoFit/>
          </a:bodyPr>
          <a:lstStyle/>
          <a:p>
            <a:pPr algn="ctr" eaLnBrk="0" hangingPunct="0"/>
            <a:r>
              <a:rPr lang="en-US" altLang="en-US" sz="2800" b="1">
                <a:solidFill>
                  <a:srgbClr val="FFFFCC"/>
                </a:solidFill>
                <a:latin typeface="Georgia" pitchFamily="18" charset="0"/>
              </a:rPr>
              <a:t>Survival Stage</a:t>
            </a:r>
          </a:p>
        </p:txBody>
      </p:sp>
      <p:sp>
        <p:nvSpPr>
          <p:cNvPr id="115717" name="Rectangle 5"/>
          <p:cNvSpPr>
            <a:spLocks noGrp="1" noChangeArrowheads="1"/>
          </p:cNvSpPr>
          <p:nvPr>
            <p:ph type="title"/>
          </p:nvPr>
        </p:nvSpPr>
        <p:spPr>
          <a:xfrm>
            <a:off x="762000" y="0"/>
            <a:ext cx="6858000" cy="762000"/>
          </a:xfrm>
        </p:spPr>
        <p:txBody>
          <a:bodyPr/>
          <a:lstStyle/>
          <a:p>
            <a:pPr eaLnBrk="1" fontAlgn="auto" hangingPunct="1">
              <a:spcAft>
                <a:spcPts val="0"/>
              </a:spcAft>
              <a:defRPr/>
            </a:pPr>
            <a:r>
              <a:rPr lang="en-US" dirty="0"/>
              <a:t>The </a:t>
            </a:r>
            <a:r>
              <a:rPr lang="en-US" b="1" dirty="0">
                <a:solidFill>
                  <a:srgbClr val="6600CC"/>
                </a:solidFill>
              </a:rPr>
              <a:t>SURVIVAL</a:t>
            </a:r>
            <a:r>
              <a:rPr lang="en-US" dirty="0"/>
              <a:t> Stage</a:t>
            </a:r>
          </a:p>
        </p:txBody>
      </p:sp>
      <p:sp>
        <p:nvSpPr>
          <p:cNvPr id="4101" name="Rectangle 7"/>
          <p:cNvSpPr>
            <a:spLocks noChangeArrowheads="1"/>
          </p:cNvSpPr>
          <p:nvPr/>
        </p:nvSpPr>
        <p:spPr bwMode="auto">
          <a:xfrm>
            <a:off x="676275" y="3429000"/>
            <a:ext cx="1762125" cy="461963"/>
          </a:xfrm>
          <a:prstGeom prst="rect">
            <a:avLst/>
          </a:prstGeom>
          <a:noFill/>
          <a:ln w="9525">
            <a:noFill/>
            <a:miter lim="800000"/>
            <a:headEnd/>
            <a:tailEnd/>
          </a:ln>
        </p:spPr>
        <p:txBody>
          <a:bodyPr wrap="none">
            <a:spAutoFit/>
          </a:bodyPr>
          <a:lstStyle/>
          <a:p>
            <a:pPr eaLnBrk="0" hangingPunct="0">
              <a:spcBef>
                <a:spcPct val="50000"/>
              </a:spcBef>
            </a:pPr>
            <a:r>
              <a:rPr lang="en-US" altLang="en-US" sz="2400" b="1">
                <a:latin typeface="Georgia" pitchFamily="18" charset="0"/>
              </a:rPr>
              <a:t>Stage One</a:t>
            </a:r>
          </a:p>
        </p:txBody>
      </p:sp>
      <p:sp>
        <p:nvSpPr>
          <p:cNvPr id="4102" name="Text Box 8"/>
          <p:cNvSpPr txBox="1">
            <a:spLocks noChangeArrowheads="1"/>
          </p:cNvSpPr>
          <p:nvPr/>
        </p:nvSpPr>
        <p:spPr bwMode="auto">
          <a:xfrm>
            <a:off x="5943600" y="3429000"/>
            <a:ext cx="1125538" cy="461963"/>
          </a:xfrm>
          <a:prstGeom prst="rect">
            <a:avLst/>
          </a:prstGeom>
          <a:noFill/>
          <a:ln w="9525">
            <a:noFill/>
            <a:miter lim="800000"/>
            <a:headEnd/>
            <a:tailEnd/>
          </a:ln>
        </p:spPr>
        <p:txBody>
          <a:bodyPr>
            <a:spAutoFit/>
          </a:bodyPr>
          <a:lstStyle/>
          <a:p>
            <a:r>
              <a:rPr lang="en-US" sz="2400" b="1">
                <a:latin typeface="Georgia" pitchFamily="18" charset="0"/>
              </a:rPr>
              <a:t>Self</a:t>
            </a:r>
          </a:p>
        </p:txBody>
      </p:sp>
      <p:sp>
        <p:nvSpPr>
          <p:cNvPr id="4103" name="Rectangle 6"/>
          <p:cNvSpPr>
            <a:spLocks noChangeArrowheads="1"/>
          </p:cNvSpPr>
          <p:nvPr/>
        </p:nvSpPr>
        <p:spPr bwMode="auto">
          <a:xfrm>
            <a:off x="76200" y="4419600"/>
            <a:ext cx="8077200" cy="2308225"/>
          </a:xfrm>
          <a:prstGeom prst="rect">
            <a:avLst/>
          </a:prstGeom>
          <a:noFill/>
          <a:ln w="9525">
            <a:noFill/>
            <a:miter lim="800000"/>
            <a:headEnd/>
            <a:tailEnd/>
          </a:ln>
        </p:spPr>
        <p:txBody>
          <a:bodyPr>
            <a:spAutoFit/>
          </a:bodyPr>
          <a:lstStyle/>
          <a:p>
            <a:pPr>
              <a:spcBef>
                <a:spcPct val="10000"/>
              </a:spcBef>
            </a:pPr>
            <a:r>
              <a:rPr lang="en-US" sz="1500" b="1">
                <a:latin typeface="Georgia" pitchFamily="18" charset="0"/>
              </a:rPr>
              <a:t>Support mentors can provide beginning teachers during the Survival Stage:</a:t>
            </a:r>
          </a:p>
          <a:p>
            <a:pPr marL="800100" lvl="1" indent="-228600">
              <a:spcBef>
                <a:spcPct val="10000"/>
              </a:spcBef>
              <a:buFontTx/>
              <a:buAutoNum type="arabicPeriod"/>
            </a:pPr>
            <a:r>
              <a:rPr lang="en-US" sz="1500" b="1">
                <a:latin typeface="Georgia" pitchFamily="18" charset="0"/>
              </a:rPr>
              <a:t>Look for opportunities to provide specific praise</a:t>
            </a:r>
          </a:p>
          <a:p>
            <a:pPr marL="800100" lvl="1" indent="-228600">
              <a:spcBef>
                <a:spcPct val="10000"/>
              </a:spcBef>
              <a:buFontTx/>
              <a:buAutoNum type="arabicPeriod"/>
            </a:pPr>
            <a:r>
              <a:rPr lang="en-US" sz="1500" b="1">
                <a:latin typeface="Georgia" pitchFamily="18" charset="0"/>
              </a:rPr>
              <a:t>Show interest in the beginning teachers’ ideas</a:t>
            </a:r>
          </a:p>
          <a:p>
            <a:pPr marL="800100" lvl="1" indent="-228600">
              <a:spcBef>
                <a:spcPct val="10000"/>
              </a:spcBef>
              <a:buFontTx/>
              <a:buAutoNum type="arabicPeriod"/>
            </a:pPr>
            <a:r>
              <a:rPr lang="en-US" sz="1500" b="1">
                <a:latin typeface="Georgia" pitchFamily="18" charset="0"/>
              </a:rPr>
              <a:t>Facilitate reflection on things that are going well and on how setbacks can be avoided in the future</a:t>
            </a:r>
          </a:p>
          <a:p>
            <a:pPr marL="800100" lvl="1" indent="-228600">
              <a:spcBef>
                <a:spcPct val="10000"/>
              </a:spcBef>
              <a:buFontTx/>
              <a:buAutoNum type="arabicPeriod"/>
            </a:pPr>
            <a:r>
              <a:rPr lang="en-US" sz="1500" b="1">
                <a:latin typeface="Georgia" pitchFamily="18" charset="0"/>
              </a:rPr>
              <a:t>Invite beginning teachers to social and professional activities</a:t>
            </a:r>
          </a:p>
          <a:p>
            <a:pPr marL="800100" lvl="1" indent="-228600">
              <a:spcBef>
                <a:spcPct val="10000"/>
              </a:spcBef>
              <a:buFontTx/>
              <a:buAutoNum type="arabicPeriod"/>
            </a:pPr>
            <a:r>
              <a:rPr lang="en-US" sz="1500" b="1">
                <a:latin typeface="Georgia" pitchFamily="18" charset="0"/>
              </a:rPr>
              <a:t>Share coping skills</a:t>
            </a:r>
          </a:p>
          <a:p>
            <a:pPr marL="800100" lvl="1" indent="-228600">
              <a:spcBef>
                <a:spcPct val="10000"/>
              </a:spcBef>
              <a:buFontTx/>
              <a:buAutoNum type="arabicPeriod"/>
            </a:pPr>
            <a:r>
              <a:rPr lang="en-US" sz="1500" b="1">
                <a:latin typeface="Georgia" pitchFamily="18" charset="0"/>
              </a:rPr>
              <a:t>Encourage beginning teachers to live balanced lives with time for self, family, and friends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122" name="Object 2"/>
          <p:cNvGraphicFramePr>
            <a:graphicFrameLocks noGrp="1"/>
          </p:cNvGraphicFramePr>
          <p:nvPr>
            <p:ph type="body" idx="1"/>
          </p:nvPr>
        </p:nvGraphicFramePr>
        <p:xfrm>
          <a:off x="2286000" y="1447800"/>
          <a:ext cx="3657600" cy="3429000"/>
        </p:xfrm>
        <a:graphic>
          <a:graphicData uri="http://schemas.openxmlformats.org/presentationml/2006/ole">
            <mc:AlternateContent xmlns:mc="http://schemas.openxmlformats.org/markup-compatibility/2006">
              <mc:Choice xmlns:v="urn:schemas-microsoft-com:vml" Requires="v">
                <p:oleObj spid="_x0000_s3088" name="Microsoft ClipArt Gallery" r:id="rId4" imgW="3251200" imgH="3276600" progId="">
                  <p:embed/>
                </p:oleObj>
              </mc:Choice>
              <mc:Fallback>
                <p:oleObj name="Microsoft ClipArt Gallery" r:id="rId4" imgW="3251200" imgH="3276600"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447800"/>
                        <a:ext cx="3657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Rectangle 3"/>
          <p:cNvSpPr>
            <a:spLocks noChangeArrowheads="1"/>
          </p:cNvSpPr>
          <p:nvPr/>
        </p:nvSpPr>
        <p:spPr bwMode="auto">
          <a:xfrm>
            <a:off x="457200" y="2325688"/>
            <a:ext cx="1676400" cy="2246312"/>
          </a:xfrm>
          <a:prstGeom prst="rect">
            <a:avLst/>
          </a:prstGeom>
          <a:noFill/>
          <a:ln w="9525">
            <a:noFill/>
            <a:miter lim="800000"/>
            <a:headEnd/>
            <a:tailEnd/>
          </a:ln>
        </p:spPr>
        <p:txBody>
          <a:bodyPr>
            <a:spAutoFit/>
          </a:bodyPr>
          <a:lstStyle/>
          <a:p>
            <a:pPr eaLnBrk="0" hangingPunct="0">
              <a:spcBef>
                <a:spcPct val="50000"/>
              </a:spcBef>
            </a:pPr>
            <a:endParaRPr lang="en-US" altLang="en-US" sz="2000" b="1">
              <a:latin typeface="Georgia" pitchFamily="18" charset="0"/>
            </a:endParaRPr>
          </a:p>
          <a:p>
            <a:pPr algn="r" eaLnBrk="0" hangingPunct="0">
              <a:spcBef>
                <a:spcPct val="50000"/>
              </a:spcBef>
            </a:pPr>
            <a:r>
              <a:rPr lang="en-US" altLang="en-US" sz="2400" b="1">
                <a:latin typeface="Georgia" pitchFamily="18" charset="0"/>
              </a:rPr>
              <a:t>Stage Two</a:t>
            </a:r>
          </a:p>
          <a:p>
            <a:pPr algn="r" eaLnBrk="0" hangingPunct="0">
              <a:spcBef>
                <a:spcPct val="50000"/>
              </a:spcBef>
            </a:pPr>
            <a:r>
              <a:rPr lang="en-US" altLang="en-US" sz="2400" b="1">
                <a:latin typeface="Georgia" pitchFamily="18" charset="0"/>
              </a:rPr>
              <a:t>Stage One</a:t>
            </a:r>
          </a:p>
        </p:txBody>
      </p:sp>
      <p:sp>
        <p:nvSpPr>
          <p:cNvPr id="5124" name="Rectangle 4"/>
          <p:cNvSpPr>
            <a:spLocks noChangeArrowheads="1"/>
          </p:cNvSpPr>
          <p:nvPr/>
        </p:nvSpPr>
        <p:spPr bwMode="auto">
          <a:xfrm>
            <a:off x="2667000" y="4114800"/>
            <a:ext cx="2971800" cy="519113"/>
          </a:xfrm>
          <a:prstGeom prst="rect">
            <a:avLst/>
          </a:prstGeom>
          <a:noFill/>
          <a:ln w="9525">
            <a:noFill/>
            <a:miter lim="800000"/>
            <a:headEnd/>
            <a:tailEnd/>
          </a:ln>
        </p:spPr>
        <p:txBody>
          <a:bodyPr>
            <a:spAutoFit/>
          </a:bodyPr>
          <a:lstStyle/>
          <a:p>
            <a:pPr algn="ctr" eaLnBrk="0" hangingPunct="0">
              <a:spcBef>
                <a:spcPct val="20000"/>
              </a:spcBef>
            </a:pPr>
            <a:r>
              <a:rPr lang="en-US" altLang="en-US" sz="2800" b="1">
                <a:solidFill>
                  <a:schemeClr val="bg1"/>
                </a:solidFill>
                <a:latin typeface="Georgia" pitchFamily="18" charset="0"/>
              </a:rPr>
              <a:t>Survival Stage</a:t>
            </a:r>
          </a:p>
        </p:txBody>
      </p:sp>
      <p:sp>
        <p:nvSpPr>
          <p:cNvPr id="165894" name="Rectangle 6"/>
          <p:cNvSpPr>
            <a:spLocks noGrp="1" noChangeArrowheads="1"/>
          </p:cNvSpPr>
          <p:nvPr>
            <p:ph type="title"/>
          </p:nvPr>
        </p:nvSpPr>
        <p:spPr>
          <a:xfrm>
            <a:off x="1524000" y="457200"/>
            <a:ext cx="5562600" cy="762000"/>
          </a:xfrm>
        </p:spPr>
        <p:txBody>
          <a:bodyPr/>
          <a:lstStyle/>
          <a:p>
            <a:pPr eaLnBrk="1" fontAlgn="auto" hangingPunct="1">
              <a:spcAft>
                <a:spcPts val="0"/>
              </a:spcAft>
              <a:defRPr/>
            </a:pPr>
            <a:r>
              <a:rPr lang="en-US" dirty="0"/>
              <a:t>  The </a:t>
            </a:r>
            <a:r>
              <a:rPr lang="en-US" b="1" dirty="0">
                <a:solidFill>
                  <a:srgbClr val="FD8003"/>
                </a:solidFill>
              </a:rPr>
              <a:t>TASK</a:t>
            </a:r>
            <a:r>
              <a:rPr lang="en-US" dirty="0"/>
              <a:t> Stage</a:t>
            </a:r>
          </a:p>
        </p:txBody>
      </p:sp>
      <p:sp>
        <p:nvSpPr>
          <p:cNvPr id="5126" name="Text Box 7"/>
          <p:cNvSpPr txBox="1">
            <a:spLocks noChangeArrowheads="1"/>
          </p:cNvSpPr>
          <p:nvPr/>
        </p:nvSpPr>
        <p:spPr bwMode="auto">
          <a:xfrm>
            <a:off x="2667000" y="2819400"/>
            <a:ext cx="2819400"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chemeClr val="bg1"/>
                </a:solidFill>
                <a:latin typeface="Georgia" pitchFamily="18" charset="0"/>
              </a:rPr>
              <a:t>Task Stage</a:t>
            </a:r>
            <a:endParaRPr lang="en-US" sz="2800" b="1" i="1">
              <a:solidFill>
                <a:schemeClr val="bg1"/>
              </a:solidFill>
              <a:latin typeface="Georgia" pitchFamily="18" charset="0"/>
            </a:endParaRPr>
          </a:p>
        </p:txBody>
      </p:sp>
      <p:sp>
        <p:nvSpPr>
          <p:cNvPr id="5127" name="Text Box 9"/>
          <p:cNvSpPr txBox="1">
            <a:spLocks noChangeArrowheads="1"/>
          </p:cNvSpPr>
          <p:nvPr/>
        </p:nvSpPr>
        <p:spPr bwMode="auto">
          <a:xfrm>
            <a:off x="6172200" y="3881438"/>
            <a:ext cx="1073150" cy="461962"/>
          </a:xfrm>
          <a:prstGeom prst="rect">
            <a:avLst/>
          </a:prstGeom>
          <a:noFill/>
          <a:ln w="9525">
            <a:noFill/>
            <a:miter lim="800000"/>
            <a:headEnd/>
            <a:tailEnd/>
          </a:ln>
        </p:spPr>
        <p:txBody>
          <a:bodyPr>
            <a:spAutoFit/>
          </a:bodyPr>
          <a:lstStyle/>
          <a:p>
            <a:r>
              <a:rPr lang="en-US" sz="2400" b="1">
                <a:latin typeface="Georgia" pitchFamily="18" charset="0"/>
              </a:rPr>
              <a:t>Self</a:t>
            </a:r>
          </a:p>
        </p:txBody>
      </p:sp>
      <p:sp>
        <p:nvSpPr>
          <p:cNvPr id="5128" name="Text Box 10"/>
          <p:cNvSpPr txBox="1">
            <a:spLocks noChangeArrowheads="1"/>
          </p:cNvSpPr>
          <p:nvPr/>
        </p:nvSpPr>
        <p:spPr bwMode="auto">
          <a:xfrm>
            <a:off x="6096000" y="2819400"/>
            <a:ext cx="1463675" cy="838200"/>
          </a:xfrm>
          <a:prstGeom prst="rect">
            <a:avLst/>
          </a:prstGeom>
          <a:noFill/>
          <a:ln w="9525">
            <a:noFill/>
            <a:miter lim="800000"/>
            <a:headEnd/>
            <a:tailEnd/>
          </a:ln>
        </p:spPr>
        <p:txBody>
          <a:bodyPr>
            <a:spAutoFit/>
          </a:bodyPr>
          <a:lstStyle/>
          <a:p>
            <a:r>
              <a:rPr lang="en-US" sz="2400" b="1">
                <a:latin typeface="Georgia" pitchFamily="18" charset="0"/>
              </a:rPr>
              <a:t>Time/</a:t>
            </a:r>
          </a:p>
          <a:p>
            <a:r>
              <a:rPr lang="en-US" sz="2400" b="1">
                <a:latin typeface="Georgia" pitchFamily="18" charset="0"/>
              </a:rPr>
              <a:t>Task</a:t>
            </a:r>
          </a:p>
        </p:txBody>
      </p:sp>
      <p:sp>
        <p:nvSpPr>
          <p:cNvPr id="5129" name="Rectangle 8"/>
          <p:cNvSpPr>
            <a:spLocks noChangeArrowheads="1"/>
          </p:cNvSpPr>
          <p:nvPr/>
        </p:nvSpPr>
        <p:spPr bwMode="auto">
          <a:xfrm>
            <a:off x="0" y="4997450"/>
            <a:ext cx="8229600" cy="1708150"/>
          </a:xfrm>
          <a:prstGeom prst="rect">
            <a:avLst/>
          </a:prstGeom>
          <a:noFill/>
          <a:ln w="9525">
            <a:noFill/>
            <a:miter lim="800000"/>
            <a:headEnd/>
            <a:tailEnd/>
          </a:ln>
        </p:spPr>
        <p:txBody>
          <a:bodyPr>
            <a:spAutoFit/>
          </a:bodyPr>
          <a:lstStyle/>
          <a:p>
            <a:pPr>
              <a:tabLst>
                <a:tab pos="685800" algn="l"/>
              </a:tabLst>
            </a:pPr>
            <a:r>
              <a:rPr lang="en-US" sz="1500" b="1">
                <a:latin typeface="Georgia" pitchFamily="18" charset="0"/>
              </a:rPr>
              <a:t>Support mentors can provide beginning teachers during the Task Stage:</a:t>
            </a:r>
          </a:p>
          <a:p>
            <a:pPr marL="647700" lvl="1" indent="-190500">
              <a:buFontTx/>
              <a:buAutoNum type="arabicPeriod"/>
              <a:tabLst>
                <a:tab pos="685800" algn="l"/>
              </a:tabLst>
            </a:pPr>
            <a:r>
              <a:rPr lang="en-US" sz="1500" b="1">
                <a:latin typeface="Georgia" pitchFamily="18" charset="0"/>
              </a:rPr>
              <a:t>Help beginning teachers prioritize all of their tasks</a:t>
            </a:r>
          </a:p>
          <a:p>
            <a:pPr marL="647700" lvl="1" indent="-190500">
              <a:buFontTx/>
              <a:buAutoNum type="arabicPeriod"/>
              <a:tabLst>
                <a:tab pos="685800" algn="l"/>
              </a:tabLst>
            </a:pPr>
            <a:r>
              <a:rPr lang="en-US" sz="1500" b="1">
                <a:latin typeface="Georgia" pitchFamily="18" charset="0"/>
              </a:rPr>
              <a:t>Invite beginning teachers to look at and adapt lesson plans</a:t>
            </a:r>
          </a:p>
          <a:p>
            <a:pPr marL="647700" lvl="1" indent="-190500">
              <a:buFontTx/>
              <a:buAutoNum type="arabicPeriod"/>
              <a:tabLst>
                <a:tab pos="685800" algn="l"/>
              </a:tabLst>
            </a:pPr>
            <a:r>
              <a:rPr lang="en-US" sz="1500" b="1">
                <a:latin typeface="Georgia" pitchFamily="18" charset="0"/>
              </a:rPr>
              <a:t>Share methods of accomplishing common teaching and management tasks</a:t>
            </a:r>
          </a:p>
          <a:p>
            <a:pPr marL="647700" lvl="1" indent="-190500">
              <a:buFontTx/>
              <a:buAutoNum type="arabicPeriod"/>
              <a:tabLst>
                <a:tab pos="685800" algn="l"/>
              </a:tabLst>
            </a:pPr>
            <a:r>
              <a:rPr lang="en-US" sz="1500" b="1">
                <a:latin typeface="Georgia" pitchFamily="18" charset="0"/>
              </a:rPr>
              <a:t>Arrange for beginning teachers to speak to and observe other colleagues</a:t>
            </a:r>
          </a:p>
          <a:p>
            <a:pPr marL="647700" lvl="1" indent="-190500">
              <a:buFontTx/>
              <a:buAutoNum type="arabicPeriod"/>
              <a:tabLst>
                <a:tab pos="685800" algn="l"/>
              </a:tabLst>
            </a:pPr>
            <a:r>
              <a:rPr lang="en-US" sz="1500" b="1">
                <a:latin typeface="Georgia" pitchFamily="18" charset="0"/>
              </a:rPr>
              <a:t>Invite beginning teachers to reflect on their rationales for instructional decisions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6" name="Object 2"/>
          <p:cNvGraphicFramePr>
            <a:graphicFrameLocks noGrp="1"/>
          </p:cNvGraphicFramePr>
          <p:nvPr>
            <p:ph type="body" idx="1"/>
          </p:nvPr>
        </p:nvGraphicFramePr>
        <p:xfrm>
          <a:off x="2133600" y="1524000"/>
          <a:ext cx="3733800" cy="3352800"/>
        </p:xfrm>
        <a:graphic>
          <a:graphicData uri="http://schemas.openxmlformats.org/presentationml/2006/ole">
            <mc:AlternateContent xmlns:mc="http://schemas.openxmlformats.org/markup-compatibility/2006">
              <mc:Choice xmlns:v="urn:schemas-microsoft-com:vml" Requires="v">
                <p:oleObj spid="_x0000_s4112" name="Microsoft ClipArt Gallery" r:id="rId4" imgW="3251200" imgH="3276600" progId="">
                  <p:embed/>
                </p:oleObj>
              </mc:Choice>
              <mc:Fallback>
                <p:oleObj name="Microsoft ClipArt Gallery" r:id="rId4" imgW="3251200" imgH="3276600"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524000"/>
                        <a:ext cx="3733800" cy="33528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3"/>
          <p:cNvSpPr>
            <a:spLocks noChangeArrowheads="1"/>
          </p:cNvSpPr>
          <p:nvPr/>
        </p:nvSpPr>
        <p:spPr bwMode="auto">
          <a:xfrm>
            <a:off x="2514600" y="4114800"/>
            <a:ext cx="3048000" cy="519113"/>
          </a:xfrm>
          <a:prstGeom prst="rect">
            <a:avLst/>
          </a:prstGeom>
          <a:noFill/>
          <a:ln w="9525">
            <a:noFill/>
            <a:miter lim="800000"/>
            <a:headEnd/>
            <a:tailEnd/>
          </a:ln>
        </p:spPr>
        <p:txBody>
          <a:bodyPr>
            <a:spAutoFit/>
          </a:bodyPr>
          <a:lstStyle/>
          <a:p>
            <a:pPr algn="ctr" eaLnBrk="0" hangingPunct="0">
              <a:spcBef>
                <a:spcPct val="20000"/>
              </a:spcBef>
            </a:pPr>
            <a:r>
              <a:rPr lang="en-US" altLang="en-US" sz="2800" b="1">
                <a:solidFill>
                  <a:schemeClr val="bg1"/>
                </a:solidFill>
                <a:latin typeface="Georgia" pitchFamily="18" charset="0"/>
              </a:rPr>
              <a:t>Survival Stage</a:t>
            </a:r>
          </a:p>
        </p:txBody>
      </p:sp>
      <p:sp>
        <p:nvSpPr>
          <p:cNvPr id="6148" name="Rectangle 4"/>
          <p:cNvSpPr>
            <a:spLocks noChangeArrowheads="1"/>
          </p:cNvSpPr>
          <p:nvPr/>
        </p:nvSpPr>
        <p:spPr bwMode="auto">
          <a:xfrm>
            <a:off x="-152400" y="1676400"/>
            <a:ext cx="2286000" cy="2924175"/>
          </a:xfrm>
          <a:prstGeom prst="rect">
            <a:avLst/>
          </a:prstGeom>
          <a:noFill/>
          <a:ln w="9525">
            <a:noFill/>
            <a:miter lim="800000"/>
            <a:headEnd/>
            <a:tailEnd/>
          </a:ln>
        </p:spPr>
        <p:txBody>
          <a:bodyPr>
            <a:spAutoFit/>
          </a:bodyPr>
          <a:lstStyle/>
          <a:p>
            <a:pPr eaLnBrk="0" hangingPunct="0">
              <a:spcBef>
                <a:spcPct val="50000"/>
              </a:spcBef>
            </a:pPr>
            <a:endParaRPr lang="en-US" altLang="en-US" sz="1000" b="1">
              <a:latin typeface="Georgia" pitchFamily="18" charset="0"/>
            </a:endParaRPr>
          </a:p>
          <a:p>
            <a:pPr algn="r" eaLnBrk="0" hangingPunct="0">
              <a:spcBef>
                <a:spcPct val="50000"/>
              </a:spcBef>
            </a:pPr>
            <a:r>
              <a:rPr lang="en-US" altLang="en-US" sz="2400" b="1">
                <a:latin typeface="Georgia" pitchFamily="18" charset="0"/>
              </a:rPr>
              <a:t>Stage Three</a:t>
            </a:r>
          </a:p>
          <a:p>
            <a:pPr algn="r" eaLnBrk="0" hangingPunct="0">
              <a:spcBef>
                <a:spcPct val="50000"/>
              </a:spcBef>
            </a:pPr>
            <a:endParaRPr lang="en-US" altLang="en-US" sz="2400" b="1">
              <a:latin typeface="Georgia" pitchFamily="18" charset="0"/>
            </a:endParaRPr>
          </a:p>
          <a:p>
            <a:pPr algn="r" eaLnBrk="0" hangingPunct="0">
              <a:spcBef>
                <a:spcPct val="50000"/>
              </a:spcBef>
            </a:pPr>
            <a:r>
              <a:rPr lang="en-US" altLang="en-US" sz="2400" b="1">
                <a:latin typeface="Georgia" pitchFamily="18" charset="0"/>
              </a:rPr>
              <a:t>Stage Two</a:t>
            </a:r>
          </a:p>
          <a:p>
            <a:pPr algn="r" eaLnBrk="0" hangingPunct="0">
              <a:spcBef>
                <a:spcPct val="50000"/>
              </a:spcBef>
            </a:pPr>
            <a:endParaRPr lang="en-US" altLang="en-US" sz="2000" b="1">
              <a:latin typeface="Georgia" pitchFamily="18" charset="0"/>
            </a:endParaRPr>
          </a:p>
          <a:p>
            <a:pPr algn="r" eaLnBrk="0" hangingPunct="0">
              <a:spcBef>
                <a:spcPct val="50000"/>
              </a:spcBef>
            </a:pPr>
            <a:r>
              <a:rPr lang="en-US" altLang="en-US" sz="2400" b="1">
                <a:latin typeface="Georgia" pitchFamily="18" charset="0"/>
              </a:rPr>
              <a:t>Stage One</a:t>
            </a:r>
          </a:p>
        </p:txBody>
      </p:sp>
      <p:sp>
        <p:nvSpPr>
          <p:cNvPr id="6149" name="Rectangle 6"/>
          <p:cNvSpPr>
            <a:spLocks noChangeArrowheads="1"/>
          </p:cNvSpPr>
          <p:nvPr/>
        </p:nvSpPr>
        <p:spPr bwMode="auto">
          <a:xfrm>
            <a:off x="5867400" y="2057400"/>
            <a:ext cx="1676400" cy="762000"/>
          </a:xfrm>
          <a:prstGeom prst="rect">
            <a:avLst/>
          </a:prstGeom>
          <a:noFill/>
          <a:ln w="9525">
            <a:noFill/>
            <a:miter lim="800000"/>
            <a:headEnd/>
            <a:tailEnd/>
          </a:ln>
        </p:spPr>
        <p:txBody>
          <a:bodyPr wrap="none" anchor="ctr"/>
          <a:lstStyle/>
          <a:p>
            <a:pPr eaLnBrk="0" hangingPunct="0"/>
            <a:r>
              <a:rPr lang="en-US" altLang="en-US" sz="2400" b="1">
                <a:latin typeface="Georgia" pitchFamily="18" charset="0"/>
              </a:rPr>
              <a:t>Student</a:t>
            </a:r>
          </a:p>
          <a:p>
            <a:pPr eaLnBrk="0" hangingPunct="0"/>
            <a:r>
              <a:rPr lang="en-US" altLang="en-US" sz="2400" b="1">
                <a:latin typeface="Georgia" pitchFamily="18" charset="0"/>
              </a:rPr>
              <a:t>Learning</a:t>
            </a:r>
            <a:endParaRPr lang="en-US" altLang="en-US" sz="2400" b="1" i="1">
              <a:latin typeface="Georgia" pitchFamily="18" charset="0"/>
            </a:endParaRPr>
          </a:p>
        </p:txBody>
      </p:sp>
      <p:sp>
        <p:nvSpPr>
          <p:cNvPr id="6150" name="Rectangle 7"/>
          <p:cNvSpPr>
            <a:spLocks noChangeArrowheads="1"/>
          </p:cNvSpPr>
          <p:nvPr/>
        </p:nvSpPr>
        <p:spPr bwMode="auto">
          <a:xfrm>
            <a:off x="5867400" y="2743200"/>
            <a:ext cx="2133600" cy="1295400"/>
          </a:xfrm>
          <a:prstGeom prst="rect">
            <a:avLst/>
          </a:prstGeom>
          <a:noFill/>
          <a:ln w="9525">
            <a:noFill/>
            <a:miter lim="800000"/>
            <a:headEnd/>
            <a:tailEnd/>
          </a:ln>
        </p:spPr>
        <p:txBody>
          <a:bodyPr wrap="none" anchor="ctr"/>
          <a:lstStyle/>
          <a:p>
            <a:pPr eaLnBrk="0" hangingPunct="0"/>
            <a:r>
              <a:rPr lang="en-US" altLang="en-US" sz="2400" b="1">
                <a:latin typeface="Georgia" pitchFamily="18" charset="0"/>
              </a:rPr>
              <a:t>Time/Task</a:t>
            </a:r>
            <a:endParaRPr lang="en-US" altLang="en-US" sz="2400" b="1" i="1">
              <a:latin typeface="Georgia" pitchFamily="18" charset="0"/>
            </a:endParaRPr>
          </a:p>
        </p:txBody>
      </p:sp>
      <p:sp>
        <p:nvSpPr>
          <p:cNvPr id="6151" name="Rectangle 8"/>
          <p:cNvSpPr>
            <a:spLocks noChangeArrowheads="1"/>
          </p:cNvSpPr>
          <p:nvPr/>
        </p:nvSpPr>
        <p:spPr bwMode="auto">
          <a:xfrm>
            <a:off x="5943600" y="4191000"/>
            <a:ext cx="1676400" cy="381000"/>
          </a:xfrm>
          <a:prstGeom prst="rect">
            <a:avLst/>
          </a:prstGeom>
          <a:noFill/>
          <a:ln w="9525">
            <a:noFill/>
            <a:miter lim="800000"/>
            <a:headEnd/>
            <a:tailEnd/>
          </a:ln>
        </p:spPr>
        <p:txBody>
          <a:bodyPr wrap="none" anchor="ctr"/>
          <a:lstStyle/>
          <a:p>
            <a:pPr eaLnBrk="0" hangingPunct="0"/>
            <a:r>
              <a:rPr lang="en-US" altLang="en-US" sz="2400" b="1">
                <a:latin typeface="Georgia" pitchFamily="18" charset="0"/>
              </a:rPr>
              <a:t>Self</a:t>
            </a:r>
            <a:endParaRPr lang="en-US" altLang="en-US" sz="2400" b="1" i="1">
              <a:latin typeface="Georgia" pitchFamily="18" charset="0"/>
            </a:endParaRPr>
          </a:p>
        </p:txBody>
      </p:sp>
      <p:sp>
        <p:nvSpPr>
          <p:cNvPr id="145417" name="Rectangle 9"/>
          <p:cNvSpPr>
            <a:spLocks noGrp="1" noChangeArrowheads="1"/>
          </p:cNvSpPr>
          <p:nvPr>
            <p:ph type="title"/>
          </p:nvPr>
        </p:nvSpPr>
        <p:spPr>
          <a:xfrm>
            <a:off x="1066800" y="609600"/>
            <a:ext cx="6019800" cy="762000"/>
          </a:xfrm>
        </p:spPr>
        <p:txBody>
          <a:bodyPr/>
          <a:lstStyle/>
          <a:p>
            <a:pPr eaLnBrk="1" fontAlgn="auto" hangingPunct="1">
              <a:spcAft>
                <a:spcPts val="0"/>
              </a:spcAft>
              <a:defRPr/>
            </a:pPr>
            <a:r>
              <a:rPr lang="en-US" dirty="0"/>
              <a:t> The </a:t>
            </a:r>
            <a:r>
              <a:rPr lang="en-US" b="1" dirty="0">
                <a:solidFill>
                  <a:srgbClr val="FF3D3D"/>
                </a:solidFill>
              </a:rPr>
              <a:t>IMPACT</a:t>
            </a:r>
            <a:r>
              <a:rPr lang="en-US" dirty="0"/>
              <a:t> Stage</a:t>
            </a:r>
          </a:p>
        </p:txBody>
      </p:sp>
      <p:sp>
        <p:nvSpPr>
          <p:cNvPr id="6153" name="Text Box 10"/>
          <p:cNvSpPr txBox="1">
            <a:spLocks noChangeArrowheads="1"/>
          </p:cNvSpPr>
          <p:nvPr/>
        </p:nvSpPr>
        <p:spPr bwMode="auto">
          <a:xfrm>
            <a:off x="2514600" y="2895600"/>
            <a:ext cx="2971800"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chemeClr val="bg1"/>
                </a:solidFill>
                <a:latin typeface="Georgia" pitchFamily="18" charset="0"/>
              </a:rPr>
              <a:t>Task Stage</a:t>
            </a:r>
          </a:p>
        </p:txBody>
      </p:sp>
      <p:sp>
        <p:nvSpPr>
          <p:cNvPr id="6154" name="Text Box 11"/>
          <p:cNvSpPr txBox="1">
            <a:spLocks noChangeArrowheads="1"/>
          </p:cNvSpPr>
          <p:nvPr/>
        </p:nvSpPr>
        <p:spPr bwMode="auto">
          <a:xfrm>
            <a:off x="2667000" y="1828800"/>
            <a:ext cx="2743200"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chemeClr val="bg1"/>
                </a:solidFill>
                <a:latin typeface="Georgia" pitchFamily="18" charset="0"/>
              </a:rPr>
              <a:t>Impact Stage</a:t>
            </a:r>
            <a:endParaRPr lang="en-US" sz="2800" b="1" i="1">
              <a:solidFill>
                <a:schemeClr val="bg1"/>
              </a:solidFill>
              <a:latin typeface="Georgia" pitchFamily="18" charset="0"/>
            </a:endParaRPr>
          </a:p>
        </p:txBody>
      </p:sp>
      <p:sp>
        <p:nvSpPr>
          <p:cNvPr id="6155" name="Rectangle 10"/>
          <p:cNvSpPr>
            <a:spLocks noChangeArrowheads="1"/>
          </p:cNvSpPr>
          <p:nvPr/>
        </p:nvSpPr>
        <p:spPr bwMode="auto">
          <a:xfrm>
            <a:off x="76200" y="5257800"/>
            <a:ext cx="8077200" cy="1323975"/>
          </a:xfrm>
          <a:prstGeom prst="rect">
            <a:avLst/>
          </a:prstGeom>
          <a:noFill/>
          <a:ln w="9525">
            <a:noFill/>
            <a:miter lim="800000"/>
            <a:headEnd/>
            <a:tailEnd/>
          </a:ln>
        </p:spPr>
        <p:txBody>
          <a:bodyPr>
            <a:spAutoFit/>
          </a:bodyPr>
          <a:lstStyle/>
          <a:p>
            <a:r>
              <a:rPr lang="en-US" sz="1600" b="1" dirty="0">
                <a:latin typeface="Georgia" pitchFamily="18" charset="0"/>
              </a:rPr>
              <a:t>In the Impact Stage, the beginning teacher is having the most effect on students and their learning. It is the mentor’s job to listen and watch for ways to help the beginning teacher move to this stage. The mentor should always be cognizant of the phases a teacher goes through and how those phases might align with the Stages of Concern.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Landscape</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pPr marL="0" indent="0">
              <a:buNone/>
            </a:pPr>
            <a:endParaRPr lang="en-US" dirty="0" smtClean="0"/>
          </a:p>
          <a:p>
            <a:pPr marL="0" indent="0" algn="ctr">
              <a:buNone/>
            </a:pPr>
            <a:endParaRPr lang="en-US" dirty="0" smtClean="0"/>
          </a:p>
          <a:p>
            <a:pPr marL="0" indent="0" algn="ctr">
              <a:buNone/>
            </a:pPr>
            <a:r>
              <a:rPr lang="en-US" dirty="0" smtClean="0"/>
              <a:t>How </a:t>
            </a:r>
            <a:r>
              <a:rPr lang="en-US" dirty="0"/>
              <a:t>New Teachers Earn Tenure and How Administrators Evaluate Them.</a:t>
            </a:r>
          </a:p>
          <a:p>
            <a:endParaRPr lang="en-US" dirty="0"/>
          </a:p>
        </p:txBody>
      </p:sp>
      <p:pic>
        <p:nvPicPr>
          <p:cNvPr id="6146" name="Picture 2" descr="C:\Documents and Settings\User\Local Settings\Temporary Internet Files\Content.IE5\OLOJI9X3\MP9004089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7526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168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LENGTH </a:t>
            </a:r>
            <a:r>
              <a:rPr lang="en-US" dirty="0"/>
              <a:t>OF PROBATIONARY PERIOD</a:t>
            </a:r>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23228" y="1732445"/>
            <a:ext cx="7297544" cy="426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679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May District Modify Probationary Period?</a:t>
            </a:r>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68359" y="1945823"/>
            <a:ext cx="7407282" cy="3834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946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Probationers Acquire Tenure</a:t>
            </a:r>
          </a:p>
        </p:txBody>
      </p:sp>
      <p:pic>
        <p:nvPicPr>
          <p:cNvPr id="8196"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7788426"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319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Probationary Teacher </a:t>
            </a:r>
            <a:r>
              <a:rPr lang="en-US" dirty="0" smtClean="0"/>
              <a:t>Evaluations</a:t>
            </a:r>
            <a:endParaRPr lang="en-US"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046" y="1600200"/>
            <a:ext cx="777790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048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Performance Measures</a:t>
            </a:r>
            <a:endParaRPr lang="en-US" dirty="0"/>
          </a:p>
        </p:txBody>
      </p:sp>
      <p:sp>
        <p:nvSpPr>
          <p:cNvPr id="3" name="Content Placeholder 2"/>
          <p:cNvSpPr>
            <a:spLocks noGrp="1"/>
          </p:cNvSpPr>
          <p:nvPr>
            <p:ph idx="1"/>
          </p:nvPr>
        </p:nvSpPr>
        <p:spPr>
          <a:xfrm>
            <a:off x="762000" y="1752600"/>
            <a:ext cx="8229600" cy="4525963"/>
          </a:xfrm>
        </p:spPr>
        <p:txBody>
          <a:bodyPr>
            <a:normAutofit fontScale="92500" lnSpcReduction="10000"/>
          </a:bodyPr>
          <a:lstStyle/>
          <a:p>
            <a:pPr>
              <a:lnSpc>
                <a:spcPct val="150000"/>
              </a:lnSpc>
            </a:pPr>
            <a:r>
              <a:rPr lang="en-US" dirty="0" smtClean="0">
                <a:solidFill>
                  <a:schemeClr val="bg1">
                    <a:lumMod val="10000"/>
                  </a:schemeClr>
                </a:solidFill>
              </a:rPr>
              <a:t>Instructional Leadership Abilities</a:t>
            </a:r>
          </a:p>
          <a:p>
            <a:pPr>
              <a:lnSpc>
                <a:spcPct val="150000"/>
              </a:lnSpc>
            </a:pPr>
            <a:r>
              <a:rPr lang="en-US" dirty="0" smtClean="0">
                <a:solidFill>
                  <a:schemeClr val="bg1">
                    <a:lumMod val="10000"/>
                  </a:schemeClr>
                </a:solidFill>
              </a:rPr>
              <a:t>Demonstrated Pedagogical Skills</a:t>
            </a:r>
          </a:p>
          <a:p>
            <a:pPr>
              <a:lnSpc>
                <a:spcPct val="150000"/>
              </a:lnSpc>
            </a:pPr>
            <a:r>
              <a:rPr lang="en-US" dirty="0" smtClean="0">
                <a:solidFill>
                  <a:schemeClr val="bg1">
                    <a:lumMod val="10000"/>
                  </a:schemeClr>
                </a:solidFill>
              </a:rPr>
              <a:t>Classroom Management</a:t>
            </a:r>
          </a:p>
          <a:p>
            <a:pPr>
              <a:lnSpc>
                <a:spcPct val="150000"/>
              </a:lnSpc>
            </a:pPr>
            <a:r>
              <a:rPr lang="en-US" dirty="0" smtClean="0">
                <a:solidFill>
                  <a:schemeClr val="bg1">
                    <a:lumMod val="10000"/>
                  </a:schemeClr>
                </a:solidFill>
              </a:rPr>
              <a:t>Rapport with Parents and Other Teachers</a:t>
            </a:r>
          </a:p>
          <a:p>
            <a:pPr>
              <a:lnSpc>
                <a:spcPct val="150000"/>
              </a:lnSpc>
            </a:pPr>
            <a:r>
              <a:rPr lang="en-US" dirty="0" smtClean="0">
                <a:solidFill>
                  <a:schemeClr val="bg1">
                    <a:lumMod val="10000"/>
                  </a:schemeClr>
                </a:solidFill>
              </a:rPr>
              <a:t>Teacher Attendance/Disciplinary Record</a:t>
            </a:r>
          </a:p>
          <a:p>
            <a:pPr>
              <a:lnSpc>
                <a:spcPct val="150000"/>
              </a:lnSpc>
            </a:pPr>
            <a:r>
              <a:rPr lang="en-US" dirty="0" smtClean="0">
                <a:solidFill>
                  <a:schemeClr val="bg1">
                    <a:lumMod val="10000"/>
                  </a:schemeClr>
                </a:solidFill>
              </a:rPr>
              <a:t>Evidence of Student Growth </a:t>
            </a:r>
            <a:endParaRPr lang="en-US" dirty="0">
              <a:solidFill>
                <a:schemeClr val="bg1">
                  <a:lumMod val="10000"/>
                </a:schemeClr>
              </a:solidFill>
            </a:endParaRPr>
          </a:p>
        </p:txBody>
      </p:sp>
    </p:spTree>
    <p:extLst>
      <p:ext uri="{BB962C8B-B14F-4D97-AF65-F5344CB8AC3E}">
        <p14:creationId xmlns:p14="http://schemas.microsoft.com/office/powerpoint/2010/main" val="2678974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685800"/>
            <a:ext cx="7399338" cy="536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340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r>
              <a:rPr lang="en-US" dirty="0" smtClean="0"/>
              <a:t>The Complex Job </a:t>
            </a:r>
            <a:r>
              <a:rPr lang="en-US" dirty="0"/>
              <a:t>of </a:t>
            </a:r>
            <a:r>
              <a:rPr lang="en-US" dirty="0" smtClean="0"/>
              <a:t>Teaching</a:t>
            </a:r>
            <a:endParaRPr lang="en-US" dirty="0"/>
          </a:p>
        </p:txBody>
      </p:sp>
      <p:sp>
        <p:nvSpPr>
          <p:cNvPr id="3076" name="Rectangle 4"/>
          <p:cNvSpPr>
            <a:spLocks noChangeArrowheads="1"/>
          </p:cNvSpPr>
          <p:nvPr/>
        </p:nvSpPr>
        <p:spPr bwMode="auto">
          <a:xfrm>
            <a:off x="6724650" y="2344738"/>
            <a:ext cx="184150" cy="1616075"/>
          </a:xfrm>
          <a:prstGeom prst="rect">
            <a:avLst/>
          </a:prstGeom>
          <a:noFill/>
          <a:ln w="9525">
            <a:noFill/>
            <a:miter lim="800000"/>
            <a:headEnd/>
            <a:tailEnd/>
          </a:ln>
          <a:effectLst/>
        </p:spPr>
        <p:txBody>
          <a:bodyPr wrap="none">
            <a:spAutoFit/>
          </a:bodyPr>
          <a:lstStyle/>
          <a:p>
            <a:pPr algn="ctr" eaLnBrk="1" hangingPunct="1">
              <a:defRPr/>
            </a:pPr>
            <a:r>
              <a:rPr lang="en-US" sz="4000" b="1">
                <a:solidFill>
                  <a:schemeClr val="tx2"/>
                </a:solidFill>
                <a:effectLst>
                  <a:outerShdw blurRad="38100" dist="38100" dir="2700000" algn="tl">
                    <a:srgbClr val="000000"/>
                  </a:outerShdw>
                </a:effectLst>
                <a:latin typeface="Garamond" pitchFamily="18" charset="0"/>
              </a:rPr>
              <a:t/>
            </a:r>
            <a:br>
              <a:rPr lang="en-US" sz="4000" b="1">
                <a:solidFill>
                  <a:schemeClr val="tx2"/>
                </a:solidFill>
                <a:effectLst>
                  <a:outerShdw blurRad="38100" dist="38100" dir="2700000" algn="tl">
                    <a:srgbClr val="000000"/>
                  </a:outerShdw>
                </a:effectLst>
                <a:latin typeface="Garamond" pitchFamily="18" charset="0"/>
              </a:rPr>
            </a:br>
            <a:r>
              <a:rPr lang="en-US" sz="4000" b="1">
                <a:solidFill>
                  <a:schemeClr val="tx2"/>
                </a:solidFill>
                <a:effectLst>
                  <a:outerShdw blurRad="38100" dist="38100" dir="2700000" algn="tl">
                    <a:srgbClr val="000000"/>
                  </a:outerShdw>
                </a:effectLst>
                <a:latin typeface="Garamond" pitchFamily="18" charset="0"/>
              </a:rPr>
              <a:t/>
            </a:r>
            <a:br>
              <a:rPr lang="en-US" sz="4000" b="1">
                <a:solidFill>
                  <a:schemeClr val="tx2"/>
                </a:solidFill>
                <a:effectLst>
                  <a:outerShdw blurRad="38100" dist="38100" dir="2700000" algn="tl">
                    <a:srgbClr val="000000"/>
                  </a:outerShdw>
                </a:effectLst>
                <a:latin typeface="Garamond" pitchFamily="18" charset="0"/>
              </a:rPr>
            </a:br>
            <a:endParaRPr lang="en-US" sz="2000" b="1">
              <a:effectLst>
                <a:outerShdw blurRad="38100" dist="38100" dir="2700000" algn="tl">
                  <a:srgbClr val="000000"/>
                </a:outerShdw>
              </a:effectLst>
              <a:latin typeface="Garamond"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94" y="1689431"/>
            <a:ext cx="8602986"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85800"/>
            <a:ext cx="863569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670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TIMELINE</a:t>
            </a:r>
            <a:r>
              <a:rPr lang="en-US" dirty="0"/>
              <a:t/>
            </a:r>
            <a:br>
              <a:rPr lang="en-US" dirty="0"/>
            </a:b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70052" y="1644045"/>
            <a:ext cx="5803895" cy="443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900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2013-2014: Mid-Year Progress Report </a:t>
            </a:r>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03752" y="1954968"/>
            <a:ext cx="7736495" cy="381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803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Might An IDP Look Like?</a:t>
            </a:r>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31339"/>
            <a:ext cx="4106475" cy="538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474820"/>
            <a:ext cx="4383881" cy="530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842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
            <a:ext cx="7970838" cy="657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855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3087" y="50321"/>
            <a:ext cx="5315680" cy="68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381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 Ratings &amp; Dismissal</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bg1">
                    <a:lumMod val="10000"/>
                  </a:schemeClr>
                </a:solidFill>
              </a:rPr>
              <a:t>If a teacher receives a rating of Ineffective of minimally effective, the district must provide an IDP that requires the teacher to make progress within 180 days.</a:t>
            </a:r>
          </a:p>
          <a:p>
            <a:pPr marL="0" indent="0">
              <a:buNone/>
            </a:pPr>
            <a:endParaRPr lang="en-US" sz="2400" dirty="0" smtClean="0">
              <a:solidFill>
                <a:schemeClr val="bg1">
                  <a:lumMod val="10000"/>
                </a:schemeClr>
              </a:solidFill>
            </a:endParaRPr>
          </a:p>
          <a:p>
            <a:r>
              <a:rPr lang="en-US" sz="2400" dirty="0" smtClean="0">
                <a:solidFill>
                  <a:schemeClr val="bg1">
                    <a:lumMod val="10000"/>
                  </a:schemeClr>
                </a:solidFill>
              </a:rPr>
              <a:t>A teacher who is rated as ineffective for 3 consecutive years MUST be dismissed.</a:t>
            </a:r>
          </a:p>
          <a:p>
            <a:pPr marL="0" indent="0">
              <a:buNone/>
            </a:pPr>
            <a:endParaRPr lang="en-US" sz="2400" dirty="0" smtClean="0">
              <a:solidFill>
                <a:schemeClr val="bg1">
                  <a:lumMod val="10000"/>
                </a:schemeClr>
              </a:solidFill>
            </a:endParaRPr>
          </a:p>
          <a:p>
            <a:r>
              <a:rPr lang="en-US" sz="2400" dirty="0" smtClean="0">
                <a:solidFill>
                  <a:schemeClr val="bg1">
                    <a:lumMod val="10000"/>
                  </a:schemeClr>
                </a:solidFill>
              </a:rPr>
              <a:t>Beginning in 2015-16, a teacher whose last two year-end ratings were ineffective, the school MUST send letters to parent</a:t>
            </a:r>
            <a:r>
              <a:rPr lang="en-US" sz="2400" b="1" dirty="0" smtClean="0">
                <a:solidFill>
                  <a:schemeClr val="bg1">
                    <a:lumMod val="10000"/>
                  </a:schemeClr>
                </a:solidFill>
              </a:rPr>
              <a:t>s.</a:t>
            </a:r>
            <a:endParaRPr lang="en-US" sz="2400" b="1" dirty="0">
              <a:solidFill>
                <a:schemeClr val="bg1">
                  <a:lumMod val="10000"/>
                </a:schemeClr>
              </a:solidFill>
            </a:endParaRPr>
          </a:p>
        </p:txBody>
      </p:sp>
    </p:spTree>
    <p:extLst>
      <p:ext uri="{BB962C8B-B14F-4D97-AF65-F5344CB8AC3E}">
        <p14:creationId xmlns:p14="http://schemas.microsoft.com/office/powerpoint/2010/main" val="3336933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Nonrenewal of Probationary Teachers</a:t>
            </a:r>
          </a:p>
        </p:txBody>
      </p:sp>
      <p:pic>
        <p:nvPicPr>
          <p:cNvPr id="1331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76400"/>
            <a:ext cx="8525037" cy="471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602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74638"/>
            <a:ext cx="9144000" cy="1477962"/>
          </a:xfrm>
        </p:spPr>
        <p:txBody>
          <a:bodyPr>
            <a:normAutofit fontScale="90000"/>
          </a:bodyPr>
          <a:lstStyle/>
          <a:p>
            <a:pPr eaLnBrk="1" hangingPunct="1">
              <a:defRPr/>
            </a:pPr>
            <a:r>
              <a:rPr lang="en-US" sz="4000" b="0" dirty="0" smtClean="0"/>
              <a:t/>
            </a:r>
            <a:br>
              <a:rPr lang="en-US" sz="4000" b="0" dirty="0" smtClean="0"/>
            </a:br>
            <a:r>
              <a:rPr lang="en-US" sz="4000" b="0" dirty="0" smtClean="0"/>
              <a:t/>
            </a:r>
            <a:br>
              <a:rPr lang="en-US" sz="4000" b="0" dirty="0" smtClean="0"/>
            </a:br>
            <a:r>
              <a:rPr lang="en-US" sz="4000" b="0" dirty="0" smtClean="0"/>
              <a:t/>
            </a:r>
            <a:br>
              <a:rPr lang="en-US" sz="4000" b="0" dirty="0" smtClean="0"/>
            </a:br>
            <a:r>
              <a:rPr lang="en-US" sz="4900" b="1" dirty="0" smtClean="0"/>
              <a:t>Broadening our image of mentoring…</a:t>
            </a:r>
            <a:br>
              <a:rPr lang="en-US" sz="4900" b="1" dirty="0" smtClean="0"/>
            </a:br>
            <a:r>
              <a:rPr lang="en-US" sz="4900" b="1" dirty="0" smtClean="0"/>
              <a:t/>
            </a:r>
            <a:br>
              <a:rPr lang="en-US" sz="4900" b="1" dirty="0" smtClean="0"/>
            </a:br>
            <a:r>
              <a:rPr lang="en-US" sz="3200" b="0" dirty="0" smtClean="0"/>
              <a:t/>
            </a:r>
            <a:br>
              <a:rPr lang="en-US" sz="3200" b="0" dirty="0" smtClean="0"/>
            </a:br>
            <a:endParaRPr lang="en-US" sz="3200" b="0" dirty="0" smtClean="0"/>
          </a:p>
        </p:txBody>
      </p:sp>
      <p:sp>
        <p:nvSpPr>
          <p:cNvPr id="26627" name="Rectangle 3"/>
          <p:cNvSpPr>
            <a:spLocks noGrp="1" noChangeArrowheads="1"/>
          </p:cNvSpPr>
          <p:nvPr>
            <p:ph type="body" idx="1"/>
          </p:nvPr>
        </p:nvSpPr>
        <p:spPr/>
        <p:txBody>
          <a:bodyPr>
            <a:normAutofit fontScale="92500" lnSpcReduction="10000"/>
          </a:bodyPr>
          <a:lstStyle/>
          <a:p>
            <a:pPr eaLnBrk="1" hangingPunct="1">
              <a:buFont typeface="Wingdings" pitchFamily="2" charset="2"/>
              <a:buNone/>
              <a:defRPr/>
            </a:pPr>
            <a:endParaRPr lang="en-US" sz="1800" b="1" u="sng" dirty="0" smtClean="0"/>
          </a:p>
          <a:p>
            <a:pPr eaLnBrk="1" hangingPunct="1">
              <a:buFont typeface="Wingdings" pitchFamily="2" charset="2"/>
              <a:buNone/>
              <a:defRPr/>
            </a:pPr>
            <a:r>
              <a:rPr lang="en-US" sz="1800" b="1" dirty="0" smtClean="0"/>
              <a:t>       </a:t>
            </a:r>
            <a:r>
              <a:rPr lang="en-US" sz="2400" b="1" u="sng" dirty="0" smtClean="0"/>
              <a:t>Fitting in </a:t>
            </a:r>
            <a:r>
              <a:rPr lang="en-US" sz="2400" b="1" dirty="0" smtClean="0"/>
              <a:t/>
            </a:r>
            <a:br>
              <a:rPr lang="en-US" sz="2400" b="1" dirty="0" smtClean="0"/>
            </a:br>
            <a:r>
              <a:rPr lang="en-US" sz="2400" b="1" dirty="0" smtClean="0"/>
              <a:t>	How is it going?</a:t>
            </a:r>
            <a:br>
              <a:rPr lang="en-US" sz="2400" b="1" dirty="0" smtClean="0"/>
            </a:br>
            <a:r>
              <a:rPr lang="en-US" sz="2400" b="1" dirty="0" smtClean="0"/>
              <a:t>	Open door for resources</a:t>
            </a:r>
            <a:br>
              <a:rPr lang="en-US" sz="2400" b="1" dirty="0" smtClean="0"/>
            </a:br>
            <a:r>
              <a:rPr lang="en-US" sz="2400" b="1" dirty="0" smtClean="0"/>
              <a:t>	Listening/valuing ideas</a:t>
            </a:r>
            <a:br>
              <a:rPr lang="en-US" sz="2400" b="1" dirty="0" smtClean="0"/>
            </a:br>
            <a:r>
              <a:rPr lang="en-US" sz="2400" b="1" dirty="0" smtClean="0"/>
              <a:t>      	Including in norm development</a:t>
            </a:r>
            <a:br>
              <a:rPr lang="en-US" sz="2400" b="1" dirty="0" smtClean="0"/>
            </a:br>
            <a:r>
              <a:rPr lang="en-US" sz="2400" b="1" dirty="0" smtClean="0"/>
              <a:t/>
            </a:r>
            <a:br>
              <a:rPr lang="en-US" sz="2400" b="1" dirty="0" smtClean="0"/>
            </a:br>
            <a:r>
              <a:rPr lang="en-US" sz="2400" b="1" u="sng" dirty="0" smtClean="0"/>
              <a:t>Learning to teach </a:t>
            </a:r>
            <a:r>
              <a:rPr lang="en-US" sz="2200" b="1" u="sng" dirty="0" smtClean="0"/>
              <a:t>(Expanding Beyond “Buddy” Mentoring</a:t>
            </a:r>
            <a:r>
              <a:rPr lang="en-US" sz="2400" b="1" dirty="0" smtClean="0"/>
              <a:t/>
            </a:r>
            <a:br>
              <a:rPr lang="en-US" sz="2400" b="1" dirty="0" smtClean="0"/>
            </a:br>
            <a:r>
              <a:rPr lang="en-US" sz="2400" b="1" dirty="0" smtClean="0"/>
              <a:t>	Sharing learning together</a:t>
            </a:r>
            <a:br>
              <a:rPr lang="en-US" sz="2400" b="1" dirty="0" smtClean="0"/>
            </a:br>
            <a:r>
              <a:rPr lang="en-US" sz="2400" b="1" dirty="0" smtClean="0"/>
              <a:t>	Helping in the classroom </a:t>
            </a:r>
            <a:br>
              <a:rPr lang="en-US" sz="2400" b="1" dirty="0" smtClean="0"/>
            </a:br>
            <a:r>
              <a:rPr lang="en-US" sz="2400" b="1" dirty="0" smtClean="0"/>
              <a:t>	Asking questions to push thinking</a:t>
            </a:r>
          </a:p>
          <a:p>
            <a:pPr eaLnBrk="1" hangingPunct="1">
              <a:buFont typeface="Wingdings" pitchFamily="2" charset="2"/>
              <a:buNone/>
              <a:defRPr/>
            </a:pPr>
            <a:endParaRPr lang="en-US" sz="1800" b="1" dirty="0" smtClean="0"/>
          </a:p>
          <a:p>
            <a:pPr eaLnBrk="1" hangingPunct="1">
              <a:buFont typeface="Wingdings" pitchFamily="2" charset="2"/>
              <a:buNone/>
              <a:defRPr/>
            </a:pPr>
            <a:endParaRPr lang="en-US" sz="1800" b="1" dirty="0" smtClean="0"/>
          </a:p>
          <a:p>
            <a:pPr eaLnBrk="1" hangingPunct="1">
              <a:buFont typeface="Wingdings" pitchFamily="2" charset="2"/>
              <a:buNone/>
              <a:defRPr/>
            </a:pPr>
            <a:r>
              <a:rPr lang="en-US" sz="1800" b="1" dirty="0" smtClean="0"/>
              <a:t>Adapted from MSU Assist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en-US" sz="4000" b="0" smtClean="0"/>
              <a:t/>
            </a:r>
            <a:br>
              <a:rPr lang="en-US" sz="4000" b="0" smtClean="0"/>
            </a:br>
            <a:r>
              <a:rPr lang="en-US" sz="4000" b="0" smtClean="0"/>
              <a:t>Mentoring for survival is NOT enough</a:t>
            </a:r>
            <a:r>
              <a:rPr lang="en-US" sz="3000" b="0" smtClean="0"/>
              <a:t> </a:t>
            </a:r>
            <a:br>
              <a:rPr lang="en-US" sz="3000" b="0" smtClean="0"/>
            </a:br>
            <a:r>
              <a:rPr lang="en-US" sz="3000" b="0" smtClean="0"/>
              <a:t/>
            </a:r>
            <a:br>
              <a:rPr lang="en-US" sz="3000" b="0" smtClean="0"/>
            </a:br>
            <a:endParaRPr lang="en-US" sz="2400" b="0" smtClean="0"/>
          </a:p>
        </p:txBody>
      </p:sp>
      <p:sp>
        <p:nvSpPr>
          <p:cNvPr id="22531" name="Rectangle 3"/>
          <p:cNvSpPr>
            <a:spLocks noGrp="1" noChangeArrowheads="1"/>
          </p:cNvSpPr>
          <p:nvPr>
            <p:ph type="body" idx="1"/>
          </p:nvPr>
        </p:nvSpPr>
        <p:spPr/>
        <p:txBody>
          <a:bodyPr/>
          <a:lstStyle/>
          <a:p>
            <a:pPr eaLnBrk="1" hangingPunct="1">
              <a:defRPr/>
            </a:pPr>
            <a:endParaRPr lang="en-US" sz="1700" b="1" dirty="0" smtClean="0"/>
          </a:p>
          <a:p>
            <a:pPr eaLnBrk="1" hangingPunct="1">
              <a:buFont typeface="Wingdings" pitchFamily="2" charset="2"/>
              <a:buNone/>
              <a:defRPr/>
            </a:pPr>
            <a:r>
              <a:rPr lang="en-US" sz="2800" b="1" dirty="0" smtClean="0"/>
              <a:t>	“It’s funny, we talk about them in the survival stage and…if we’re helping them to survive, that shouldn’t be our only role. I mean, there should be more to it. I can’t say, ‘I’m going to help you just survive’, because that’s not what </a:t>
            </a:r>
            <a:r>
              <a:rPr lang="en-US" sz="2800" b="1" u="sng" dirty="0" smtClean="0"/>
              <a:t>they</a:t>
            </a:r>
            <a:r>
              <a:rPr lang="en-US" sz="2800" b="1" dirty="0" smtClean="0"/>
              <a:t> want either.”</a:t>
            </a:r>
            <a:br>
              <a:rPr lang="en-US" sz="2800" b="1" dirty="0" smtClean="0"/>
            </a:br>
            <a:r>
              <a:rPr lang="en-US" sz="2800" b="1" dirty="0" smtClean="0"/>
              <a:t/>
            </a:r>
            <a:br>
              <a:rPr lang="en-US" sz="2800" b="1" dirty="0" smtClean="0"/>
            </a:br>
            <a:r>
              <a:rPr lang="en-US" sz="1700" b="1" dirty="0" smtClean="0"/>
              <a:t> </a:t>
            </a:r>
            <a:r>
              <a:rPr lang="en-US" sz="1400" b="1" dirty="0" smtClean="0"/>
              <a:t>–Jake (</a:t>
            </a:r>
            <a:r>
              <a:rPr lang="en-US" sz="1400" b="1" dirty="0" err="1" smtClean="0"/>
              <a:t>pseudonyn</a:t>
            </a:r>
            <a:r>
              <a:rPr lang="en-US" sz="1400" b="1" dirty="0" smtClean="0"/>
              <a:t>) Michigan mentor teacher (in </a:t>
            </a:r>
            <a:r>
              <a:rPr lang="en-US" sz="1400" b="1" dirty="0" err="1" smtClean="0"/>
              <a:t>Stanulis</a:t>
            </a:r>
            <a:r>
              <a:rPr lang="en-US" sz="1400" b="1" dirty="0" smtClean="0"/>
              <a:t>, Meloche &amp; Ames, 2005).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Moving From </a:t>
            </a:r>
            <a:r>
              <a:rPr lang="en-US" dirty="0" smtClean="0"/>
              <a:t>“Qualified” to “Effective”</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1263" y="1600200"/>
            <a:ext cx="786147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4"/>
          <p:cNvSpPr>
            <a:spLocks noChangeAspect="1" noChangeArrowheads="1"/>
          </p:cNvSpPr>
          <p:nvPr/>
        </p:nvSpPr>
        <p:spPr bwMode="auto">
          <a:xfrm>
            <a:off x="304800" y="1390650"/>
            <a:ext cx="85344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534400" cy="491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2219325"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725" y="3003550"/>
            <a:ext cx="1243013"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075" y="2863850"/>
            <a:ext cx="184785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359" y="3873142"/>
            <a:ext cx="5365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538025">
            <a:off x="4582645" y="3873141"/>
            <a:ext cx="5365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946381" flipV="1">
            <a:off x="4383401" y="4348978"/>
            <a:ext cx="377199" cy="41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5925" y="3028592"/>
            <a:ext cx="1243013"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3015012"/>
            <a:ext cx="182245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317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81000"/>
            <a:ext cx="7772400" cy="1143000"/>
          </a:xfrm>
        </p:spPr>
        <p:txBody>
          <a:bodyPr>
            <a:normAutofit/>
          </a:bodyPr>
          <a:lstStyle/>
          <a:p>
            <a:pPr eaLnBrk="1" hangingPunct="1"/>
            <a:r>
              <a:rPr lang="en-US" sz="4000" b="1" dirty="0" smtClean="0">
                <a:solidFill>
                  <a:schemeClr val="bg2"/>
                </a:solidFill>
              </a:rPr>
              <a:t>Categories of Support</a:t>
            </a:r>
          </a:p>
        </p:txBody>
      </p:sp>
      <p:sp>
        <p:nvSpPr>
          <p:cNvPr id="23555" name="Rectangle 3"/>
          <p:cNvSpPr>
            <a:spLocks noGrp="1" noChangeArrowheads="1"/>
          </p:cNvSpPr>
          <p:nvPr>
            <p:ph type="body" sz="half" idx="1"/>
          </p:nvPr>
        </p:nvSpPr>
        <p:spPr>
          <a:xfrm>
            <a:off x="304800" y="1828800"/>
            <a:ext cx="4419600" cy="4191000"/>
          </a:xfrm>
        </p:spPr>
        <p:txBody>
          <a:bodyPr>
            <a:normAutofit fontScale="92500" lnSpcReduction="20000"/>
          </a:bodyPr>
          <a:lstStyle/>
          <a:p>
            <a:pPr eaLnBrk="1" hangingPunct="1"/>
            <a:r>
              <a:rPr lang="en-US" sz="2600" dirty="0" smtClean="0"/>
              <a:t>Organization and managing classrooms</a:t>
            </a:r>
          </a:p>
          <a:p>
            <a:pPr eaLnBrk="1" hangingPunct="1"/>
            <a:r>
              <a:rPr lang="en-US" sz="2600" dirty="0" smtClean="0"/>
              <a:t>Maintaining student discipline</a:t>
            </a:r>
          </a:p>
          <a:p>
            <a:pPr eaLnBrk="1" hangingPunct="1"/>
            <a:r>
              <a:rPr lang="en-US" sz="2600" dirty="0" smtClean="0"/>
              <a:t>Pacing lessons.</a:t>
            </a:r>
          </a:p>
          <a:p>
            <a:pPr eaLnBrk="1" hangingPunct="1"/>
            <a:r>
              <a:rPr lang="en-US" sz="2600" dirty="0" smtClean="0"/>
              <a:t>Planning for instruction</a:t>
            </a:r>
          </a:p>
          <a:p>
            <a:pPr eaLnBrk="1" hangingPunct="1"/>
            <a:r>
              <a:rPr lang="en-US" sz="2600" dirty="0" smtClean="0"/>
              <a:t>Using time effectively</a:t>
            </a:r>
          </a:p>
          <a:p>
            <a:pPr eaLnBrk="1" hangingPunct="1"/>
            <a:r>
              <a:rPr lang="en-US" sz="2600" dirty="0" smtClean="0"/>
              <a:t>Diagnosing student learning needs/Evaluating student progress.</a:t>
            </a:r>
          </a:p>
          <a:p>
            <a:r>
              <a:rPr lang="en-US" sz="2600" dirty="0" smtClean="0"/>
              <a:t>Motivating students.</a:t>
            </a:r>
          </a:p>
          <a:p>
            <a:r>
              <a:rPr lang="en-US" sz="2600" dirty="0" smtClean="0"/>
              <a:t>Inviting self-reflection</a:t>
            </a:r>
          </a:p>
          <a:p>
            <a:pPr eaLnBrk="1" hangingPunct="1"/>
            <a:endParaRPr lang="en-US" sz="2400" dirty="0" smtClean="0"/>
          </a:p>
          <a:p>
            <a:pPr eaLnBrk="1" hangingPunct="1"/>
            <a:endParaRPr lang="en-US" sz="2400" dirty="0" smtClean="0"/>
          </a:p>
        </p:txBody>
      </p:sp>
      <p:sp>
        <p:nvSpPr>
          <p:cNvPr id="23556" name="Rectangle 4"/>
          <p:cNvSpPr>
            <a:spLocks noGrp="1" noChangeArrowheads="1"/>
          </p:cNvSpPr>
          <p:nvPr>
            <p:ph type="body" sz="half" idx="2"/>
          </p:nvPr>
        </p:nvSpPr>
        <p:spPr>
          <a:xfrm>
            <a:off x="4572000" y="1752600"/>
            <a:ext cx="4191000" cy="4419600"/>
          </a:xfrm>
        </p:spPr>
        <p:txBody>
          <a:bodyPr>
            <a:normAutofit fontScale="92500"/>
          </a:bodyPr>
          <a:lstStyle/>
          <a:p>
            <a:pPr eaLnBrk="1" hangingPunct="1">
              <a:lnSpc>
                <a:spcPct val="90000"/>
              </a:lnSpc>
            </a:pPr>
            <a:r>
              <a:rPr lang="en-US" sz="2400" dirty="0" smtClean="0"/>
              <a:t>Providing instructional resources and materials.</a:t>
            </a:r>
          </a:p>
          <a:p>
            <a:pPr eaLnBrk="1" hangingPunct="1">
              <a:lnSpc>
                <a:spcPct val="90000"/>
              </a:lnSpc>
            </a:pPr>
            <a:r>
              <a:rPr lang="en-US" sz="2400" dirty="0" smtClean="0"/>
              <a:t>Communicating with parents.</a:t>
            </a:r>
          </a:p>
          <a:p>
            <a:pPr eaLnBrk="1" hangingPunct="1">
              <a:lnSpc>
                <a:spcPct val="90000"/>
              </a:lnSpc>
            </a:pPr>
            <a:r>
              <a:rPr lang="en-US" sz="2400" dirty="0" smtClean="0"/>
              <a:t>Dealing with stress.</a:t>
            </a:r>
          </a:p>
          <a:p>
            <a:pPr eaLnBrk="1" hangingPunct="1">
              <a:lnSpc>
                <a:spcPct val="90000"/>
              </a:lnSpc>
            </a:pPr>
            <a:r>
              <a:rPr lang="en-US" sz="2400" dirty="0" smtClean="0"/>
              <a:t>Preparing for and conducting parent conferences.</a:t>
            </a:r>
          </a:p>
          <a:p>
            <a:pPr eaLnBrk="1" hangingPunct="1">
              <a:lnSpc>
                <a:spcPct val="90000"/>
              </a:lnSpc>
            </a:pPr>
            <a:r>
              <a:rPr lang="en-US" sz="2400" dirty="0" smtClean="0"/>
              <a:t>Understanding the different learning styles of students. </a:t>
            </a:r>
          </a:p>
          <a:p>
            <a:pPr eaLnBrk="1" hangingPunct="1">
              <a:lnSpc>
                <a:spcPct val="90000"/>
              </a:lnSpc>
            </a:pPr>
            <a:r>
              <a:rPr lang="en-US" sz="2400" dirty="0" smtClean="0"/>
              <a:t>Becoming familiar with system-wide policies.</a:t>
            </a:r>
          </a:p>
          <a:p>
            <a:pPr eaLnBrk="1" hangingPunct="1">
              <a:lnSpc>
                <a:spcPct val="90000"/>
              </a:lnSpc>
              <a:buNone/>
            </a:pPr>
            <a:r>
              <a:rPr lang="en-US" sz="1600" dirty="0" smtClean="0"/>
              <a:t>                (</a:t>
            </a:r>
            <a:r>
              <a:rPr lang="en-US" sz="1600" i="1" dirty="0" smtClean="0"/>
              <a:t>Curriculum Review</a:t>
            </a:r>
            <a:r>
              <a:rPr lang="en-US" sz="1600" dirty="0" smtClean="0"/>
              <a:t>, 2003)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z="4000" smtClean="0"/>
              <a:t>Mentoring Conversations</a:t>
            </a:r>
            <a:endParaRPr lang="en-US" smtClean="0"/>
          </a:p>
        </p:txBody>
      </p:sp>
      <p:sp>
        <p:nvSpPr>
          <p:cNvPr id="6147" name="Rectangle 3"/>
          <p:cNvSpPr>
            <a:spLocks noGrp="1" noChangeArrowheads="1"/>
          </p:cNvSpPr>
          <p:nvPr>
            <p:ph type="subTitle" idx="4294967295"/>
          </p:nvPr>
        </p:nvSpPr>
        <p:spPr>
          <a:xfrm>
            <a:off x="990600" y="1447800"/>
            <a:ext cx="7239000" cy="4953000"/>
          </a:xfrm>
        </p:spPr>
        <p:txBody>
          <a:bodyPr>
            <a:normAutofit fontScale="85000" lnSpcReduction="20000"/>
          </a:bodyPr>
          <a:lstStyle/>
          <a:p>
            <a:pPr algn="l" eaLnBrk="1" hangingPunct="1">
              <a:buClr>
                <a:schemeClr val="tx1"/>
              </a:buClr>
              <a:buFont typeface="Wingdings" pitchFamily="2" charset="2"/>
              <a:buChar char="q"/>
              <a:defRPr/>
            </a:pPr>
            <a:endParaRPr lang="en-US" sz="2900" b="1" dirty="0" smtClean="0"/>
          </a:p>
          <a:p>
            <a:pPr algn="l" eaLnBrk="1" hangingPunct="1">
              <a:buClr>
                <a:schemeClr val="tx1"/>
              </a:buClr>
              <a:buFont typeface="Wingdings" pitchFamily="2" charset="2"/>
              <a:buChar char="q"/>
              <a:defRPr/>
            </a:pPr>
            <a:r>
              <a:rPr lang="en-US" sz="2900" b="1" dirty="0" smtClean="0"/>
              <a:t>Find out what the beginning teacher needs </a:t>
            </a:r>
          </a:p>
          <a:p>
            <a:pPr algn="l" eaLnBrk="1" hangingPunct="1">
              <a:buClr>
                <a:schemeClr val="tx1"/>
              </a:buClr>
              <a:buNone/>
              <a:defRPr/>
            </a:pPr>
            <a:r>
              <a:rPr lang="en-US" sz="2900" b="1" dirty="0" smtClean="0"/>
              <a:t>    (</a:t>
            </a:r>
            <a:r>
              <a:rPr lang="en-US" sz="2900" i="1" dirty="0" smtClean="0"/>
              <a:t>build trust, identify successes and challenges</a:t>
            </a:r>
            <a:r>
              <a:rPr lang="en-US" sz="2900" b="1" dirty="0" smtClean="0"/>
              <a:t>)</a:t>
            </a:r>
          </a:p>
          <a:p>
            <a:pPr algn="l" eaLnBrk="1" hangingPunct="1">
              <a:buClr>
                <a:schemeClr val="tx1"/>
              </a:buClr>
              <a:buFont typeface="Wingdings" pitchFamily="2" charset="2"/>
              <a:buChar char="q"/>
              <a:defRPr/>
            </a:pPr>
            <a:r>
              <a:rPr lang="en-US" sz="2900" b="1" dirty="0" smtClean="0"/>
              <a:t>Establish a clear focus for your work</a:t>
            </a:r>
          </a:p>
          <a:p>
            <a:pPr algn="l" eaLnBrk="1" hangingPunct="1">
              <a:buClr>
                <a:schemeClr val="tx1"/>
              </a:buClr>
              <a:buNone/>
              <a:defRPr/>
            </a:pPr>
            <a:r>
              <a:rPr lang="en-US" sz="2900" i="1" dirty="0" smtClean="0"/>
              <a:t>    (paraphrase and clarify</a:t>
            </a:r>
            <a:r>
              <a:rPr lang="en-US" sz="2900" b="1" dirty="0" smtClean="0"/>
              <a:t>)</a:t>
            </a:r>
          </a:p>
          <a:p>
            <a:pPr algn="l" eaLnBrk="1" hangingPunct="1">
              <a:buClr>
                <a:schemeClr val="tx1"/>
              </a:buClr>
              <a:buFont typeface="Wingdings" pitchFamily="2" charset="2"/>
              <a:buChar char="q"/>
              <a:defRPr/>
            </a:pPr>
            <a:r>
              <a:rPr lang="en-US" sz="2900" b="1" dirty="0" smtClean="0"/>
              <a:t>Support the teacher in moving his/her practice forward </a:t>
            </a:r>
          </a:p>
          <a:p>
            <a:pPr algn="l" eaLnBrk="1" hangingPunct="1">
              <a:buClr>
                <a:schemeClr val="tx1"/>
              </a:buClr>
              <a:buNone/>
              <a:defRPr/>
            </a:pPr>
            <a:r>
              <a:rPr lang="en-US" sz="2900" i="1" dirty="0" smtClean="0"/>
              <a:t>    (direct teaching, collaborative problem solving, questioning)</a:t>
            </a:r>
            <a:endParaRPr lang="en-US" sz="2900" b="1" dirty="0" smtClean="0"/>
          </a:p>
          <a:p>
            <a:pPr algn="l" eaLnBrk="1" hangingPunct="1">
              <a:buClr>
                <a:schemeClr val="tx1"/>
              </a:buClr>
              <a:buFont typeface="Wingdings" pitchFamily="2" charset="2"/>
              <a:buChar char="q"/>
              <a:defRPr/>
            </a:pPr>
            <a:r>
              <a:rPr lang="en-US" sz="2900" b="1" dirty="0" smtClean="0"/>
              <a:t>Promote accountability for growth</a:t>
            </a:r>
          </a:p>
          <a:p>
            <a:pPr algn="l" eaLnBrk="1" hangingPunct="1">
              <a:buClr>
                <a:schemeClr val="tx1"/>
              </a:buClr>
              <a:buNone/>
              <a:defRPr/>
            </a:pPr>
            <a:r>
              <a:rPr lang="en-US" sz="2900" i="1" dirty="0" smtClean="0"/>
              <a:t>   (identify specific next steps and setting time for follow-up)</a:t>
            </a:r>
            <a:endParaRPr lang="en-US" sz="2900" b="1" dirty="0" smtClean="0"/>
          </a:p>
          <a:p>
            <a:pPr eaLnBrk="1" hangingPunct="1">
              <a:buNone/>
              <a:defRPr/>
            </a:pPr>
            <a:r>
              <a:rPr lang="en-US" sz="2100" b="1" i="1" dirty="0" smtClean="0"/>
              <a:t>                               from the New Teacher Center,  USCS,  2005</a:t>
            </a:r>
            <a:endParaRPr lang="en-US" sz="2100" dirty="0" smtClean="0"/>
          </a:p>
          <a:p>
            <a:pPr eaLnBrk="1" hangingPunct="1">
              <a:defRPr/>
            </a:pPr>
            <a:endParaRPr lang="en-US" sz="18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txBox="1">
            <a:spLocks noChangeArrowheads="1"/>
          </p:cNvSpPr>
          <p:nvPr/>
        </p:nvSpPr>
        <p:spPr bwMode="auto">
          <a:xfrm>
            <a:off x="990600" y="990600"/>
            <a:ext cx="7439684" cy="4449763"/>
          </a:xfrm>
          <a:prstGeom prst="rect">
            <a:avLst/>
          </a:prstGeom>
          <a:noFill/>
          <a:ln w="76200">
            <a:solidFill>
              <a:schemeClr val="tx1"/>
            </a:solidFill>
            <a:miter lim="800000"/>
            <a:headEnd/>
            <a:tailEnd/>
          </a:ln>
        </p:spPr>
        <p:txBody>
          <a:bodyPr/>
          <a:lstStyle/>
          <a:p>
            <a:pPr algn="ctr">
              <a:spcBef>
                <a:spcPts val="600"/>
              </a:spcBef>
              <a:buClr>
                <a:schemeClr val="tx2"/>
              </a:buClr>
              <a:buSzPct val="73000"/>
            </a:pPr>
            <a:endParaRPr lang="en-US" sz="3600" b="1" dirty="0" smtClean="0">
              <a:latin typeface="Georgia" pitchFamily="18" charset="0"/>
            </a:endParaRPr>
          </a:p>
          <a:p>
            <a:pPr algn="ctr">
              <a:spcBef>
                <a:spcPts val="600"/>
              </a:spcBef>
              <a:buClr>
                <a:schemeClr val="tx2"/>
              </a:buClr>
              <a:buSzPct val="73000"/>
            </a:pPr>
            <a:r>
              <a:rPr lang="en-US" sz="3600" b="1" dirty="0" smtClean="0">
                <a:latin typeface="Georgia" pitchFamily="18" charset="0"/>
              </a:rPr>
              <a:t>“</a:t>
            </a:r>
            <a:r>
              <a:rPr lang="en-US" sz="3600" b="1" dirty="0">
                <a:latin typeface="Georgia" pitchFamily="18" charset="0"/>
              </a:rPr>
              <a:t>The most important characteristic of a successful mentor is a commitment to provide personal time and attention to the beginner</a:t>
            </a:r>
            <a:r>
              <a:rPr lang="en-US" sz="3600" b="1" dirty="0" smtClean="0">
                <a:latin typeface="Georgia" pitchFamily="18" charset="0"/>
              </a:rPr>
              <a:t>.”</a:t>
            </a:r>
          </a:p>
          <a:p>
            <a:pPr algn="ctr">
              <a:spcBef>
                <a:spcPts val="600"/>
              </a:spcBef>
              <a:buClr>
                <a:schemeClr val="tx2"/>
              </a:buClr>
              <a:buSzPct val="73000"/>
            </a:pPr>
            <a:endParaRPr lang="en-US" sz="800" b="1" dirty="0" smtClean="0">
              <a:latin typeface="Georgia" pitchFamily="18" charset="0"/>
            </a:endParaRPr>
          </a:p>
          <a:p>
            <a:pPr algn="r">
              <a:spcBef>
                <a:spcPts val="600"/>
              </a:spcBef>
              <a:buClr>
                <a:schemeClr val="tx2"/>
              </a:buClr>
              <a:buSzPct val="73000"/>
            </a:pPr>
            <a:r>
              <a:rPr lang="en-US" sz="1600" b="1" dirty="0" smtClean="0">
                <a:latin typeface="Georgia" pitchFamily="18" charset="0"/>
              </a:rPr>
              <a:t>“How to Help Beginning Teachers Succeed”</a:t>
            </a:r>
          </a:p>
          <a:p>
            <a:pPr algn="r">
              <a:spcBef>
                <a:spcPts val="600"/>
              </a:spcBef>
              <a:buClr>
                <a:schemeClr val="tx2"/>
              </a:buClr>
              <a:buSzPct val="73000"/>
            </a:pPr>
            <a:r>
              <a:rPr lang="en-US" sz="1600" b="1" dirty="0" smtClean="0">
                <a:latin typeface="Georgia" pitchFamily="18" charset="0"/>
              </a:rPr>
              <a:t>By Steven Gordon</a:t>
            </a:r>
          </a:p>
          <a:p>
            <a:pPr algn="ctr">
              <a:spcBef>
                <a:spcPts val="600"/>
              </a:spcBef>
              <a:buClr>
                <a:schemeClr val="tx2"/>
              </a:buClr>
              <a:buSzPct val="73000"/>
            </a:pPr>
            <a:r>
              <a:rPr lang="en-US" sz="2600" b="1" dirty="0">
                <a:latin typeface="Georgia" pitchFamily="18" charset="0"/>
              </a:rPr>
              <a:t/>
            </a:r>
            <a:br>
              <a:rPr lang="en-US" sz="2600" b="1" dirty="0">
                <a:latin typeface="Georgia" pitchFamily="18" charset="0"/>
              </a:rPr>
            </a:br>
            <a:r>
              <a:rPr lang="en-US" sz="2600" dirty="0">
                <a:latin typeface="Georgia" pitchFamily="18" charset="0"/>
              </a:rPr>
              <a:t/>
            </a:r>
            <a:br>
              <a:rPr lang="en-US" sz="2600" dirty="0">
                <a:latin typeface="Georgia" pitchFamily="18" charset="0"/>
              </a:rPr>
            </a:br>
            <a:r>
              <a:rPr lang="en-US" sz="2600" dirty="0">
                <a:latin typeface="Georgia" pitchFamily="18" charset="0"/>
              </a:rPr>
              <a:t>			</a:t>
            </a:r>
          </a:p>
          <a:p>
            <a:pPr>
              <a:spcBef>
                <a:spcPts val="600"/>
              </a:spcBef>
              <a:buClr>
                <a:schemeClr val="tx2"/>
              </a:buClr>
              <a:buSzPct val="73000"/>
            </a:pPr>
            <a:endParaRPr lang="en-US" sz="2600" dirty="0">
              <a:latin typeface="Georgia" pitchFamily="18" charset="0"/>
            </a:endParaRPr>
          </a:p>
          <a:p>
            <a:pPr>
              <a:spcBef>
                <a:spcPts val="600"/>
              </a:spcBef>
              <a:buClr>
                <a:schemeClr val="tx2"/>
              </a:buClr>
              <a:buSzPct val="73000"/>
            </a:pPr>
            <a:endParaRPr lang="en-US" sz="2600" dirty="0">
              <a:latin typeface="Georgia" pitchFamily="18" charset="0"/>
            </a:endParaRPr>
          </a:p>
          <a:p>
            <a:pPr algn="r">
              <a:spcBef>
                <a:spcPts val="600"/>
              </a:spcBef>
              <a:buClr>
                <a:schemeClr val="tx2"/>
              </a:buClr>
              <a:buSzPct val="73000"/>
            </a:pPr>
            <a:endParaRPr lang="en-US" sz="2000" i="1" dirty="0">
              <a:latin typeface="Georgia" pitchFamily="18" charset="0"/>
            </a:endParaRPr>
          </a:p>
          <a:p>
            <a:pPr algn="r">
              <a:spcBef>
                <a:spcPts val="600"/>
              </a:spcBef>
              <a:buClr>
                <a:schemeClr val="tx2"/>
              </a:buClr>
              <a:buSzPct val="73000"/>
            </a:pPr>
            <a:endParaRPr lang="en-US" sz="2000" i="1" dirty="0">
              <a:latin typeface="Georgia"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1295400" y="381000"/>
            <a:ext cx="6553200" cy="1143000"/>
          </a:xfrm>
          <a:noFill/>
          <a:extLst>
            <a:ext uri="{909E8E84-426E-40DD-AFC4-6F175D3DCCD1}">
              <a14:hiddenFill xmlns:a14="http://schemas.microsoft.com/office/drawing/2010/main">
                <a:solidFill>
                  <a:srgbClr val="F0D976"/>
                </a:solidFill>
              </a14:hiddenFill>
            </a:ext>
          </a:extLst>
        </p:spPr>
        <p:txBody>
          <a:bodyPr/>
          <a:lstStyle/>
          <a:p>
            <a:r>
              <a:rPr lang="en-US" sz="4800" b="1" dirty="0">
                <a:solidFill>
                  <a:srgbClr val="7E0032"/>
                </a:solidFill>
                <a:latin typeface="Arial" charset="0"/>
              </a:rPr>
              <a:t>New Teacher Attrition</a:t>
            </a:r>
            <a:endParaRPr lang="en-US" b="1" dirty="0">
              <a:solidFill>
                <a:srgbClr val="7E0032"/>
              </a:solidFill>
              <a:latin typeface="Arial" charset="0"/>
            </a:endParaRPr>
          </a:p>
        </p:txBody>
      </p:sp>
      <p:sp>
        <p:nvSpPr>
          <p:cNvPr id="236547" name="Rectangle 3"/>
          <p:cNvSpPr>
            <a:spLocks noGrp="1" noChangeArrowheads="1"/>
          </p:cNvSpPr>
          <p:nvPr>
            <p:ph type="body" idx="1"/>
          </p:nvPr>
        </p:nvSpPr>
        <p:spPr>
          <a:xfrm>
            <a:off x="685800" y="1600200"/>
            <a:ext cx="4419600" cy="4113212"/>
          </a:xfrm>
          <a:solidFill>
            <a:srgbClr val="FFFFFF"/>
          </a:solidFill>
          <a:ln w="12700">
            <a:solidFill>
              <a:srgbClr val="000000"/>
            </a:solidFill>
            <a:miter lim="800000"/>
            <a:headEnd/>
            <a:tailEnd/>
          </a:ln>
        </p:spPr>
        <p:txBody>
          <a:bodyPr anchor="ctr"/>
          <a:lstStyle/>
          <a:p>
            <a:pPr marL="0" indent="0">
              <a:lnSpc>
                <a:spcPct val="90000"/>
              </a:lnSpc>
              <a:spcBef>
                <a:spcPct val="60000"/>
              </a:spcBef>
              <a:spcAft>
                <a:spcPct val="60000"/>
              </a:spcAft>
              <a:buClr>
                <a:srgbClr val="FFFF00"/>
              </a:buClr>
              <a:buFont typeface="Wingdings" pitchFamily="2" charset="2"/>
              <a:buNone/>
            </a:pPr>
            <a:r>
              <a:rPr lang="en-US" sz="2800" b="1" dirty="0">
                <a:solidFill>
                  <a:srgbClr val="000000"/>
                </a:solidFill>
              </a:rPr>
              <a:t>Why do good teachers leave?</a:t>
            </a:r>
            <a:endParaRPr lang="en-US" sz="1000" b="1" dirty="0">
              <a:solidFill>
                <a:srgbClr val="000000"/>
              </a:solidFill>
            </a:endParaRPr>
          </a:p>
          <a:p>
            <a:pPr marL="520700" lvl="1" indent="-292100">
              <a:lnSpc>
                <a:spcPct val="90000"/>
              </a:lnSpc>
              <a:spcAft>
                <a:spcPct val="60000"/>
              </a:spcAft>
              <a:buSzPct val="60000"/>
            </a:pPr>
            <a:r>
              <a:rPr lang="en-US" sz="2200" b="1" dirty="0" smtClean="0">
                <a:solidFill>
                  <a:srgbClr val="000000"/>
                </a:solidFill>
                <a:latin typeface="Arial" charset="0"/>
              </a:rPr>
              <a:t>Isolation or non-supportive </a:t>
            </a:r>
            <a:r>
              <a:rPr lang="en-US" sz="2200" b="1" dirty="0">
                <a:solidFill>
                  <a:srgbClr val="000000"/>
                </a:solidFill>
                <a:latin typeface="Arial" charset="0"/>
              </a:rPr>
              <a:t/>
            </a:r>
            <a:br>
              <a:rPr lang="en-US" sz="2200" b="1" dirty="0">
                <a:solidFill>
                  <a:srgbClr val="000000"/>
                </a:solidFill>
                <a:latin typeface="Arial" charset="0"/>
              </a:rPr>
            </a:br>
            <a:r>
              <a:rPr lang="en-US" sz="2200" b="1" dirty="0">
                <a:solidFill>
                  <a:srgbClr val="000000"/>
                </a:solidFill>
                <a:latin typeface="Arial" charset="0"/>
              </a:rPr>
              <a:t>teaching environments</a:t>
            </a:r>
            <a:endParaRPr lang="en-US" sz="2000" b="1" dirty="0">
              <a:solidFill>
                <a:srgbClr val="000000"/>
              </a:solidFill>
              <a:latin typeface="Arial" charset="0"/>
            </a:endParaRPr>
          </a:p>
          <a:p>
            <a:pPr marL="520700" lvl="1" indent="-292100">
              <a:lnSpc>
                <a:spcPct val="90000"/>
              </a:lnSpc>
              <a:spcAft>
                <a:spcPct val="60000"/>
              </a:spcAft>
              <a:buSzPct val="60000"/>
            </a:pPr>
            <a:r>
              <a:rPr lang="en-US" sz="2200" b="1" dirty="0" smtClean="0">
                <a:solidFill>
                  <a:srgbClr val="000000"/>
                </a:solidFill>
                <a:latin typeface="Arial" charset="0"/>
              </a:rPr>
              <a:t>Dissatisfaction with working </a:t>
            </a:r>
            <a:r>
              <a:rPr lang="en-US" sz="2200" b="1" dirty="0">
                <a:solidFill>
                  <a:srgbClr val="000000"/>
                </a:solidFill>
                <a:latin typeface="Arial" charset="0"/>
              </a:rPr>
              <a:t>conditions</a:t>
            </a:r>
            <a:endParaRPr lang="en-US" sz="2000" b="1" dirty="0">
              <a:solidFill>
                <a:srgbClr val="000000"/>
              </a:solidFill>
              <a:latin typeface="Arial" charset="0"/>
            </a:endParaRPr>
          </a:p>
          <a:p>
            <a:pPr marL="520700" lvl="1" indent="-292100">
              <a:lnSpc>
                <a:spcPct val="90000"/>
              </a:lnSpc>
              <a:spcAft>
                <a:spcPct val="60000"/>
              </a:spcAft>
              <a:buSzPct val="60000"/>
            </a:pPr>
            <a:r>
              <a:rPr lang="en-US" sz="2200" b="1" dirty="0">
                <a:solidFill>
                  <a:srgbClr val="000000"/>
                </a:solidFill>
                <a:latin typeface="Arial" charset="0"/>
              </a:rPr>
              <a:t>Overwhelming </a:t>
            </a:r>
            <a:br>
              <a:rPr lang="en-US" sz="2200" b="1" dirty="0">
                <a:solidFill>
                  <a:srgbClr val="000000"/>
                </a:solidFill>
                <a:latin typeface="Arial" charset="0"/>
              </a:rPr>
            </a:br>
            <a:r>
              <a:rPr lang="en-US" sz="2200" b="1" dirty="0">
                <a:solidFill>
                  <a:srgbClr val="000000"/>
                </a:solidFill>
                <a:latin typeface="Arial" charset="0"/>
              </a:rPr>
              <a:t>teaching assignments</a:t>
            </a:r>
            <a:endParaRPr lang="en-US" sz="1800" b="1" dirty="0">
              <a:solidFill>
                <a:srgbClr val="000000"/>
              </a:solidFill>
              <a:latin typeface="Arial" charset="0"/>
            </a:endParaRPr>
          </a:p>
        </p:txBody>
      </p:sp>
      <p:graphicFrame>
        <p:nvGraphicFramePr>
          <p:cNvPr id="236548" name="Object 4"/>
          <p:cNvGraphicFramePr>
            <a:graphicFrameLocks noChangeAspect="1"/>
          </p:cNvGraphicFramePr>
          <p:nvPr>
            <p:extLst>
              <p:ext uri="{D42A27DB-BD31-4B8C-83A1-F6EECF244321}">
                <p14:modId xmlns:p14="http://schemas.microsoft.com/office/powerpoint/2010/main" val="3400373991"/>
              </p:ext>
            </p:extLst>
          </p:nvPr>
        </p:nvGraphicFramePr>
        <p:xfrm>
          <a:off x="5257799" y="1600200"/>
          <a:ext cx="3235001" cy="4038600"/>
        </p:xfrm>
        <a:graphic>
          <a:graphicData uri="http://schemas.openxmlformats.org/presentationml/2006/ole">
            <mc:AlternateContent xmlns:mc="http://schemas.openxmlformats.org/markup-compatibility/2006">
              <mc:Choice xmlns:v="urn:schemas-microsoft-com:vml" Requires="v">
                <p:oleObj spid="_x0000_s5136" name="Clip" r:id="rId4" imgW="2773080" imgH="3464280" progId="MS_ClipArt_Gallery.5">
                  <p:embed/>
                </p:oleObj>
              </mc:Choice>
              <mc:Fallback>
                <p:oleObj name="Clip" r:id="rId4" imgW="2773080" imgH="346428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799" y="1600200"/>
                        <a:ext cx="3235001" cy="4038600"/>
                      </a:xfrm>
                      <a:prstGeom prst="rect">
                        <a:avLst/>
                      </a:prstGeom>
                      <a:noFill/>
                      <a:ln>
                        <a:noFill/>
                      </a:ln>
                      <a:effectLst/>
                    </p:spPr>
                  </p:pic>
                </p:oleObj>
              </mc:Fallback>
            </mc:AlternateContent>
          </a:graphicData>
        </a:graphic>
      </p:graphicFrame>
      <p:sp>
        <p:nvSpPr>
          <p:cNvPr id="236549" name="AutoShape 5"/>
          <p:cNvSpPr>
            <a:spLocks noChangeArrowheads="1"/>
          </p:cNvSpPr>
          <p:nvPr/>
        </p:nvSpPr>
        <p:spPr bwMode="auto">
          <a:xfrm>
            <a:off x="685800" y="5940425"/>
            <a:ext cx="7772400" cy="4572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lnSpc>
                <a:spcPct val="90000"/>
              </a:lnSpc>
            </a:pPr>
            <a:r>
              <a:rPr lang="en-US" sz="1200" b="1" i="1" dirty="0">
                <a:solidFill>
                  <a:srgbClr val="7E0032"/>
                </a:solidFill>
              </a:rPr>
              <a:t>Note.</a:t>
            </a:r>
            <a:r>
              <a:rPr lang="en-US" sz="1200" b="1" dirty="0">
                <a:solidFill>
                  <a:srgbClr val="7E0032"/>
                </a:solidFill>
              </a:rPr>
              <a:t> From </a:t>
            </a:r>
            <a:r>
              <a:rPr lang="en-US" sz="1200" b="1" i="1" dirty="0">
                <a:solidFill>
                  <a:srgbClr val="7E0032"/>
                </a:solidFill>
              </a:rPr>
              <a:t>Teacher Attrition: A Costly Loss to the Nation and to the States</a:t>
            </a:r>
            <a:r>
              <a:rPr lang="en-US" sz="1200" b="1" dirty="0">
                <a:solidFill>
                  <a:srgbClr val="7E0032"/>
                </a:solidFill>
              </a:rPr>
              <a:t> (Issue Brief), August 2005, </a:t>
            </a:r>
            <a:r>
              <a:rPr lang="en-US" sz="1200" b="1" dirty="0">
                <a:solidFill>
                  <a:schemeClr val="bg1"/>
                </a:solidFill>
              </a:rPr>
              <a:t>Washington, DC: Alliance for Excellent Education.</a:t>
            </a:r>
          </a:p>
        </p:txBody>
      </p:sp>
      <p:sp>
        <p:nvSpPr>
          <p:cNvPr id="236550" name="Rectangle 6"/>
          <p:cNvSpPr>
            <a:spLocks noChangeArrowheads="1"/>
          </p:cNvSpPr>
          <p:nvPr/>
        </p:nvSpPr>
        <p:spPr bwMode="auto">
          <a:xfrm>
            <a:off x="5334000" y="6477000"/>
            <a:ext cx="37338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eaLnBrk="0" hangingPunct="0">
              <a:spcBef>
                <a:spcPct val="50000"/>
              </a:spcBef>
            </a:pPr>
            <a:endParaRPr lang="en-US" sz="1100">
              <a:latin typeface="Helvetica" charset="0"/>
            </a:endParaRPr>
          </a:p>
        </p:txBody>
      </p:sp>
    </p:spTree>
    <p:extLst>
      <p:ext uri="{BB962C8B-B14F-4D97-AF65-F5344CB8AC3E}">
        <p14:creationId xmlns:p14="http://schemas.microsoft.com/office/powerpoint/2010/main" val="1084604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23731" y="152400"/>
            <a:ext cx="6172200" cy="1143000"/>
          </a:xfrm>
          <a:noFill/>
          <a:extLst>
            <a:ext uri="{909E8E84-426E-40DD-AFC4-6F175D3DCCD1}">
              <a14:hiddenFill xmlns:a14="http://schemas.microsoft.com/office/drawing/2010/main">
                <a:solidFill>
                  <a:srgbClr val="D96A17"/>
                </a:solidFill>
              </a14:hiddenFill>
            </a:ext>
          </a:extLst>
        </p:spPr>
        <p:txBody>
          <a:bodyPr>
            <a:normAutofit fontScale="90000"/>
          </a:bodyPr>
          <a:lstStyle/>
          <a:p>
            <a:r>
              <a:rPr lang="en-US" sz="4800" b="1" dirty="0">
                <a:solidFill>
                  <a:srgbClr val="7E0032"/>
                </a:solidFill>
                <a:latin typeface="Arial" charset="0"/>
              </a:rPr>
              <a:t>Mentor</a:t>
            </a:r>
            <a:br>
              <a:rPr lang="en-US" sz="4800" b="1" dirty="0">
                <a:solidFill>
                  <a:srgbClr val="7E0032"/>
                </a:solidFill>
                <a:latin typeface="Arial" charset="0"/>
              </a:rPr>
            </a:br>
            <a:r>
              <a:rPr lang="en-US" sz="3200" b="1" i="1" dirty="0">
                <a:solidFill>
                  <a:srgbClr val="7E0032"/>
                </a:solidFill>
                <a:latin typeface="Arial" charset="0"/>
              </a:rPr>
              <a:t>From Greek Mythology</a:t>
            </a:r>
            <a:endParaRPr lang="en-US" sz="4800" b="1" dirty="0">
              <a:solidFill>
                <a:srgbClr val="7E0032"/>
              </a:solidFill>
              <a:latin typeface="Arial" charset="0"/>
            </a:endParaRPr>
          </a:p>
        </p:txBody>
      </p:sp>
      <p:sp>
        <p:nvSpPr>
          <p:cNvPr id="183299" name="AutoShape 3"/>
          <p:cNvSpPr>
            <a:spLocks noChangeArrowheads="1"/>
          </p:cNvSpPr>
          <p:nvPr/>
        </p:nvSpPr>
        <p:spPr bwMode="auto">
          <a:xfrm>
            <a:off x="381001" y="1447800"/>
            <a:ext cx="5029200" cy="4419600"/>
          </a:xfrm>
          <a:prstGeom prst="roundRect">
            <a:avLst>
              <a:gd name="adj" fmla="val 16667"/>
            </a:avLst>
          </a:prstGeom>
          <a:solidFill>
            <a:srgbClr val="F7D167"/>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400" b="1" dirty="0">
                <a:solidFill>
                  <a:srgbClr val="000000"/>
                </a:solidFill>
              </a:rPr>
              <a:t>Mentor was the friend of </a:t>
            </a:r>
          </a:p>
          <a:p>
            <a:pPr eaLnBrk="0" hangingPunct="0"/>
            <a:r>
              <a:rPr lang="en-US" sz="2400" b="1" dirty="0">
                <a:solidFill>
                  <a:srgbClr val="000000"/>
                </a:solidFill>
              </a:rPr>
              <a:t>Odysseus.  Odysseus entrusted </a:t>
            </a:r>
          </a:p>
          <a:p>
            <a:pPr eaLnBrk="0" hangingPunct="0"/>
            <a:r>
              <a:rPr lang="en-US" sz="2400" b="1" dirty="0">
                <a:solidFill>
                  <a:srgbClr val="000000"/>
                </a:solidFill>
              </a:rPr>
              <a:t>his son, Telemachus, to Mentor</a:t>
            </a:r>
          </a:p>
          <a:p>
            <a:pPr eaLnBrk="0" hangingPunct="0"/>
            <a:r>
              <a:rPr lang="en-US" sz="2400" b="1" dirty="0">
                <a:solidFill>
                  <a:srgbClr val="000000"/>
                </a:solidFill>
              </a:rPr>
              <a:t>when he went on long journeys.</a:t>
            </a:r>
          </a:p>
          <a:p>
            <a:pPr eaLnBrk="0" hangingPunct="0"/>
            <a:r>
              <a:rPr lang="en-US" sz="2400" b="1" dirty="0">
                <a:solidFill>
                  <a:srgbClr val="000000"/>
                </a:solidFill>
              </a:rPr>
              <a:t>Mentor’s role was to provide </a:t>
            </a:r>
          </a:p>
          <a:p>
            <a:pPr eaLnBrk="0" hangingPunct="0"/>
            <a:r>
              <a:rPr lang="en-US" sz="2400" b="1" dirty="0">
                <a:solidFill>
                  <a:srgbClr val="000000"/>
                </a:solidFill>
              </a:rPr>
              <a:t>advice, guidance, and support</a:t>
            </a:r>
          </a:p>
          <a:p>
            <a:pPr eaLnBrk="0" hangingPunct="0"/>
            <a:r>
              <a:rPr lang="en-US" sz="2400" b="1" dirty="0">
                <a:solidFill>
                  <a:srgbClr val="000000"/>
                </a:solidFill>
              </a:rPr>
              <a:t>to Telemachus in his father’s</a:t>
            </a:r>
          </a:p>
          <a:p>
            <a:pPr eaLnBrk="0" hangingPunct="0"/>
            <a:r>
              <a:rPr lang="en-US" sz="2400" b="1" dirty="0">
                <a:solidFill>
                  <a:srgbClr val="000000"/>
                </a:solidFill>
              </a:rPr>
              <a:t>absence.</a:t>
            </a:r>
          </a:p>
        </p:txBody>
      </p:sp>
      <p:pic>
        <p:nvPicPr>
          <p:cNvPr id="183300" name="Picture 4" descr="PE0649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39035"/>
            <a:ext cx="2971800" cy="575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461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algn="ctr"/>
            <a:r>
              <a:rPr lang="en-US" dirty="0" smtClean="0"/>
              <a:t>The Importance of Mentoring</a:t>
            </a:r>
            <a:endParaRPr lang="en-US" dirty="0"/>
          </a:p>
        </p:txBody>
      </p:sp>
      <p:pic>
        <p:nvPicPr>
          <p:cNvPr id="7" name="Picture 2" descr="C:\Documents and Settings\MWilliamsLaing\My Documents\My Pictures\Microsoft Clip Organizer\j0439542.jpg"/>
          <p:cNvPicPr>
            <a:picLocks noGrp="1" noChangeAspect="1" noChangeArrowheads="1"/>
          </p:cNvPicPr>
          <p:nvPr>
            <p:ph idx="1"/>
          </p:nvPr>
        </p:nvPicPr>
        <p:blipFill>
          <a:blip r:embed="rId2" cstate="print"/>
          <a:stretch>
            <a:fillRect/>
          </a:stretch>
        </p:blipFill>
        <p:spPr bwMode="auto">
          <a:xfrm>
            <a:off x="152400" y="2286000"/>
            <a:ext cx="3125585" cy="2223655"/>
          </a:xfrm>
          <a:prstGeom prst="rect">
            <a:avLst/>
          </a:prstGeom>
          <a:noFill/>
          <a:ln w="9525">
            <a:noFill/>
            <a:miter lim="800000"/>
            <a:headEnd/>
            <a:tailEnd/>
          </a:ln>
        </p:spPr>
      </p:pic>
      <p:sp>
        <p:nvSpPr>
          <p:cNvPr id="11" name="Text Placeholder 10"/>
          <p:cNvSpPr>
            <a:spLocks noGrp="1"/>
          </p:cNvSpPr>
          <p:nvPr>
            <p:ph type="body" sz="half" idx="4294967295"/>
          </p:nvPr>
        </p:nvSpPr>
        <p:spPr>
          <a:xfrm>
            <a:off x="3429000" y="1676400"/>
            <a:ext cx="5486400" cy="4614863"/>
          </a:xfrm>
        </p:spPr>
        <p:txBody>
          <a:bodyPr>
            <a:noAutofit/>
          </a:bodyPr>
          <a:lstStyle/>
          <a:p>
            <a:r>
              <a:rPr lang="en-US" sz="1800" dirty="0">
                <a:solidFill>
                  <a:srgbClr val="7E0032"/>
                </a:solidFill>
                <a:latin typeface="Georgia" pitchFamily="18" charset="0"/>
              </a:rPr>
              <a:t>Mentoring is a demonstration of caring for individuals in the profession.</a:t>
            </a:r>
          </a:p>
          <a:p>
            <a:endParaRPr lang="en-US" sz="1000" dirty="0">
              <a:solidFill>
                <a:srgbClr val="7E0032"/>
              </a:solidFill>
              <a:latin typeface="Georgia" pitchFamily="18" charset="0"/>
            </a:endParaRPr>
          </a:p>
          <a:p>
            <a:r>
              <a:rPr lang="en-US" sz="1800" dirty="0" smtClean="0">
                <a:solidFill>
                  <a:srgbClr val="7E0032"/>
                </a:solidFill>
                <a:latin typeface="Georgia" pitchFamily="18" charset="0"/>
              </a:rPr>
              <a:t>Mentoring </a:t>
            </a:r>
            <a:r>
              <a:rPr lang="en-US" sz="1800" dirty="0">
                <a:solidFill>
                  <a:srgbClr val="7E0032"/>
                </a:solidFill>
                <a:latin typeface="Georgia" pitchFamily="18" charset="0"/>
              </a:rPr>
              <a:t>is part of a comprehensive plan for professional growth grounded in what we know about adult learning and development.</a:t>
            </a:r>
          </a:p>
          <a:p>
            <a:endParaRPr lang="en-US" sz="1000" dirty="0">
              <a:solidFill>
                <a:srgbClr val="7E0032"/>
              </a:solidFill>
              <a:latin typeface="Georgia" pitchFamily="18" charset="0"/>
            </a:endParaRPr>
          </a:p>
          <a:p>
            <a:r>
              <a:rPr lang="en-US" sz="1800" dirty="0" smtClean="0">
                <a:solidFill>
                  <a:srgbClr val="7E0032"/>
                </a:solidFill>
                <a:latin typeface="Georgia" pitchFamily="18" charset="0"/>
              </a:rPr>
              <a:t>A successful mentoring program can help teachers intentionally respond with effective strategies to the needs of a diverse population if learners.</a:t>
            </a:r>
            <a:endParaRPr lang="en-US" sz="1800" dirty="0">
              <a:solidFill>
                <a:srgbClr val="7E0032"/>
              </a:solidFill>
              <a:latin typeface="Georgia" pitchFamily="18" charset="0"/>
            </a:endParaRPr>
          </a:p>
          <a:p>
            <a:endParaRPr lang="en-US" sz="1000" dirty="0" smtClean="0">
              <a:solidFill>
                <a:srgbClr val="7E0032"/>
              </a:solidFill>
            </a:endParaRPr>
          </a:p>
          <a:p>
            <a:r>
              <a:rPr lang="en-US" sz="1800" dirty="0" smtClean="0">
                <a:solidFill>
                  <a:srgbClr val="7E0032"/>
                </a:solidFill>
                <a:latin typeface="Georgia" pitchFamily="18" charset="0"/>
              </a:rPr>
              <a:t>Mentoring provides the beginning teacher with a one-on-one relationship with an experienced teacher who serves as the confidante, the cheerleader, and the trusted counselor.</a:t>
            </a:r>
            <a:endParaRPr lang="en-US" sz="1800" dirty="0">
              <a:solidFill>
                <a:srgbClr val="7E003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 for Success</a:t>
            </a:r>
            <a:endParaRPr lang="en-US" dirty="0"/>
          </a:p>
        </p:txBody>
      </p:sp>
      <p:sp>
        <p:nvSpPr>
          <p:cNvPr id="3" name="Content Placeholder 2"/>
          <p:cNvSpPr>
            <a:spLocks noGrp="1"/>
          </p:cNvSpPr>
          <p:nvPr>
            <p:ph idx="1"/>
          </p:nvPr>
        </p:nvSpPr>
        <p:spPr>
          <a:xfrm>
            <a:off x="4038600" y="1676401"/>
            <a:ext cx="4953000" cy="3657599"/>
          </a:xfrm>
        </p:spPr>
        <p:txBody>
          <a:bodyPr>
            <a:normAutofit lnSpcReduction="10000"/>
          </a:bodyPr>
          <a:lstStyle/>
          <a:p>
            <a:r>
              <a:rPr lang="en-US" dirty="0" smtClean="0"/>
              <a:t>Group 1 – Describe the attributes of a successful teacher…</a:t>
            </a:r>
          </a:p>
          <a:p>
            <a:pPr marL="0" indent="0">
              <a:buNone/>
            </a:pPr>
            <a:endParaRPr lang="en-US" sz="1400" dirty="0" smtClean="0"/>
          </a:p>
          <a:p>
            <a:r>
              <a:rPr lang="en-US" dirty="0" smtClean="0"/>
              <a:t>Group 2 – Describe the attributes of a successful Mentor/Coach…</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3591019" cy="287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781" y="1905000"/>
            <a:ext cx="5943600" cy="445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Metaphors for a Mentoring Relationship</a:t>
            </a:r>
            <a:endParaRPr lang="en-US" dirty="0"/>
          </a:p>
        </p:txBody>
      </p:sp>
    </p:spTree>
    <p:extLst>
      <p:ext uri="{BB962C8B-B14F-4D97-AF65-F5344CB8AC3E}">
        <p14:creationId xmlns:p14="http://schemas.microsoft.com/office/powerpoint/2010/main" val="2353086992"/>
      </p:ext>
    </p:extLst>
  </p:cSld>
  <p:clrMapOvr>
    <a:masterClrMapping/>
  </p:clrMapOvr>
</p:sld>
</file>

<file path=ppt/theme/theme1.xml><?xml version="1.0" encoding="utf-8"?>
<a:theme xmlns:a="http://schemas.openxmlformats.org/drawingml/2006/main" name="CGRESD PowerPoint Template">
  <a:themeElements>
    <a:clrScheme name="CGRESD">
      <a:dk1>
        <a:srgbClr val="7E0032"/>
      </a:dk1>
      <a:lt1>
        <a:srgbClr val="EDE6C9"/>
      </a:lt1>
      <a:dk2>
        <a:srgbClr val="7E0032"/>
      </a:dk2>
      <a:lt2>
        <a:srgbClr val="EDE6C9"/>
      </a:lt2>
      <a:accent1>
        <a:srgbClr val="7E0032"/>
      </a:accent1>
      <a:accent2>
        <a:srgbClr val="758C5A"/>
      </a:accent2>
      <a:accent3>
        <a:srgbClr val="3A462D"/>
      </a:accent3>
      <a:accent4>
        <a:srgbClr val="52471B"/>
      </a:accent4>
      <a:accent5>
        <a:srgbClr val="5E0025"/>
      </a:accent5>
      <a:accent6>
        <a:srgbClr val="ACBD98"/>
      </a:accent6>
      <a:hlink>
        <a:srgbClr val="0000FF"/>
      </a:hlink>
      <a:folHlink>
        <a:srgbClr val="6699FF"/>
      </a:folHlink>
    </a:clrScheme>
    <a:fontScheme name="CGRESD Template Fonts">
      <a:majorFont>
        <a:latin typeface="Adobe Garamond Pro Bold"/>
        <a:ea typeface=""/>
        <a:cs typeface=""/>
      </a:majorFont>
      <a:minorFont>
        <a:latin typeface="Adobe Garamond Pro"/>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CGRESD PowerPoint Template</Template>
  <TotalTime>917</TotalTime>
  <Words>1874</Words>
  <Application>Microsoft Office PowerPoint</Application>
  <PresentationFormat>On-screen Show (4:3)</PresentationFormat>
  <Paragraphs>243</Paragraphs>
  <Slides>42</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CGRESD PowerPoint Template</vt:lpstr>
      <vt:lpstr>Clip</vt:lpstr>
      <vt:lpstr>Microsoft ClipArt Gallery</vt:lpstr>
      <vt:lpstr>Mentoring Matters:  Supporting New Teacher Success</vt:lpstr>
      <vt:lpstr> Welcome and Introductions </vt:lpstr>
      <vt:lpstr>The Complex Job of Teaching</vt:lpstr>
      <vt:lpstr>Moving From “Qualified” to “Effective”</vt:lpstr>
      <vt:lpstr>New Teacher Attrition</vt:lpstr>
      <vt:lpstr>Mentor From Greek Mythology</vt:lpstr>
      <vt:lpstr>The Importance of Mentoring</vt:lpstr>
      <vt:lpstr>Partnering for Success</vt:lpstr>
      <vt:lpstr>Metaphors for a Mentoring Relationship</vt:lpstr>
      <vt:lpstr>PowerPoint Presentation</vt:lpstr>
      <vt:lpstr>Phases of First Year of Teaching</vt:lpstr>
      <vt:lpstr>ANTICIPATION PHASE</vt:lpstr>
      <vt:lpstr>DISILLUSIONMENT PHASE</vt:lpstr>
      <vt:lpstr>      SURVIVAL PHASE</vt:lpstr>
      <vt:lpstr>   REJUVENATION</vt:lpstr>
      <vt:lpstr>REFLECTION</vt:lpstr>
      <vt:lpstr>Types of Mentor Support</vt:lpstr>
      <vt:lpstr>Developmental  Stages of Concern</vt:lpstr>
      <vt:lpstr>The Stages of Concern</vt:lpstr>
      <vt:lpstr>The SURVIVAL Stage</vt:lpstr>
      <vt:lpstr>  The TASK Stage</vt:lpstr>
      <vt:lpstr> The IMPACT Stage</vt:lpstr>
      <vt:lpstr>The New Landscape</vt:lpstr>
      <vt:lpstr>LENGTH OF PROBATIONARY PERIOD</vt:lpstr>
      <vt:lpstr>May District Modify Probationary Period?</vt:lpstr>
      <vt:lpstr>How Probationers Acquire Tenure</vt:lpstr>
      <vt:lpstr>Probationary Teacher Evaluations</vt:lpstr>
      <vt:lpstr>Individual Performance Measures</vt:lpstr>
      <vt:lpstr>PowerPoint Presentation</vt:lpstr>
      <vt:lpstr>PowerPoint Presentation</vt:lpstr>
      <vt:lpstr> TIMELINE </vt:lpstr>
      <vt:lpstr>2013-2014: Mid-Year Progress Report </vt:lpstr>
      <vt:lpstr>What Might An IDP Look Like?</vt:lpstr>
      <vt:lpstr>PowerPoint Presentation</vt:lpstr>
      <vt:lpstr>PowerPoint Presentation</vt:lpstr>
      <vt:lpstr>Teacher Ratings &amp; Dismissal</vt:lpstr>
      <vt:lpstr>Nonrenewal of Probationary Teachers</vt:lpstr>
      <vt:lpstr>   Broadening our image of mentoring…   </vt:lpstr>
      <vt:lpstr> Mentoring for survival is NOT enough   </vt:lpstr>
      <vt:lpstr>Categories of Support</vt:lpstr>
      <vt:lpstr>Mentoring Conversations</vt:lpstr>
      <vt:lpstr>PowerPoint Presentation</vt:lpstr>
    </vt:vector>
  </TitlesOfParts>
  <Company>CGRESD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44</cp:revision>
  <cp:lastPrinted>2012-08-24T15:24:34Z</cp:lastPrinted>
  <dcterms:created xsi:type="dcterms:W3CDTF">2012-02-13T17:07:02Z</dcterms:created>
  <dcterms:modified xsi:type="dcterms:W3CDTF">2013-09-23T14:35:53Z</dcterms:modified>
</cp:coreProperties>
</file>