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63"/>
  </p:notesMasterIdLst>
  <p:handoutMasterIdLst>
    <p:handoutMasterId r:id="rId64"/>
  </p:handoutMasterIdLst>
  <p:sldIdLst>
    <p:sldId id="258" r:id="rId2"/>
    <p:sldId id="256" r:id="rId3"/>
    <p:sldId id="257" r:id="rId4"/>
    <p:sldId id="31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316"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7" r:id="rId6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82844" autoAdjust="0"/>
  </p:normalViewPr>
  <p:slideViewPr>
    <p:cSldViewPr>
      <p:cViewPr varScale="1">
        <p:scale>
          <a:sx n="70" d="100"/>
          <a:sy n="70" d="100"/>
        </p:scale>
        <p:origin x="-43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C6458CF2-0918-4424-AB2C-F319F60162F8}" type="datetimeFigureOut">
              <a:rPr lang="en-US" smtClean="0"/>
              <a:t>12/5/2013</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EB8B105C-E5BE-4257-8E7A-686698E82F97}" type="slidenum">
              <a:rPr lang="en-US" smtClean="0"/>
              <a:t>‹#›</a:t>
            </a:fld>
            <a:endParaRPr lang="en-US"/>
          </a:p>
        </p:txBody>
      </p:sp>
    </p:spTree>
    <p:extLst>
      <p:ext uri="{BB962C8B-B14F-4D97-AF65-F5344CB8AC3E}">
        <p14:creationId xmlns:p14="http://schemas.microsoft.com/office/powerpoint/2010/main" val="1467681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04568E07-ED81-4145-811C-EA244A55107E}" type="datetimeFigureOut">
              <a:rPr lang="en-US" smtClean="0"/>
              <a:pPr/>
              <a:t>12/5/2013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D6F5F61-9166-4B9C-89AE-D2088BF8B240}" type="slidenum">
              <a:rPr lang="en-US" smtClean="0"/>
              <a:pPr/>
              <a:t>‹#›</a:t>
            </a:fld>
            <a:endParaRPr lang="en-US"/>
          </a:p>
        </p:txBody>
      </p:sp>
    </p:spTree>
    <p:extLst>
      <p:ext uri="{BB962C8B-B14F-4D97-AF65-F5344CB8AC3E}">
        <p14:creationId xmlns:p14="http://schemas.microsoft.com/office/powerpoint/2010/main" val="2606241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5E1E44-42D9-4271-A59D-A076BCE311E2}" type="slidenum">
              <a:rPr lang="en-US" smtClean="0">
                <a:latin typeface="Arial" charset="0"/>
                <a:cs typeface="Arial" charset="0"/>
              </a:rPr>
              <a:pPr fontAlgn="base">
                <a:spcBef>
                  <a:spcPct val="0"/>
                </a:spcBef>
                <a:spcAft>
                  <a:spcPct val="0"/>
                </a:spcAft>
              </a:pPr>
              <a:t>5</a:t>
            </a:fld>
            <a:endParaRPr lang="en-US" smtClean="0">
              <a:latin typeface="Arial" charset="0"/>
              <a:cs typeface="Arial" charset="0"/>
            </a:endParaRPr>
          </a:p>
        </p:txBody>
      </p:sp>
      <p:sp>
        <p:nvSpPr>
          <p:cNvPr id="98307"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a:fld id="{39A70E0C-BEFC-4E64-AD2A-D6DB6AB3F7DA}" type="slidenum">
              <a:rPr lang="en-US" sz="1200">
                <a:latin typeface="Calibri" pitchFamily="34" charset="0"/>
              </a:rPr>
              <a:pPr algn="r"/>
              <a:t>5</a:t>
            </a:fld>
            <a:endParaRPr lang="en-US" sz="1200">
              <a:latin typeface="Calibri" pitchFamily="34" charset="0"/>
            </a:endParaRPr>
          </a:p>
        </p:txBody>
      </p:sp>
      <p:sp>
        <p:nvSpPr>
          <p:cNvPr id="9830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30D617-8B45-4A3A-B0DB-D4628B338506}" type="slidenum">
              <a:rPr lang="en-US" smtClean="0"/>
              <a:pPr fontAlgn="base">
                <a:spcBef>
                  <a:spcPct val="0"/>
                </a:spcBef>
                <a:spcAft>
                  <a:spcPct val="0"/>
                </a:spcAft>
                <a:defRPr/>
              </a:pPr>
              <a:t>14</a:t>
            </a:fld>
            <a:endParaRPr lang="en-US" smtClean="0"/>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p:txBody>
          <a:bodyPr/>
          <a:lstStyle/>
          <a:p>
            <a:pPr>
              <a:defRPr/>
            </a:pPr>
            <a:fld id="{4BC52D2E-1240-47A3-8115-F64B693A048B}" type="slidenum">
              <a:rPr lang="en-US" smtClean="0"/>
              <a:pPr>
                <a:defRPr/>
              </a:pPr>
              <a:t>15</a:t>
            </a:fld>
            <a:endParaRPr lang="en-US" smtClean="0"/>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10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p:txBody>
          <a:bodyPr/>
          <a:lstStyle/>
          <a:p>
            <a:pPr>
              <a:defRPr/>
            </a:pPr>
            <a:fld id="{D10B2597-FEFB-4ED1-A85B-847783BCC56F}" type="slidenum">
              <a:rPr lang="en-US" smtClean="0"/>
              <a:pPr>
                <a:defRPr/>
              </a:pPr>
              <a:t>16</a:t>
            </a:fld>
            <a:endParaRPr lang="en-US" smtClean="0"/>
          </a:p>
        </p:txBody>
      </p:sp>
      <p:sp>
        <p:nvSpPr>
          <p:cNvPr id="132099" name="Rectangle 2"/>
          <p:cNvSpPr>
            <a:spLocks noGrp="1" noRot="1" noChangeAspect="1" noChangeArrowheads="1" noTextEdit="1"/>
          </p:cNvSpPr>
          <p:nvPr>
            <p:ph type="sldImg"/>
          </p:nvPr>
        </p:nvSpPr>
        <p:spPr bwMode="auto">
          <a:xfrm>
            <a:off x="1108075" y="696913"/>
            <a:ext cx="4646613" cy="3486150"/>
          </a:xfrm>
          <a:noFill/>
          <a:ln>
            <a:solidFill>
              <a:srgbClr val="000000"/>
            </a:solidFill>
            <a:miter lim="800000"/>
            <a:headEnd/>
            <a:tailEnd/>
          </a:ln>
        </p:spPr>
      </p:sp>
      <p:sp>
        <p:nvSpPr>
          <p:cNvPr id="1321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p:txBody>
          <a:bodyPr/>
          <a:lstStyle/>
          <a:p>
            <a:pPr>
              <a:defRPr/>
            </a:pPr>
            <a:fld id="{ACF15783-0014-4C51-97B8-21A897B17F03}" type="slidenum">
              <a:rPr lang="en-US" smtClean="0"/>
              <a:pPr>
                <a:defRPr/>
              </a:pPr>
              <a:t>17</a:t>
            </a:fld>
            <a:endParaRPr lang="en-US" smtClean="0"/>
          </a:p>
        </p:txBody>
      </p:sp>
      <p:sp>
        <p:nvSpPr>
          <p:cNvPr id="133123" name="Rectangle 2"/>
          <p:cNvSpPr>
            <a:spLocks noGrp="1" noRot="1" noChangeAspect="1" noChangeArrowheads="1" noTextEdit="1"/>
          </p:cNvSpPr>
          <p:nvPr>
            <p:ph type="sldImg"/>
          </p:nvPr>
        </p:nvSpPr>
        <p:spPr bwMode="auto">
          <a:xfrm>
            <a:off x="1108075" y="696913"/>
            <a:ext cx="4646613" cy="3486150"/>
          </a:xfrm>
          <a:noFill/>
          <a:ln>
            <a:solidFill>
              <a:srgbClr val="000000"/>
            </a:solidFill>
            <a:miter lim="800000"/>
            <a:headEnd/>
            <a:tailEnd/>
          </a:ln>
        </p:spPr>
      </p:sp>
      <p:sp>
        <p:nvSpPr>
          <p:cNvPr id="1331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p:txBody>
          <a:bodyPr/>
          <a:lstStyle/>
          <a:p>
            <a:pPr>
              <a:defRPr/>
            </a:pPr>
            <a:fld id="{CE685041-ADB7-4D61-96E6-177B6A06ACA2}" type="slidenum">
              <a:rPr lang="en-US" smtClean="0"/>
              <a:pPr>
                <a:defRPr/>
              </a:pPr>
              <a:t>18</a:t>
            </a:fld>
            <a:endParaRPr lang="en-US" smtClean="0"/>
          </a:p>
        </p:txBody>
      </p:sp>
      <p:sp>
        <p:nvSpPr>
          <p:cNvPr id="134147" name="Rectangle 2"/>
          <p:cNvSpPr>
            <a:spLocks noGrp="1" noRot="1" noChangeAspect="1" noChangeArrowheads="1" noTextEdit="1"/>
          </p:cNvSpPr>
          <p:nvPr>
            <p:ph type="sldImg"/>
          </p:nvPr>
        </p:nvSpPr>
        <p:spPr bwMode="auto">
          <a:xfrm>
            <a:off x="1108075" y="696913"/>
            <a:ext cx="4646613" cy="3486150"/>
          </a:xfrm>
          <a:noFill/>
          <a:ln>
            <a:solidFill>
              <a:srgbClr val="000000"/>
            </a:solidFill>
            <a:miter lim="800000"/>
            <a:headEnd/>
            <a:tailEnd/>
          </a:ln>
        </p:spPr>
      </p:sp>
      <p:sp>
        <p:nvSpPr>
          <p:cNvPr id="1341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p:txBody>
          <a:bodyPr/>
          <a:lstStyle/>
          <a:p>
            <a:pPr>
              <a:defRPr/>
            </a:pPr>
            <a:fld id="{E0C858B5-0535-4876-B4A7-09521F2B3AD9}" type="slidenum">
              <a:rPr lang="en-US" smtClean="0"/>
              <a:pPr>
                <a:defRPr/>
              </a:pPr>
              <a:t>19</a:t>
            </a:fld>
            <a:endParaRPr lang="en-US" smtClean="0"/>
          </a:p>
        </p:txBody>
      </p:sp>
      <p:sp>
        <p:nvSpPr>
          <p:cNvPr id="135171" name="Rectangle 2"/>
          <p:cNvSpPr>
            <a:spLocks noGrp="1" noRot="1" noChangeAspect="1" noChangeArrowheads="1" noTextEdit="1"/>
          </p:cNvSpPr>
          <p:nvPr>
            <p:ph type="sldImg"/>
          </p:nvPr>
        </p:nvSpPr>
        <p:spPr bwMode="auto">
          <a:xfrm>
            <a:off x="1108075" y="696913"/>
            <a:ext cx="4646613" cy="3486150"/>
          </a:xfrm>
          <a:noFill/>
          <a:ln>
            <a:solidFill>
              <a:srgbClr val="000000"/>
            </a:solidFill>
            <a:miter lim="800000"/>
            <a:headEnd/>
            <a:tailEnd/>
          </a:ln>
        </p:spPr>
      </p:sp>
      <p:sp>
        <p:nvSpPr>
          <p:cNvPr id="1351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p:txBody>
          <a:bodyPr/>
          <a:lstStyle/>
          <a:p>
            <a:pPr>
              <a:defRPr/>
            </a:pPr>
            <a:fld id="{71AA3AA2-56E3-45C7-A3F0-67471A5C4944}" type="slidenum">
              <a:rPr lang="en-US" smtClean="0"/>
              <a:pPr>
                <a:defRPr/>
              </a:pPr>
              <a:t>20</a:t>
            </a:fld>
            <a:endParaRPr lang="en-US" smtClean="0"/>
          </a:p>
        </p:txBody>
      </p:sp>
      <p:sp>
        <p:nvSpPr>
          <p:cNvPr id="136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A1731D-B965-4449-B85B-491DB6C923F5}" type="slidenum">
              <a:rPr lang="en-US" smtClean="0"/>
              <a:pPr fontAlgn="base">
                <a:spcBef>
                  <a:spcPct val="0"/>
                </a:spcBef>
                <a:spcAft>
                  <a:spcPct val="0"/>
                </a:spcAft>
                <a:defRPr/>
              </a:pPr>
              <a:t>21</a:t>
            </a:fld>
            <a:endParaRPr lang="en-US" smtClean="0"/>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cs typeface="Arial" charset="0"/>
            </a:endParaRPr>
          </a:p>
        </p:txBody>
      </p:sp>
      <p:sp>
        <p:nvSpPr>
          <p:cNvPr id="138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EE9E38-3A1D-4E1D-B90A-5C5C5978B202}" type="slidenum">
              <a:rPr lang="en-US" smtClean="0">
                <a:latin typeface="Arial" charset="0"/>
                <a:cs typeface="Arial" charset="0"/>
              </a:rPr>
              <a:pPr fontAlgn="base">
                <a:spcBef>
                  <a:spcPct val="0"/>
                </a:spcBef>
                <a:spcAft>
                  <a:spcPct val="0"/>
                </a:spcAft>
              </a:pPr>
              <a:t>22</a:t>
            </a:fld>
            <a:endParaRPr lang="en-US"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D0D606A-556D-4FCB-A1D7-5880B359BBA2}" type="slidenum">
              <a:rPr lang="en-US" smtClean="0"/>
              <a:pPr>
                <a:defRPr/>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532A16-DD79-4393-BB2C-9A9DEE435033}" type="slidenum">
              <a:rPr lang="en-US" smtClean="0">
                <a:latin typeface="Arial" charset="0"/>
                <a:cs typeface="Arial" charset="0"/>
              </a:rPr>
              <a:pPr fontAlgn="base">
                <a:spcBef>
                  <a:spcPct val="0"/>
                </a:spcBef>
                <a:spcAft>
                  <a:spcPct val="0"/>
                </a:spcAft>
              </a:pPr>
              <a:t>6</a:t>
            </a:fld>
            <a:endParaRPr lang="en-US" smtClean="0">
              <a:latin typeface="Arial" charset="0"/>
              <a:cs typeface="Arial" charset="0"/>
            </a:endParaRPr>
          </a:p>
        </p:txBody>
      </p:sp>
      <p:sp>
        <p:nvSpPr>
          <p:cNvPr id="112643"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a:fld id="{9EB6E285-C31F-4F25-ADD8-C32608FC8BD8}" type="slidenum">
              <a:rPr lang="en-US" sz="1200">
                <a:latin typeface="Calibri" pitchFamily="34" charset="0"/>
              </a:rPr>
              <a:pPr algn="r"/>
              <a:t>6</a:t>
            </a:fld>
            <a:endParaRPr lang="en-US" sz="1200">
              <a:latin typeface="Calibri" pitchFamily="34" charset="0"/>
            </a:endParaRPr>
          </a:p>
        </p:txBody>
      </p:sp>
      <p:sp>
        <p:nvSpPr>
          <p:cNvPr id="11264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5" name="Rectangle 3"/>
          <p:cNvSpPr>
            <a:spLocks noGrp="1" noChangeArrowheads="1"/>
          </p:cNvSpPr>
          <p:nvPr>
            <p:ph type="body" idx="1"/>
          </p:nvPr>
        </p:nvSpPr>
        <p:spPr bwMode="auto">
          <a:xfrm>
            <a:off x="914400" y="4415790"/>
            <a:ext cx="5029200" cy="4183380"/>
          </a:xfrm>
          <a:noFill/>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Review of learning</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Using Dimensions of Learning as the basis for understanding learning, we use 3 levels of learning in this adapted model.</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If these are the levels of learning, then how do we make sure that all learners pass through the levels?  This provides the Learning-Focused model for lessons and units.</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From a combination of cognitive psychology research and brain research, we know that acquisition is 70% short term memory.  That means that if we learned 10 things today, 20 days from now the entire group on average would remember about 2-3.  We would have an approximate drop in memory of 7.</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We have to go deeper with student learning, especially on the most important concepts and skills.</a:t>
            </a:r>
          </a:p>
          <a:p>
            <a:pPr eaLnBrk="1" hangingPunct="1">
              <a:spcBef>
                <a:spcPct val="0"/>
              </a:spcBef>
            </a:pPr>
            <a:endParaRPr lang="en-US"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cs typeface="Arial" charset="0"/>
            </a:endParaRPr>
          </a:p>
        </p:txBody>
      </p:sp>
      <p:sp>
        <p:nvSpPr>
          <p:cNvPr id="140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974FA9-03A4-4CC5-839D-DC1FA983DF0D}" type="slidenum">
              <a:rPr lang="en-US" smtClean="0">
                <a:latin typeface="Arial" charset="0"/>
                <a:cs typeface="Arial" charset="0"/>
              </a:rPr>
              <a:pPr fontAlgn="base">
                <a:spcBef>
                  <a:spcPct val="0"/>
                </a:spcBef>
                <a:spcAft>
                  <a:spcPct val="0"/>
                </a:spcAft>
              </a:pPr>
              <a:t>24</a:t>
            </a:fld>
            <a:endParaRPr lang="en-US"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F763C7C-E7B3-4BDE-AFEF-6B6A788E84B7}" type="slidenum">
              <a:rPr lang="en-US" smtClean="0"/>
              <a:pPr>
                <a:defRPr/>
              </a:pPr>
              <a:t>25</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1C12D2-E94B-42A8-A27D-6F19B6B10C85}" type="slidenum">
              <a:rPr lang="en-US" smtClean="0"/>
              <a:pPr fontAlgn="base">
                <a:spcBef>
                  <a:spcPct val="0"/>
                </a:spcBef>
                <a:spcAft>
                  <a:spcPct val="0"/>
                </a:spcAft>
                <a:defRPr/>
              </a:pPr>
              <a:t>26</a:t>
            </a:fld>
            <a:endParaRPr lang="en-US" smtClean="0"/>
          </a:p>
        </p:txBody>
      </p:sp>
      <p:sp>
        <p:nvSpPr>
          <p:cNvPr id="1423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23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BEDE24-1824-41C9-AE9E-711F23D25F62}" type="slidenum">
              <a:rPr lang="en-US" smtClean="0"/>
              <a:pPr fontAlgn="base">
                <a:spcBef>
                  <a:spcPct val="0"/>
                </a:spcBef>
                <a:spcAft>
                  <a:spcPct val="0"/>
                </a:spcAft>
                <a:defRPr/>
              </a:pPr>
              <a:t>27</a:t>
            </a:fld>
            <a:endParaRPr lang="en-US" smtClean="0"/>
          </a:p>
        </p:txBody>
      </p:sp>
      <p:sp>
        <p:nvSpPr>
          <p:cNvPr id="143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AF17C8-F721-4586-9A0C-27F6B34E384C}" type="slidenum">
              <a:rPr lang="en-US" smtClean="0"/>
              <a:pPr fontAlgn="base">
                <a:spcBef>
                  <a:spcPct val="0"/>
                </a:spcBef>
                <a:spcAft>
                  <a:spcPct val="0"/>
                </a:spcAft>
                <a:defRPr/>
              </a:pPr>
              <a:t>28</a:t>
            </a:fld>
            <a:endParaRPr lang="en-US" smtClean="0"/>
          </a:p>
        </p:txBody>
      </p:sp>
      <p:sp>
        <p:nvSpPr>
          <p:cNvPr id="144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74DB929-F1DD-43F3-863F-5C5BEEA0508E}" type="slidenum">
              <a:rPr lang="en-US" smtClean="0"/>
              <a:pPr>
                <a:defRPr/>
              </a:pPr>
              <a:t>29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36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776B00-6C26-4CA4-ADBB-26E7A2E793B6}"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67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40456C-0D30-4810-8402-08E5E49CCD60}"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77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E0A5C0-0772-457A-B4D8-B4DEDE25480C}"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7F42E3-AEF4-4A7B-8C5D-96A0FB092E61}" type="slidenum">
              <a:rPr lang="en-US" smtClean="0"/>
              <a:pPr fontAlgn="base">
                <a:spcBef>
                  <a:spcPct val="0"/>
                </a:spcBef>
                <a:spcAft>
                  <a:spcPct val="0"/>
                </a:spcAft>
                <a:defRPr/>
              </a:pPr>
              <a:t>7</a:t>
            </a:fld>
            <a:endParaRPr lang="en-US" smtClean="0"/>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Plan for Learning!  Also, new tests use this to structure item stems.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87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E14F0D-539D-4166-92E2-FE095E2BA224}"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9CB96C-36D4-4286-900A-A00100D64D62}" type="slidenum">
              <a:rPr lang="en-US" smtClean="0"/>
              <a:pPr fontAlgn="base">
                <a:spcBef>
                  <a:spcPct val="0"/>
                </a:spcBef>
                <a:spcAft>
                  <a:spcPct val="0"/>
                </a:spcAft>
                <a:defRPr/>
              </a:pPr>
              <a:t>35</a:t>
            </a:fld>
            <a:endParaRPr lang="en-US" smtClean="0"/>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2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cs typeface="Arial" charset="0"/>
            </a:endParaRPr>
          </a:p>
        </p:txBody>
      </p:sp>
      <p:sp>
        <p:nvSpPr>
          <p:cNvPr id="153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EEA71F-1511-4830-8843-812CCCB1927D}" type="slidenum">
              <a:rPr lang="en-US" smtClean="0">
                <a:latin typeface="Arial" charset="0"/>
                <a:cs typeface="Arial" charset="0"/>
              </a:rPr>
              <a:pPr fontAlgn="base">
                <a:spcBef>
                  <a:spcPct val="0"/>
                </a:spcBef>
                <a:spcAft>
                  <a:spcPct val="0"/>
                </a:spcAft>
              </a:pPr>
              <a:t>37</a:t>
            </a:fld>
            <a:endParaRPr lang="en-US" smtClean="0">
              <a:latin typeface="Arial" charset="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C59A97-F09F-436A-BE02-41C8A9383B13}" type="slidenum">
              <a:rPr lang="en-US" smtClean="0">
                <a:latin typeface="Arial" pitchFamily="34" charset="0"/>
              </a:rPr>
              <a:pPr fontAlgn="base">
                <a:spcBef>
                  <a:spcPct val="0"/>
                </a:spcBef>
                <a:spcAft>
                  <a:spcPct val="0"/>
                </a:spcAft>
                <a:defRPr/>
              </a:pPr>
              <a:t>39</a:t>
            </a:fld>
            <a:endParaRPr lang="en-US" smtClean="0">
              <a:latin typeface="Arial" pitchFamily="34" charset="0"/>
            </a:endParaRPr>
          </a:p>
        </p:txBody>
      </p:sp>
      <p:sp>
        <p:nvSpPr>
          <p:cNvPr id="162819" name="Rectangle 2"/>
          <p:cNvSpPr>
            <a:spLocks noGrp="1" noRot="1" noChangeAspect="1" noChangeArrowheads="1" noTextEdit="1"/>
          </p:cNvSpPr>
          <p:nvPr>
            <p:ph type="sldImg"/>
          </p:nvPr>
        </p:nvSpPr>
        <p:spPr bwMode="auto">
          <a:xfrm>
            <a:off x="1106488" y="696913"/>
            <a:ext cx="4648200" cy="3486150"/>
          </a:xfrm>
          <a:noFill/>
          <a:ln>
            <a:solidFill>
              <a:srgbClr val="000000"/>
            </a:solidFill>
            <a:miter lim="800000"/>
            <a:headEnd/>
            <a:tailEnd/>
          </a:ln>
        </p:spPr>
      </p:sp>
      <p:sp>
        <p:nvSpPr>
          <p:cNvPr id="162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294D36-DFCB-43DB-BEE3-43F31B7659BA}" type="slidenum">
              <a:rPr lang="en-US" smtClean="0">
                <a:latin typeface="Arial" pitchFamily="34" charset="0"/>
              </a:rPr>
              <a:pPr fontAlgn="base">
                <a:spcBef>
                  <a:spcPct val="0"/>
                </a:spcBef>
                <a:spcAft>
                  <a:spcPct val="0"/>
                </a:spcAft>
                <a:defRPr/>
              </a:pPr>
              <a:t>40</a:t>
            </a:fld>
            <a:endParaRPr lang="en-US" smtClean="0">
              <a:latin typeface="Arial" pitchFamily="34" charset="0"/>
            </a:endParaRPr>
          </a:p>
        </p:txBody>
      </p:sp>
      <p:sp>
        <p:nvSpPr>
          <p:cNvPr id="163843" name="Rectangle 2"/>
          <p:cNvSpPr>
            <a:spLocks noGrp="1" noRot="1" noChangeAspect="1" noChangeArrowheads="1" noTextEdit="1"/>
          </p:cNvSpPr>
          <p:nvPr>
            <p:ph type="sldImg"/>
          </p:nvPr>
        </p:nvSpPr>
        <p:spPr bwMode="auto">
          <a:xfrm>
            <a:off x="1106488" y="696913"/>
            <a:ext cx="4648200" cy="3486150"/>
          </a:xfrm>
          <a:noFill/>
          <a:ln>
            <a:solidFill>
              <a:srgbClr val="000000"/>
            </a:solidFill>
            <a:miter lim="800000"/>
            <a:headEnd/>
            <a:tailEnd/>
          </a:ln>
        </p:spPr>
      </p:sp>
      <p:sp>
        <p:nvSpPr>
          <p:cNvPr id="163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109CE6-8FA7-4529-862C-B69D2807BEAB}" type="slidenum">
              <a:rPr lang="en-US" smtClean="0">
                <a:latin typeface="Arial" pitchFamily="34" charset="0"/>
              </a:rPr>
              <a:pPr fontAlgn="base">
                <a:spcBef>
                  <a:spcPct val="0"/>
                </a:spcBef>
                <a:spcAft>
                  <a:spcPct val="0"/>
                </a:spcAft>
                <a:defRPr/>
              </a:pPr>
              <a:t>41</a:t>
            </a:fld>
            <a:endParaRPr lang="en-US" smtClean="0">
              <a:latin typeface="Arial" pitchFamily="34" charset="0"/>
            </a:endParaRPr>
          </a:p>
        </p:txBody>
      </p:sp>
      <p:sp>
        <p:nvSpPr>
          <p:cNvPr id="164867" name="Rectangle 2"/>
          <p:cNvSpPr>
            <a:spLocks noGrp="1" noRot="1" noChangeAspect="1" noChangeArrowheads="1" noTextEdit="1"/>
          </p:cNvSpPr>
          <p:nvPr>
            <p:ph type="sldImg"/>
          </p:nvPr>
        </p:nvSpPr>
        <p:spPr bwMode="auto">
          <a:xfrm>
            <a:off x="1109663" y="696913"/>
            <a:ext cx="4648200" cy="3486150"/>
          </a:xfrm>
          <a:noFill/>
          <a:ln>
            <a:solidFill>
              <a:srgbClr val="000000"/>
            </a:solidFill>
            <a:miter lim="800000"/>
            <a:headEnd/>
            <a:tailEnd/>
          </a:ln>
        </p:spPr>
      </p:sp>
      <p:sp>
        <p:nvSpPr>
          <p:cNvPr id="164868" name="Rectangle 3"/>
          <p:cNvSpPr>
            <a:spLocks noGrp="1" noChangeArrowheads="1"/>
          </p:cNvSpPr>
          <p:nvPr>
            <p:ph type="body" idx="1"/>
          </p:nvPr>
        </p:nvSpPr>
        <p:spPr bwMode="auto">
          <a:noFill/>
        </p:spPr>
        <p:txBody>
          <a:bodyPr wrap="square" lIns="91432" tIns="45716" rIns="91432" bIns="45716" numCol="1" anchor="t" anchorCtr="0" compatLnSpc="1">
            <a:prstTxWarp prst="textNoShape">
              <a:avLst/>
            </a:prstTxWarp>
          </a:bodyPr>
          <a:lstStyle/>
          <a:p>
            <a:pPr eaLnBrk="1" hangingPunct="1">
              <a:spcBef>
                <a:spcPct val="0"/>
              </a:spcBef>
            </a:pPr>
            <a:r>
              <a:rPr lang="en-US" smtClean="0">
                <a:latin typeface="Arial" charset="0"/>
              </a:rPr>
              <a:t>Recall the content map is first step in creating a learning unit.  It is the big picture of the unit – a picture of the content (concept and skills) that students are learning in this unit.</a:t>
            </a:r>
          </a:p>
          <a:p>
            <a:pPr eaLnBrk="1" hangingPunct="1">
              <a:spcBef>
                <a:spcPct val="0"/>
              </a:spcBef>
            </a:pPr>
            <a:r>
              <a:rPr lang="en-US" smtClean="0">
                <a:latin typeface="Arial" charset="0"/>
              </a:rPr>
              <a:t>Use the slide to point out the parts of the content map.</a:t>
            </a:r>
          </a:p>
          <a:p>
            <a:pPr eaLnBrk="1" hangingPunct="1">
              <a:spcBef>
                <a:spcPct val="0"/>
              </a:spcBef>
            </a:pPr>
            <a:r>
              <a:rPr lang="en-US" smtClean="0">
                <a:latin typeface="Arial" charset="0"/>
              </a:rPr>
              <a:t>Key Learning is major idea/concept you want students to learn.  The broad understandings that a teacher wants students to carry with them over time.</a:t>
            </a:r>
          </a:p>
          <a:p>
            <a:pPr eaLnBrk="1" hangingPunct="1">
              <a:spcBef>
                <a:spcPct val="0"/>
              </a:spcBef>
            </a:pPr>
            <a:r>
              <a:rPr lang="en-US" smtClean="0">
                <a:latin typeface="Arial" charset="0"/>
              </a:rPr>
              <a:t>Unit essential question is a broad question that captures the Key Learning desired for the unit.</a:t>
            </a:r>
          </a:p>
          <a:p>
            <a:pPr eaLnBrk="1" hangingPunct="1">
              <a:spcBef>
                <a:spcPct val="0"/>
              </a:spcBef>
            </a:pPr>
            <a:r>
              <a:rPr lang="en-US" smtClean="0">
                <a:latin typeface="Arial" charset="0"/>
              </a:rPr>
              <a:t>The major concepts are based on the curriculum objectives.</a:t>
            </a:r>
          </a:p>
          <a:p>
            <a:pPr eaLnBrk="1" hangingPunct="1">
              <a:spcBef>
                <a:spcPct val="0"/>
              </a:spcBef>
            </a:pPr>
            <a:r>
              <a:rPr lang="en-US" smtClean="0">
                <a:latin typeface="Arial" charset="0"/>
              </a:rPr>
              <a:t>Lesson Essential questions (Acquisition Lessons) are created for each Major Concept.</a:t>
            </a:r>
          </a:p>
          <a:p>
            <a:pPr eaLnBrk="1" hangingPunct="1">
              <a:spcBef>
                <a:spcPct val="0"/>
              </a:spcBef>
            </a:pPr>
            <a:r>
              <a:rPr lang="en-US" smtClean="0">
                <a:latin typeface="Arial" charset="0"/>
              </a:rPr>
              <a:t>Key terms and phrases are listed for each LEQ.</a:t>
            </a:r>
          </a:p>
          <a:p>
            <a:pPr eaLnBrk="1" hangingPunct="1">
              <a:spcBef>
                <a:spcPct val="0"/>
              </a:spcBef>
            </a:pPr>
            <a:r>
              <a:rPr lang="en-US" smtClean="0">
                <a:latin typeface="Arial" charset="0"/>
              </a:rPr>
              <a:t>Talk about the use of the Content Map during the Launch  of the unit.</a:t>
            </a:r>
          </a:p>
          <a:p>
            <a:pPr eaLnBrk="1" hangingPunct="1">
              <a:spcBef>
                <a:spcPct val="0"/>
              </a:spcBef>
            </a:pPr>
            <a:endParaRPr lang="en-US" smtClean="0">
              <a:latin typeface="Arial" charset="0"/>
            </a:endParaRPr>
          </a:p>
          <a:p>
            <a:pPr eaLnBrk="1" hangingPunct="1">
              <a:spcBef>
                <a:spcPct val="0"/>
              </a:spcBef>
            </a:pPr>
            <a:r>
              <a:rPr lang="en-US" smtClean="0">
                <a:latin typeface="Arial" charset="0"/>
              </a:rPr>
              <a:t>Point out the optional spot where teaches may place examples, steps, formulas if these are needed to complete the key learning in the unit.</a:t>
            </a:r>
          </a:p>
          <a:p>
            <a:pPr eaLnBrk="1" hangingPunct="1">
              <a:spcBef>
                <a:spcPct val="0"/>
              </a:spcBef>
            </a:pPr>
            <a:endParaRPr lang="en-US" smtClean="0">
              <a:latin typeface="Arial" charset="0"/>
            </a:endParaRPr>
          </a:p>
          <a:p>
            <a:pPr eaLnBrk="1" hangingPunct="1">
              <a:spcBef>
                <a:spcPct val="0"/>
              </a:spcBef>
            </a:pPr>
            <a:endParaRPr lang="en-US" smtClean="0">
              <a:latin typeface="Arial" charset="0"/>
            </a:endParaRPr>
          </a:p>
          <a:p>
            <a:pPr eaLnBrk="1" hangingPunct="1">
              <a:spcBef>
                <a:spcPct val="0"/>
              </a:spcBef>
            </a:pPr>
            <a:endParaRPr lang="en-US"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869F00-9FFE-44DE-80A4-949E829FC207}" type="slidenum">
              <a:rPr lang="en-US" smtClean="0">
                <a:latin typeface="Arial" pitchFamily="34" charset="0"/>
              </a:rPr>
              <a:pPr fontAlgn="base">
                <a:spcBef>
                  <a:spcPct val="0"/>
                </a:spcBef>
                <a:spcAft>
                  <a:spcPct val="0"/>
                </a:spcAft>
                <a:defRPr/>
              </a:pPr>
              <a:t>42</a:t>
            </a:fld>
            <a:endParaRPr lang="en-US" smtClean="0">
              <a:latin typeface="Arial" pitchFamily="34" charset="0"/>
            </a:endParaRPr>
          </a:p>
        </p:txBody>
      </p:sp>
      <p:sp>
        <p:nvSpPr>
          <p:cNvPr id="165891" name="Rectangle 2"/>
          <p:cNvSpPr>
            <a:spLocks noGrp="1" noRot="1" noChangeAspect="1" noChangeArrowheads="1" noTextEdit="1"/>
          </p:cNvSpPr>
          <p:nvPr>
            <p:ph type="sldImg"/>
          </p:nvPr>
        </p:nvSpPr>
        <p:spPr bwMode="auto">
          <a:xfrm>
            <a:off x="1106488" y="696913"/>
            <a:ext cx="4648200" cy="3486150"/>
          </a:xfrm>
          <a:noFill/>
          <a:ln>
            <a:solidFill>
              <a:srgbClr val="000000"/>
            </a:solidFill>
            <a:miter lim="800000"/>
            <a:headEnd/>
            <a:tailEnd/>
          </a:ln>
        </p:spPr>
      </p:sp>
      <p:sp>
        <p:nvSpPr>
          <p:cNvPr id="165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F309AB-C3DE-4ED0-ACA5-6ECD3BE026AD}" type="slidenum">
              <a:rPr lang="en-US" smtClean="0">
                <a:latin typeface="Arial" pitchFamily="34" charset="0"/>
              </a:rPr>
              <a:pPr fontAlgn="base">
                <a:spcBef>
                  <a:spcPct val="0"/>
                </a:spcBef>
                <a:spcAft>
                  <a:spcPct val="0"/>
                </a:spcAft>
                <a:defRPr/>
              </a:pPr>
              <a:t>43</a:t>
            </a:fld>
            <a:endParaRPr lang="en-US" smtClean="0">
              <a:latin typeface="Arial" pitchFamily="34" charset="0"/>
            </a:endParaRPr>
          </a:p>
        </p:txBody>
      </p:sp>
      <p:sp>
        <p:nvSpPr>
          <p:cNvPr id="166915" name="Rectangle 2"/>
          <p:cNvSpPr>
            <a:spLocks noGrp="1" noRot="1" noChangeAspect="1" noChangeArrowheads="1" noTextEdit="1"/>
          </p:cNvSpPr>
          <p:nvPr>
            <p:ph type="sldImg"/>
          </p:nvPr>
        </p:nvSpPr>
        <p:spPr bwMode="auto">
          <a:xfrm>
            <a:off x="1106488" y="696913"/>
            <a:ext cx="4648200" cy="3486150"/>
          </a:xfrm>
          <a:noFill/>
          <a:ln>
            <a:solidFill>
              <a:srgbClr val="000000"/>
            </a:solidFill>
            <a:miter lim="800000"/>
            <a:headEnd/>
            <a:tailEnd/>
          </a:ln>
        </p:spPr>
      </p:sp>
      <p:sp>
        <p:nvSpPr>
          <p:cNvPr id="166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942CEC-CC2E-45B1-AA9F-51B1472F672D}" type="slidenum">
              <a:rPr lang="en-US" smtClean="0">
                <a:latin typeface="Arial" pitchFamily="34" charset="0"/>
              </a:rPr>
              <a:pPr fontAlgn="base">
                <a:spcBef>
                  <a:spcPct val="0"/>
                </a:spcBef>
                <a:spcAft>
                  <a:spcPct val="0"/>
                </a:spcAft>
                <a:defRPr/>
              </a:pPr>
              <a:t>44</a:t>
            </a:fld>
            <a:endParaRPr lang="en-US" smtClean="0">
              <a:latin typeface="Arial" pitchFamily="34" charset="0"/>
            </a:endParaRPr>
          </a:p>
        </p:txBody>
      </p:sp>
      <p:sp>
        <p:nvSpPr>
          <p:cNvPr id="167939" name="Rectangle 2"/>
          <p:cNvSpPr>
            <a:spLocks noGrp="1" noRot="1" noChangeAspect="1" noChangeArrowheads="1" noTextEdit="1"/>
          </p:cNvSpPr>
          <p:nvPr>
            <p:ph type="sldImg"/>
          </p:nvPr>
        </p:nvSpPr>
        <p:spPr bwMode="auto">
          <a:xfrm>
            <a:off x="1106488" y="696913"/>
            <a:ext cx="4648200" cy="3486150"/>
          </a:xfrm>
          <a:noFill/>
          <a:ln>
            <a:solidFill>
              <a:srgbClr val="000000"/>
            </a:solidFill>
            <a:miter lim="800000"/>
            <a:headEnd/>
            <a:tailEnd/>
          </a:ln>
        </p:spPr>
      </p:sp>
      <p:sp>
        <p:nvSpPr>
          <p:cNvPr id="167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860A185-EB9F-4514-9EBA-1691E98493BE}" type="slidenum">
              <a:rPr lang="en-US" smtClean="0"/>
              <a:pPr defTabSz="912813" fontAlgn="base">
                <a:spcBef>
                  <a:spcPct val="0"/>
                </a:spcBef>
                <a:spcAft>
                  <a:spcPct val="0"/>
                </a:spcAft>
                <a:defRPr/>
              </a:pPr>
              <a:t>8</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A55054-0E9A-46E7-9866-28935BB0B46F}" type="slidenum">
              <a:rPr lang="en-US" smtClean="0">
                <a:latin typeface="Arial" pitchFamily="34" charset="0"/>
              </a:rPr>
              <a:pPr fontAlgn="base">
                <a:spcBef>
                  <a:spcPct val="0"/>
                </a:spcBef>
                <a:spcAft>
                  <a:spcPct val="0"/>
                </a:spcAft>
                <a:defRPr/>
              </a:pPr>
              <a:t>45</a:t>
            </a:fld>
            <a:endParaRPr lang="en-US" smtClean="0">
              <a:latin typeface="Arial" pitchFamily="34" charset="0"/>
            </a:endParaRPr>
          </a:p>
        </p:txBody>
      </p:sp>
      <p:sp>
        <p:nvSpPr>
          <p:cNvPr id="168963" name="Rectangle 2"/>
          <p:cNvSpPr>
            <a:spLocks noGrp="1" noRot="1" noChangeAspect="1" noChangeArrowheads="1" noTextEdit="1"/>
          </p:cNvSpPr>
          <p:nvPr>
            <p:ph type="sldImg"/>
          </p:nvPr>
        </p:nvSpPr>
        <p:spPr bwMode="auto">
          <a:xfrm>
            <a:off x="1106488" y="696913"/>
            <a:ext cx="4648200" cy="3486150"/>
          </a:xfrm>
          <a:noFill/>
          <a:ln>
            <a:solidFill>
              <a:srgbClr val="000000"/>
            </a:solidFill>
            <a:miter lim="800000"/>
            <a:headEnd/>
            <a:tailEnd/>
          </a:ln>
        </p:spPr>
      </p:sp>
      <p:sp>
        <p:nvSpPr>
          <p:cNvPr id="168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F95361-EE79-4375-AEA0-DCD1021DF3B4}" type="slidenum">
              <a:rPr lang="en-US" smtClean="0">
                <a:latin typeface="Arial" pitchFamily="34" charset="0"/>
              </a:rPr>
              <a:pPr fontAlgn="base">
                <a:spcBef>
                  <a:spcPct val="0"/>
                </a:spcBef>
                <a:spcAft>
                  <a:spcPct val="0"/>
                </a:spcAft>
                <a:defRPr/>
              </a:pPr>
              <a:t>46</a:t>
            </a:fld>
            <a:endParaRPr lang="en-US" smtClean="0">
              <a:latin typeface="Arial" pitchFamily="34" charset="0"/>
            </a:endParaRPr>
          </a:p>
        </p:txBody>
      </p:sp>
      <p:sp>
        <p:nvSpPr>
          <p:cNvPr id="169987" name="Rectangle 2"/>
          <p:cNvSpPr>
            <a:spLocks noGrp="1" noRot="1" noChangeAspect="1" noChangeArrowheads="1" noTextEdit="1"/>
          </p:cNvSpPr>
          <p:nvPr>
            <p:ph type="sldImg"/>
          </p:nvPr>
        </p:nvSpPr>
        <p:spPr bwMode="auto">
          <a:xfrm>
            <a:off x="1106488" y="696913"/>
            <a:ext cx="4648200" cy="3486150"/>
          </a:xfrm>
          <a:noFill/>
          <a:ln>
            <a:solidFill>
              <a:srgbClr val="000000"/>
            </a:solidFill>
            <a:miter lim="800000"/>
            <a:headEnd/>
            <a:tailEnd/>
          </a:ln>
        </p:spPr>
      </p:sp>
      <p:sp>
        <p:nvSpPr>
          <p:cNvPr id="169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9873F7-CD66-4C4B-B0A6-1DC4E4AFC2BE}" type="slidenum">
              <a:rPr lang="en-US" smtClean="0">
                <a:latin typeface="Arial" pitchFamily="34" charset="0"/>
              </a:rPr>
              <a:pPr fontAlgn="base">
                <a:spcBef>
                  <a:spcPct val="0"/>
                </a:spcBef>
                <a:spcAft>
                  <a:spcPct val="0"/>
                </a:spcAft>
                <a:defRPr/>
              </a:pPr>
              <a:t>47</a:t>
            </a:fld>
            <a:endParaRPr lang="en-US" smtClean="0">
              <a:latin typeface="Arial" pitchFamily="34" charset="0"/>
            </a:endParaRPr>
          </a:p>
        </p:txBody>
      </p:sp>
      <p:sp>
        <p:nvSpPr>
          <p:cNvPr id="171011" name="Rectangle 2"/>
          <p:cNvSpPr>
            <a:spLocks noGrp="1" noRot="1" noChangeAspect="1" noChangeArrowheads="1" noTextEdit="1"/>
          </p:cNvSpPr>
          <p:nvPr>
            <p:ph type="sldImg"/>
          </p:nvPr>
        </p:nvSpPr>
        <p:spPr bwMode="auto">
          <a:xfrm>
            <a:off x="1106488" y="696913"/>
            <a:ext cx="4648200" cy="3486150"/>
          </a:xfrm>
          <a:noFill/>
          <a:ln>
            <a:solidFill>
              <a:srgbClr val="000000"/>
            </a:solidFill>
            <a:miter lim="800000"/>
            <a:headEnd/>
            <a:tailEnd/>
          </a:ln>
        </p:spPr>
      </p:sp>
      <p:sp>
        <p:nvSpPr>
          <p:cNvPr id="171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A6AB44-39C7-4519-BEDB-7A3F12C7CBF2}" type="slidenum">
              <a:rPr lang="en-US" smtClean="0">
                <a:latin typeface="Arial" pitchFamily="34" charset="0"/>
              </a:rPr>
              <a:pPr fontAlgn="base">
                <a:spcBef>
                  <a:spcPct val="0"/>
                </a:spcBef>
                <a:spcAft>
                  <a:spcPct val="0"/>
                </a:spcAft>
                <a:defRPr/>
              </a:pPr>
              <a:t>48</a:t>
            </a:fld>
            <a:endParaRPr lang="en-US" smtClean="0">
              <a:latin typeface="Arial" pitchFamily="34" charset="0"/>
            </a:endParaRPr>
          </a:p>
        </p:txBody>
      </p:sp>
      <p:sp>
        <p:nvSpPr>
          <p:cNvPr id="172035" name="Rectangle 2"/>
          <p:cNvSpPr>
            <a:spLocks noGrp="1" noRot="1" noChangeAspect="1" noChangeArrowheads="1" noTextEdit="1"/>
          </p:cNvSpPr>
          <p:nvPr>
            <p:ph type="sldImg"/>
          </p:nvPr>
        </p:nvSpPr>
        <p:spPr bwMode="auto">
          <a:xfrm>
            <a:off x="1106488" y="696913"/>
            <a:ext cx="4648200" cy="3486150"/>
          </a:xfrm>
          <a:noFill/>
          <a:ln>
            <a:solidFill>
              <a:srgbClr val="000000"/>
            </a:solidFill>
            <a:miter lim="800000"/>
            <a:headEnd/>
            <a:tailEnd/>
          </a:ln>
        </p:spPr>
      </p:sp>
      <p:sp>
        <p:nvSpPr>
          <p:cNvPr id="172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572218-C7CF-4A89-B2B2-E165F715565C}" type="slidenum">
              <a:rPr lang="en-US" smtClean="0">
                <a:latin typeface="Arial" pitchFamily="34" charset="0"/>
              </a:rPr>
              <a:pPr fontAlgn="base">
                <a:spcBef>
                  <a:spcPct val="0"/>
                </a:spcBef>
                <a:spcAft>
                  <a:spcPct val="0"/>
                </a:spcAft>
                <a:defRPr/>
              </a:pPr>
              <a:t>49</a:t>
            </a:fld>
            <a:endParaRPr lang="en-US" smtClean="0">
              <a:latin typeface="Arial" pitchFamily="34" charset="0"/>
            </a:endParaRPr>
          </a:p>
        </p:txBody>
      </p:sp>
      <p:sp>
        <p:nvSpPr>
          <p:cNvPr id="173059" name="Rectangle 2"/>
          <p:cNvSpPr>
            <a:spLocks noGrp="1" noRot="1" noChangeAspect="1" noChangeArrowheads="1" noTextEdit="1"/>
          </p:cNvSpPr>
          <p:nvPr>
            <p:ph type="sldImg"/>
          </p:nvPr>
        </p:nvSpPr>
        <p:spPr bwMode="auto">
          <a:xfrm>
            <a:off x="1106488" y="696913"/>
            <a:ext cx="4648200" cy="3486150"/>
          </a:xfrm>
          <a:noFill/>
          <a:ln>
            <a:solidFill>
              <a:srgbClr val="000000"/>
            </a:solidFill>
            <a:miter lim="800000"/>
            <a:headEnd/>
            <a:tailEnd/>
          </a:ln>
        </p:spPr>
      </p:sp>
      <p:sp>
        <p:nvSpPr>
          <p:cNvPr id="173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82B00F-1792-4871-A6D1-9318E3ABFA23}" type="slidenum">
              <a:rPr lang="en-US" smtClean="0">
                <a:latin typeface="Arial" pitchFamily="34" charset="0"/>
              </a:rPr>
              <a:pPr fontAlgn="base">
                <a:spcBef>
                  <a:spcPct val="0"/>
                </a:spcBef>
                <a:spcAft>
                  <a:spcPct val="0"/>
                </a:spcAft>
                <a:defRPr/>
              </a:pPr>
              <a:t>50</a:t>
            </a:fld>
            <a:endParaRPr lang="en-US" smtClean="0">
              <a:latin typeface="Arial" pitchFamily="34" charset="0"/>
            </a:endParaRPr>
          </a:p>
        </p:txBody>
      </p:sp>
      <p:sp>
        <p:nvSpPr>
          <p:cNvPr id="174083" name="Rectangle 2"/>
          <p:cNvSpPr>
            <a:spLocks noGrp="1" noRot="1" noChangeAspect="1" noChangeArrowheads="1" noTextEdit="1"/>
          </p:cNvSpPr>
          <p:nvPr>
            <p:ph type="sldImg"/>
          </p:nvPr>
        </p:nvSpPr>
        <p:spPr bwMode="auto">
          <a:xfrm>
            <a:off x="1106488" y="696913"/>
            <a:ext cx="4648200" cy="3486150"/>
          </a:xfrm>
          <a:noFill/>
          <a:ln>
            <a:solidFill>
              <a:srgbClr val="000000"/>
            </a:solidFill>
            <a:miter lim="800000"/>
            <a:headEnd/>
            <a:tailEnd/>
          </a:ln>
        </p:spPr>
      </p:sp>
      <p:sp>
        <p:nvSpPr>
          <p:cNvPr id="174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DA4C57-9EF7-49FF-B821-503D0513DC3A}" type="slidenum">
              <a:rPr lang="en-US" smtClean="0">
                <a:latin typeface="Arial" pitchFamily="34" charset="0"/>
              </a:rPr>
              <a:pPr fontAlgn="base">
                <a:spcBef>
                  <a:spcPct val="0"/>
                </a:spcBef>
                <a:spcAft>
                  <a:spcPct val="0"/>
                </a:spcAft>
                <a:defRPr/>
              </a:pPr>
              <a:t>51</a:t>
            </a:fld>
            <a:endParaRPr lang="en-US" smtClean="0">
              <a:latin typeface="Arial" pitchFamily="34" charset="0"/>
            </a:endParaRPr>
          </a:p>
        </p:txBody>
      </p:sp>
      <p:sp>
        <p:nvSpPr>
          <p:cNvPr id="175107" name="Rectangle 2"/>
          <p:cNvSpPr>
            <a:spLocks noGrp="1" noRot="1" noChangeAspect="1" noChangeArrowheads="1" noTextEdit="1"/>
          </p:cNvSpPr>
          <p:nvPr>
            <p:ph type="sldImg"/>
          </p:nvPr>
        </p:nvSpPr>
        <p:spPr bwMode="auto">
          <a:xfrm>
            <a:off x="1106488" y="696913"/>
            <a:ext cx="4648200" cy="3486150"/>
          </a:xfrm>
          <a:noFill/>
          <a:ln>
            <a:solidFill>
              <a:srgbClr val="000000"/>
            </a:solidFill>
            <a:miter lim="800000"/>
            <a:headEnd/>
            <a:tailEnd/>
          </a:ln>
        </p:spPr>
      </p:sp>
      <p:sp>
        <p:nvSpPr>
          <p:cNvPr id="175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27F682-E318-47A6-B8A7-4E5FE9FC0A20}" type="slidenum">
              <a:rPr lang="en-US" smtClean="0">
                <a:latin typeface="Arial" pitchFamily="34" charset="0"/>
              </a:rPr>
              <a:pPr fontAlgn="base">
                <a:spcBef>
                  <a:spcPct val="0"/>
                </a:spcBef>
                <a:spcAft>
                  <a:spcPct val="0"/>
                </a:spcAft>
                <a:defRPr/>
              </a:pPr>
              <a:t>52</a:t>
            </a:fld>
            <a:endParaRPr lang="en-US" smtClean="0">
              <a:latin typeface="Arial" pitchFamily="34" charset="0"/>
            </a:endParaRPr>
          </a:p>
        </p:txBody>
      </p:sp>
      <p:sp>
        <p:nvSpPr>
          <p:cNvPr id="176131" name="Rectangle 2"/>
          <p:cNvSpPr>
            <a:spLocks noGrp="1" noRot="1" noChangeAspect="1" noChangeArrowheads="1" noTextEdit="1"/>
          </p:cNvSpPr>
          <p:nvPr>
            <p:ph type="sldImg"/>
          </p:nvPr>
        </p:nvSpPr>
        <p:spPr bwMode="auto">
          <a:xfrm>
            <a:off x="1106488" y="696913"/>
            <a:ext cx="4648200" cy="3486150"/>
          </a:xfrm>
          <a:noFill/>
          <a:ln>
            <a:solidFill>
              <a:srgbClr val="000000"/>
            </a:solidFill>
            <a:miter lim="800000"/>
            <a:headEnd/>
            <a:tailEnd/>
          </a:ln>
        </p:spPr>
      </p:sp>
      <p:sp>
        <p:nvSpPr>
          <p:cNvPr id="176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7943D6-9CCD-4A96-B801-DB3F80010790}" type="slidenum">
              <a:rPr lang="en-US" smtClean="0">
                <a:latin typeface="Arial" pitchFamily="34" charset="0"/>
              </a:rPr>
              <a:pPr fontAlgn="base">
                <a:spcBef>
                  <a:spcPct val="0"/>
                </a:spcBef>
                <a:spcAft>
                  <a:spcPct val="0"/>
                </a:spcAft>
                <a:defRPr/>
              </a:pPr>
              <a:t>53</a:t>
            </a:fld>
            <a:endParaRPr lang="en-US" smtClean="0">
              <a:latin typeface="Arial" pitchFamily="34" charset="0"/>
            </a:endParaRPr>
          </a:p>
        </p:txBody>
      </p:sp>
      <p:sp>
        <p:nvSpPr>
          <p:cNvPr id="177155" name="Rectangle 2"/>
          <p:cNvSpPr>
            <a:spLocks noGrp="1" noRot="1" noChangeAspect="1" noChangeArrowheads="1" noTextEdit="1"/>
          </p:cNvSpPr>
          <p:nvPr>
            <p:ph type="sldImg"/>
          </p:nvPr>
        </p:nvSpPr>
        <p:spPr bwMode="auto">
          <a:xfrm>
            <a:off x="1106488" y="696913"/>
            <a:ext cx="4648200" cy="3486150"/>
          </a:xfrm>
          <a:noFill/>
          <a:ln>
            <a:solidFill>
              <a:srgbClr val="000000"/>
            </a:solidFill>
            <a:miter lim="800000"/>
            <a:headEnd/>
            <a:tailEnd/>
          </a:ln>
        </p:spPr>
      </p:sp>
      <p:sp>
        <p:nvSpPr>
          <p:cNvPr id="177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FE8A38-1BF9-4E79-9A7E-72F8D7DE1DCF}" type="slidenum">
              <a:rPr lang="en-US" smtClean="0">
                <a:latin typeface="Arial" pitchFamily="34" charset="0"/>
              </a:rPr>
              <a:pPr fontAlgn="base">
                <a:spcBef>
                  <a:spcPct val="0"/>
                </a:spcBef>
                <a:spcAft>
                  <a:spcPct val="0"/>
                </a:spcAft>
                <a:defRPr/>
              </a:pPr>
              <a:t>54</a:t>
            </a:fld>
            <a:endParaRPr lang="en-US" smtClean="0">
              <a:latin typeface="Arial" pitchFamily="34" charset="0"/>
            </a:endParaRPr>
          </a:p>
        </p:txBody>
      </p:sp>
      <p:sp>
        <p:nvSpPr>
          <p:cNvPr id="178179" name="Rectangle 2"/>
          <p:cNvSpPr>
            <a:spLocks noGrp="1" noRot="1" noChangeAspect="1" noChangeArrowheads="1" noTextEdit="1"/>
          </p:cNvSpPr>
          <p:nvPr>
            <p:ph type="sldImg"/>
          </p:nvPr>
        </p:nvSpPr>
        <p:spPr bwMode="auto">
          <a:xfrm>
            <a:off x="1106488" y="696913"/>
            <a:ext cx="4648200" cy="3486150"/>
          </a:xfrm>
          <a:noFill/>
          <a:ln>
            <a:solidFill>
              <a:srgbClr val="000000"/>
            </a:solidFill>
            <a:miter lim="800000"/>
            <a:headEnd/>
            <a:tailEnd/>
          </a:ln>
        </p:spPr>
      </p:sp>
      <p:sp>
        <p:nvSpPr>
          <p:cNvPr id="178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4CC3F0-6D8E-46E8-90A1-474F6B9CCE5B}" type="slidenum">
              <a:rPr lang="en-US" smtClean="0"/>
              <a:pPr fontAlgn="base">
                <a:spcBef>
                  <a:spcPct val="0"/>
                </a:spcBef>
                <a:spcAft>
                  <a:spcPct val="0"/>
                </a:spcAft>
                <a:defRPr/>
              </a:pPr>
              <a:t>9</a:t>
            </a:fld>
            <a:endParaRPr lang="en-US" smtClean="0"/>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330AE9-4819-49BC-9512-F1ECA856795C}" type="slidenum">
              <a:rPr lang="en-US" smtClean="0">
                <a:latin typeface="Arial" pitchFamily="34" charset="0"/>
              </a:rPr>
              <a:pPr fontAlgn="base">
                <a:spcBef>
                  <a:spcPct val="0"/>
                </a:spcBef>
                <a:spcAft>
                  <a:spcPct val="0"/>
                </a:spcAft>
                <a:defRPr/>
              </a:pPr>
              <a:t>55</a:t>
            </a:fld>
            <a:endParaRPr lang="en-US" smtClean="0">
              <a:latin typeface="Arial" pitchFamily="34" charset="0"/>
            </a:endParaRPr>
          </a:p>
        </p:txBody>
      </p:sp>
      <p:sp>
        <p:nvSpPr>
          <p:cNvPr id="179203" name="Rectangle 2"/>
          <p:cNvSpPr>
            <a:spLocks noGrp="1" noRot="1" noChangeAspect="1" noChangeArrowheads="1" noTextEdit="1"/>
          </p:cNvSpPr>
          <p:nvPr>
            <p:ph type="sldImg"/>
          </p:nvPr>
        </p:nvSpPr>
        <p:spPr bwMode="auto">
          <a:xfrm>
            <a:off x="1106488" y="696913"/>
            <a:ext cx="4648200" cy="3486150"/>
          </a:xfrm>
          <a:noFill/>
          <a:ln>
            <a:solidFill>
              <a:srgbClr val="000000"/>
            </a:solidFill>
            <a:miter lim="800000"/>
            <a:headEnd/>
            <a:tailEnd/>
          </a:ln>
        </p:spPr>
      </p:sp>
      <p:sp>
        <p:nvSpPr>
          <p:cNvPr id="179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B11F49-AED1-422E-8802-D958F928ADB1}" type="slidenum">
              <a:rPr lang="en-US" smtClean="0">
                <a:latin typeface="Arial" pitchFamily="34" charset="0"/>
              </a:rPr>
              <a:pPr fontAlgn="base">
                <a:spcBef>
                  <a:spcPct val="0"/>
                </a:spcBef>
                <a:spcAft>
                  <a:spcPct val="0"/>
                </a:spcAft>
                <a:defRPr/>
              </a:pPr>
              <a:t>56</a:t>
            </a:fld>
            <a:endParaRPr lang="en-US" smtClean="0">
              <a:latin typeface="Arial" pitchFamily="34" charset="0"/>
            </a:endParaRPr>
          </a:p>
        </p:txBody>
      </p:sp>
      <p:sp>
        <p:nvSpPr>
          <p:cNvPr id="180227" name="Rectangle 2"/>
          <p:cNvSpPr>
            <a:spLocks noGrp="1" noRot="1" noChangeAspect="1" noChangeArrowheads="1" noTextEdit="1"/>
          </p:cNvSpPr>
          <p:nvPr>
            <p:ph type="sldImg"/>
          </p:nvPr>
        </p:nvSpPr>
        <p:spPr bwMode="auto">
          <a:xfrm>
            <a:off x="1106488" y="696913"/>
            <a:ext cx="4648200" cy="3486150"/>
          </a:xfrm>
          <a:noFill/>
          <a:ln>
            <a:solidFill>
              <a:srgbClr val="000000"/>
            </a:solidFill>
            <a:miter lim="800000"/>
            <a:headEnd/>
            <a:tailEnd/>
          </a:ln>
        </p:spPr>
      </p:sp>
      <p:sp>
        <p:nvSpPr>
          <p:cNvPr id="180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B08791-7237-4087-BB2F-FDF4FECADCE8}" type="slidenum">
              <a:rPr lang="en-US" smtClean="0">
                <a:latin typeface="Arial" pitchFamily="34" charset="0"/>
              </a:rPr>
              <a:pPr fontAlgn="base">
                <a:spcBef>
                  <a:spcPct val="0"/>
                </a:spcBef>
                <a:spcAft>
                  <a:spcPct val="0"/>
                </a:spcAft>
                <a:defRPr/>
              </a:pPr>
              <a:t>57</a:t>
            </a:fld>
            <a:endParaRPr lang="en-US" smtClean="0">
              <a:latin typeface="Arial" pitchFamily="34" charset="0"/>
            </a:endParaRPr>
          </a:p>
        </p:txBody>
      </p:sp>
      <p:sp>
        <p:nvSpPr>
          <p:cNvPr id="181251" name="Rectangle 2"/>
          <p:cNvSpPr>
            <a:spLocks noGrp="1" noRot="1" noChangeAspect="1" noChangeArrowheads="1" noTextEdit="1"/>
          </p:cNvSpPr>
          <p:nvPr>
            <p:ph type="sldImg"/>
          </p:nvPr>
        </p:nvSpPr>
        <p:spPr bwMode="auto">
          <a:xfrm>
            <a:off x="1106488" y="696913"/>
            <a:ext cx="4648200" cy="3486150"/>
          </a:xfrm>
          <a:noFill/>
          <a:ln>
            <a:solidFill>
              <a:srgbClr val="000000"/>
            </a:solidFill>
            <a:miter lim="800000"/>
            <a:headEnd/>
            <a:tailEnd/>
          </a:ln>
        </p:spPr>
      </p:sp>
      <p:sp>
        <p:nvSpPr>
          <p:cNvPr id="181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04ADA2-11D9-4073-8250-47867E1ED321}" type="slidenum">
              <a:rPr lang="en-US" smtClean="0">
                <a:latin typeface="Arial" pitchFamily="34" charset="0"/>
              </a:rPr>
              <a:pPr fontAlgn="base">
                <a:spcBef>
                  <a:spcPct val="0"/>
                </a:spcBef>
                <a:spcAft>
                  <a:spcPct val="0"/>
                </a:spcAft>
                <a:defRPr/>
              </a:pPr>
              <a:t>58</a:t>
            </a:fld>
            <a:endParaRPr lang="en-US" smtClean="0">
              <a:latin typeface="Arial" pitchFamily="34" charset="0"/>
            </a:endParaRPr>
          </a:p>
        </p:txBody>
      </p:sp>
      <p:sp>
        <p:nvSpPr>
          <p:cNvPr id="182275" name="Rectangle 2"/>
          <p:cNvSpPr>
            <a:spLocks noGrp="1" noRot="1" noChangeAspect="1" noChangeArrowheads="1" noTextEdit="1"/>
          </p:cNvSpPr>
          <p:nvPr>
            <p:ph type="sldImg"/>
          </p:nvPr>
        </p:nvSpPr>
        <p:spPr bwMode="auto">
          <a:xfrm>
            <a:off x="1106488" y="696913"/>
            <a:ext cx="4648200" cy="3486150"/>
          </a:xfrm>
          <a:noFill/>
          <a:ln>
            <a:solidFill>
              <a:srgbClr val="000000"/>
            </a:solidFill>
            <a:miter lim="800000"/>
            <a:headEnd/>
            <a:tailEnd/>
          </a:ln>
        </p:spPr>
      </p:sp>
      <p:sp>
        <p:nvSpPr>
          <p:cNvPr id="182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550E0C-1786-4F3E-80EF-3FCF6A9FE5E7}" type="slidenum">
              <a:rPr lang="en-US" smtClean="0">
                <a:latin typeface="Arial" pitchFamily="34" charset="0"/>
              </a:rPr>
              <a:pPr fontAlgn="base">
                <a:spcBef>
                  <a:spcPct val="0"/>
                </a:spcBef>
                <a:spcAft>
                  <a:spcPct val="0"/>
                </a:spcAft>
                <a:defRPr/>
              </a:pPr>
              <a:t>59</a:t>
            </a:fld>
            <a:endParaRPr lang="en-US" smtClean="0">
              <a:latin typeface="Arial" pitchFamily="34" charset="0"/>
            </a:endParaRPr>
          </a:p>
        </p:txBody>
      </p:sp>
      <p:sp>
        <p:nvSpPr>
          <p:cNvPr id="183299" name="Rectangle 2"/>
          <p:cNvSpPr>
            <a:spLocks noGrp="1" noRot="1" noChangeAspect="1" noChangeArrowheads="1" noTextEdit="1"/>
          </p:cNvSpPr>
          <p:nvPr>
            <p:ph type="sldImg"/>
          </p:nvPr>
        </p:nvSpPr>
        <p:spPr bwMode="auto">
          <a:xfrm>
            <a:off x="1106488" y="696913"/>
            <a:ext cx="4648200" cy="3486150"/>
          </a:xfrm>
          <a:noFill/>
          <a:ln>
            <a:solidFill>
              <a:srgbClr val="000000"/>
            </a:solidFill>
            <a:miter lim="800000"/>
            <a:headEnd/>
            <a:tailEnd/>
          </a:ln>
        </p:spPr>
      </p:sp>
      <p:sp>
        <p:nvSpPr>
          <p:cNvPr id="183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11CB38-17CE-4823-8FC6-AE0B36F37EFD}" type="slidenum">
              <a:rPr lang="en-US" smtClean="0">
                <a:latin typeface="Arial" pitchFamily="34" charset="0"/>
              </a:rPr>
              <a:pPr fontAlgn="base">
                <a:spcBef>
                  <a:spcPct val="0"/>
                </a:spcBef>
                <a:spcAft>
                  <a:spcPct val="0"/>
                </a:spcAft>
                <a:defRPr/>
              </a:pPr>
              <a:t>60</a:t>
            </a:fld>
            <a:endParaRPr lang="en-US" smtClean="0">
              <a:latin typeface="Arial" pitchFamily="34" charset="0"/>
            </a:endParaRPr>
          </a:p>
        </p:txBody>
      </p:sp>
      <p:sp>
        <p:nvSpPr>
          <p:cNvPr id="184323" name="Rectangle 2"/>
          <p:cNvSpPr>
            <a:spLocks noGrp="1" noRot="1" noChangeAspect="1" noChangeArrowheads="1" noTextEdit="1"/>
          </p:cNvSpPr>
          <p:nvPr>
            <p:ph type="sldImg"/>
          </p:nvPr>
        </p:nvSpPr>
        <p:spPr bwMode="auto">
          <a:xfrm>
            <a:off x="1106488" y="696913"/>
            <a:ext cx="4648200" cy="3486150"/>
          </a:xfrm>
          <a:noFill/>
          <a:ln>
            <a:solidFill>
              <a:srgbClr val="000000"/>
            </a:solidFill>
            <a:miter lim="800000"/>
            <a:headEnd/>
            <a:tailEnd/>
          </a:ln>
        </p:spPr>
      </p:sp>
      <p:sp>
        <p:nvSpPr>
          <p:cNvPr id="184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E70EFE-8BFE-48C2-821C-0EEF215EC738}" type="slidenum">
              <a:rPr lang="en-US" smtClean="0"/>
              <a:pPr fontAlgn="base">
                <a:spcBef>
                  <a:spcPct val="0"/>
                </a:spcBef>
                <a:spcAft>
                  <a:spcPct val="0"/>
                </a:spcAft>
                <a:defRPr/>
              </a:pPr>
              <a:t>10</a:t>
            </a:fld>
            <a:endParaRPr lang="en-US" smtClean="0"/>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30E057-579C-4160-A411-C54892BD8FA4}" type="slidenum">
              <a:rPr lang="en-US" smtClean="0"/>
              <a:pPr fontAlgn="base">
                <a:spcBef>
                  <a:spcPct val="0"/>
                </a:spcBef>
                <a:spcAft>
                  <a:spcPct val="0"/>
                </a:spcAft>
                <a:defRPr/>
              </a:pPr>
              <a:t>11</a:t>
            </a:fld>
            <a:endParaRPr lang="en-US"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09F743-9000-4434-82DD-4AA092AE0BDF}" type="slidenum">
              <a:rPr lang="en-US" smtClean="0"/>
              <a:pPr fontAlgn="base">
                <a:spcBef>
                  <a:spcPct val="0"/>
                </a:spcBef>
                <a:spcAft>
                  <a:spcPct val="0"/>
                </a:spcAft>
                <a:defRPr/>
              </a:pPr>
              <a:t>12</a:t>
            </a:fld>
            <a:endParaRPr lang="en-US" smtClean="0"/>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AFFD5E-AA52-451C-BFF5-3C8CEF00A387}" type="slidenum">
              <a:rPr lang="en-US" smtClean="0"/>
              <a:pPr fontAlgn="base">
                <a:spcBef>
                  <a:spcPct val="0"/>
                </a:spcBef>
                <a:spcAft>
                  <a:spcPct val="0"/>
                </a:spcAft>
                <a:defRPr/>
              </a:pPr>
              <a:t>13</a:t>
            </a:fld>
            <a:endParaRPr lang="en-US" smtClean="0"/>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90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3982059F-6F59-4EA2-BA5D-2EF4D9BAF1C9}" type="datetimeFigureOut">
              <a:rPr lang="en-US" smtClean="0"/>
              <a:pPr/>
              <a:t>12/5/2013</a:t>
            </a:fld>
            <a:endParaRPr lang="en-US"/>
          </a:p>
        </p:txBody>
      </p:sp>
      <p:sp>
        <p:nvSpPr>
          <p:cNvPr id="16" name="Slide Number Placeholder 15"/>
          <p:cNvSpPr>
            <a:spLocks noGrp="1"/>
          </p:cNvSpPr>
          <p:nvPr>
            <p:ph type="sldNum" sz="quarter" idx="11"/>
          </p:nvPr>
        </p:nvSpPr>
        <p:spPr/>
        <p:txBody>
          <a:bodyPr/>
          <a:lstStyle/>
          <a:p>
            <a:fld id="{D9A27ED9-2A68-468D-A092-60752EBBA8B5}"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82059F-6F59-4EA2-BA5D-2EF4D9BAF1C9}" type="datetimeFigureOut">
              <a:rPr lang="en-US" smtClean="0"/>
              <a:pPr/>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27ED9-2A68-468D-A092-60752EBBA8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82059F-6F59-4EA2-BA5D-2EF4D9BAF1C9}" type="datetimeFigureOut">
              <a:rPr lang="en-US" smtClean="0"/>
              <a:pPr/>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27ED9-2A68-468D-A092-60752EBBA8B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3982059F-6F59-4EA2-BA5D-2EF4D9BAF1C9}" type="datetimeFigureOut">
              <a:rPr lang="en-US" smtClean="0"/>
              <a:pPr/>
              <a:t>12/5/2013</a:t>
            </a:fld>
            <a:endParaRPr lang="en-US"/>
          </a:p>
        </p:txBody>
      </p:sp>
      <p:sp>
        <p:nvSpPr>
          <p:cNvPr id="15" name="Slide Number Placeholder 14"/>
          <p:cNvSpPr>
            <a:spLocks noGrp="1"/>
          </p:cNvSpPr>
          <p:nvPr>
            <p:ph type="sldNum" sz="quarter" idx="15"/>
          </p:nvPr>
        </p:nvSpPr>
        <p:spPr/>
        <p:txBody>
          <a:bodyPr/>
          <a:lstStyle>
            <a:lvl1pPr algn="ctr">
              <a:defRPr/>
            </a:lvl1pPr>
          </a:lstStyle>
          <a:p>
            <a:fld id="{D9A27ED9-2A68-468D-A092-60752EBBA8B5}"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982059F-6F59-4EA2-BA5D-2EF4D9BAF1C9}" type="datetimeFigureOut">
              <a:rPr lang="en-US" smtClean="0"/>
              <a:pPr/>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27ED9-2A68-468D-A092-60752EBBA8B5}"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982059F-6F59-4EA2-BA5D-2EF4D9BAF1C9}" type="datetimeFigureOut">
              <a:rPr lang="en-US" smtClean="0"/>
              <a:pPr/>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A27ED9-2A68-468D-A092-60752EBBA8B5}"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9A27ED9-2A68-468D-A092-60752EBBA8B5}"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982059F-6F59-4EA2-BA5D-2EF4D9BAF1C9}" type="datetimeFigureOut">
              <a:rPr lang="en-US" smtClean="0"/>
              <a:pPr/>
              <a:t>12/5/2013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982059F-6F59-4EA2-BA5D-2EF4D9BAF1C9}" type="datetimeFigureOut">
              <a:rPr lang="en-US" smtClean="0"/>
              <a:pPr/>
              <a:t>12/5/2013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A27ED9-2A68-468D-A092-60752EBBA8B5}"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82059F-6F59-4EA2-BA5D-2EF4D9BAF1C9}" type="datetimeFigureOut">
              <a:rPr lang="en-US" smtClean="0"/>
              <a:pPr/>
              <a:t>12/5/2013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A27ED9-2A68-468D-A092-60752EBBA8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3982059F-6F59-4EA2-BA5D-2EF4D9BAF1C9}" type="datetimeFigureOut">
              <a:rPr lang="en-US" smtClean="0"/>
              <a:pPr/>
              <a:t>12/5/2013</a:t>
            </a:fld>
            <a:endParaRPr lang="en-US"/>
          </a:p>
        </p:txBody>
      </p:sp>
      <p:sp>
        <p:nvSpPr>
          <p:cNvPr id="9" name="Slide Number Placeholder 8"/>
          <p:cNvSpPr>
            <a:spLocks noGrp="1"/>
          </p:cNvSpPr>
          <p:nvPr>
            <p:ph type="sldNum" sz="quarter" idx="15"/>
          </p:nvPr>
        </p:nvSpPr>
        <p:spPr/>
        <p:txBody>
          <a:bodyPr/>
          <a:lstStyle/>
          <a:p>
            <a:fld id="{D9A27ED9-2A68-468D-A092-60752EBBA8B5}"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3982059F-6F59-4EA2-BA5D-2EF4D9BAF1C9}" type="datetimeFigureOut">
              <a:rPr lang="en-US" smtClean="0"/>
              <a:pPr/>
              <a:t>12/5/2013</a:t>
            </a:fld>
            <a:endParaRPr lang="en-US"/>
          </a:p>
        </p:txBody>
      </p:sp>
      <p:sp>
        <p:nvSpPr>
          <p:cNvPr id="9" name="Slide Number Placeholder 8"/>
          <p:cNvSpPr>
            <a:spLocks noGrp="1"/>
          </p:cNvSpPr>
          <p:nvPr>
            <p:ph type="sldNum" sz="quarter" idx="11"/>
          </p:nvPr>
        </p:nvSpPr>
        <p:spPr/>
        <p:txBody>
          <a:bodyPr/>
          <a:lstStyle/>
          <a:p>
            <a:fld id="{D9A27ED9-2A68-468D-A092-60752EBBA8B5}"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982059F-6F59-4EA2-BA5D-2EF4D9BAF1C9}" type="datetimeFigureOut">
              <a:rPr lang="en-US" smtClean="0"/>
              <a:pPr/>
              <a:t>12/5/2013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9A27ED9-2A68-468D-A092-60752EBBA8B5}"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Microsoft_Word_97_-_2003_Document1.doc"/></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057400"/>
            <a:ext cx="7498080" cy="4800600"/>
          </a:xfrm>
        </p:spPr>
        <p:txBody>
          <a:bodyPr>
            <a:normAutofit/>
          </a:bodyPr>
          <a:lstStyle/>
          <a:p>
            <a:pPr lvl="1">
              <a:lnSpc>
                <a:spcPct val="150000"/>
              </a:lnSpc>
              <a:buFont typeface="Wingdings" pitchFamily="2" charset="2"/>
              <a:buChar char="§"/>
            </a:pPr>
            <a:r>
              <a:rPr lang="en-US" sz="3600" dirty="0" smtClean="0"/>
              <a:t>What is “High Impact Teaching”?</a:t>
            </a:r>
          </a:p>
          <a:p>
            <a:pPr lvl="1">
              <a:lnSpc>
                <a:spcPct val="150000"/>
              </a:lnSpc>
              <a:buFont typeface="Wingdings" pitchFamily="2" charset="2"/>
              <a:buChar char="§"/>
            </a:pPr>
            <a:r>
              <a:rPr lang="en-US" sz="3600" dirty="0" smtClean="0"/>
              <a:t>How do you define Success?</a:t>
            </a:r>
            <a:endParaRPr lang="en-US" sz="3600" dirty="0"/>
          </a:p>
        </p:txBody>
      </p:sp>
      <p:sp>
        <p:nvSpPr>
          <p:cNvPr id="2" name="Title 1"/>
          <p:cNvSpPr>
            <a:spLocks noGrp="1"/>
          </p:cNvSpPr>
          <p:nvPr>
            <p:ph type="title"/>
          </p:nvPr>
        </p:nvSpPr>
        <p:spPr>
          <a:xfrm>
            <a:off x="381000" y="457200"/>
            <a:ext cx="8382000" cy="1371600"/>
          </a:xfrm>
          <a:solidFill>
            <a:schemeClr val="accent2"/>
          </a:solidFill>
        </p:spPr>
        <p:txBody>
          <a:bodyPr>
            <a:normAutofit fontScale="90000"/>
          </a:bodyPr>
          <a:lstStyle/>
          <a:p>
            <a:pPr algn="ctr"/>
            <a:r>
              <a:rPr lang="en-US" b="1" dirty="0" smtClean="0">
                <a:solidFill>
                  <a:schemeClr val="tx2"/>
                </a:solidFill>
              </a:rPr>
              <a:t/>
            </a:r>
            <a:br>
              <a:rPr lang="en-US" b="1" dirty="0" smtClean="0">
                <a:solidFill>
                  <a:schemeClr val="tx2"/>
                </a:solidFill>
              </a:rPr>
            </a:br>
            <a:r>
              <a:rPr lang="en-US" b="1" dirty="0" smtClean="0">
                <a:solidFill>
                  <a:schemeClr val="tx2"/>
                </a:solidFill>
              </a:rPr>
              <a:t/>
            </a:r>
            <a:br>
              <a:rPr lang="en-US" b="1" dirty="0" smtClean="0">
                <a:solidFill>
                  <a:schemeClr val="tx2"/>
                </a:solidFill>
              </a:rPr>
            </a:br>
            <a:r>
              <a:rPr lang="en-US" b="1" dirty="0" smtClean="0">
                <a:solidFill>
                  <a:schemeClr val="tx2"/>
                </a:solidFill>
              </a:rPr>
              <a:t/>
            </a:r>
            <a:br>
              <a:rPr lang="en-US" b="1" dirty="0" smtClean="0">
                <a:solidFill>
                  <a:schemeClr val="tx2"/>
                </a:solidFill>
              </a:rPr>
            </a:br>
            <a:r>
              <a:rPr lang="en-US" b="1" dirty="0" smtClean="0">
                <a:solidFill>
                  <a:schemeClr val="tx2"/>
                </a:solidFill>
              </a:rPr>
              <a:t/>
            </a:r>
            <a:br>
              <a:rPr lang="en-US" b="1" dirty="0" smtClean="0">
                <a:solidFill>
                  <a:schemeClr val="tx2"/>
                </a:solidFill>
              </a:rPr>
            </a:br>
            <a:r>
              <a:rPr lang="en-US" b="1" dirty="0" smtClean="0">
                <a:solidFill>
                  <a:schemeClr val="tx2"/>
                </a:solidFill>
              </a:rPr>
              <a:t/>
            </a:r>
            <a:br>
              <a:rPr lang="en-US" b="1" dirty="0" smtClean="0">
                <a:solidFill>
                  <a:schemeClr val="tx2"/>
                </a:solidFill>
              </a:rPr>
            </a:br>
            <a:r>
              <a:rPr lang="en-US" b="1" dirty="0" smtClean="0">
                <a:solidFill>
                  <a:schemeClr val="tx2"/>
                </a:solidFill>
              </a:rPr>
              <a:t/>
            </a:r>
            <a:br>
              <a:rPr lang="en-US" b="1" dirty="0" smtClean="0">
                <a:solidFill>
                  <a:schemeClr val="tx2"/>
                </a:solidFill>
              </a:rPr>
            </a:br>
            <a:r>
              <a:rPr lang="en-US" b="1" dirty="0" smtClean="0">
                <a:solidFill>
                  <a:schemeClr val="tx2"/>
                </a:solidFill>
              </a:rPr>
              <a:t/>
            </a:r>
            <a:br>
              <a:rPr lang="en-US" b="1" dirty="0" smtClean="0">
                <a:solidFill>
                  <a:schemeClr val="tx2"/>
                </a:solidFill>
              </a:rPr>
            </a:br>
            <a:r>
              <a:rPr lang="en-US" b="1" dirty="0" smtClean="0">
                <a:solidFill>
                  <a:schemeClr val="tx2"/>
                </a:solidFill>
              </a:rPr>
              <a:t/>
            </a:r>
            <a:br>
              <a:rPr lang="en-US" b="1" dirty="0" smtClean="0">
                <a:solidFill>
                  <a:schemeClr val="tx2"/>
                </a:solidFill>
              </a:rPr>
            </a:br>
            <a:r>
              <a:rPr lang="en-US" b="1" dirty="0" smtClean="0">
                <a:solidFill>
                  <a:schemeClr val="tx2"/>
                </a:solidFill>
              </a:rPr>
              <a:t/>
            </a:r>
            <a:br>
              <a:rPr lang="en-US" b="1" dirty="0" smtClean="0">
                <a:solidFill>
                  <a:schemeClr val="tx2"/>
                </a:solidFill>
              </a:rPr>
            </a:br>
            <a:r>
              <a:rPr lang="en-US" b="1" dirty="0" smtClean="0">
                <a:solidFill>
                  <a:schemeClr val="tx2"/>
                </a:solidFill>
              </a:rPr>
              <a:t/>
            </a:r>
            <a:br>
              <a:rPr lang="en-US" b="1" dirty="0" smtClean="0">
                <a:solidFill>
                  <a:schemeClr val="tx2"/>
                </a:solidFill>
              </a:rPr>
            </a:br>
            <a:r>
              <a:rPr lang="en-US" b="1" dirty="0" smtClean="0">
                <a:solidFill>
                  <a:schemeClr val="tx2"/>
                </a:solidFill>
              </a:rPr>
              <a:t/>
            </a:r>
            <a:br>
              <a:rPr lang="en-US" b="1" dirty="0" smtClean="0">
                <a:solidFill>
                  <a:schemeClr val="tx2"/>
                </a:solidFill>
              </a:rPr>
            </a:br>
            <a:r>
              <a:rPr lang="en-US" b="1" dirty="0" smtClean="0">
                <a:solidFill>
                  <a:schemeClr val="tx2"/>
                </a:solidFill>
              </a:rPr>
              <a:t/>
            </a:r>
            <a:br>
              <a:rPr lang="en-US" b="1" dirty="0" smtClean="0">
                <a:solidFill>
                  <a:schemeClr val="tx2"/>
                </a:solidFill>
              </a:rPr>
            </a:br>
            <a:r>
              <a:rPr lang="en-US" b="1" dirty="0" smtClean="0">
                <a:solidFill>
                  <a:schemeClr val="tx2"/>
                </a:solidFill>
              </a:rPr>
              <a:t/>
            </a:r>
            <a:br>
              <a:rPr lang="en-US" b="1" dirty="0" smtClean="0">
                <a:solidFill>
                  <a:schemeClr val="tx2"/>
                </a:solidFill>
              </a:rPr>
            </a:br>
            <a:r>
              <a:rPr lang="en-US" b="1" dirty="0" smtClean="0">
                <a:solidFill>
                  <a:schemeClr val="tx2"/>
                </a:solidFill>
              </a:rPr>
              <a:t/>
            </a:r>
            <a:br>
              <a:rPr lang="en-US" b="1" dirty="0" smtClean="0">
                <a:solidFill>
                  <a:schemeClr val="tx2"/>
                </a:solidFill>
              </a:rPr>
            </a:br>
            <a:r>
              <a:rPr lang="en-US" b="1" dirty="0" smtClean="0">
                <a:solidFill>
                  <a:schemeClr val="tx2"/>
                </a:solidFill>
              </a:rPr>
              <a:t/>
            </a:r>
            <a:br>
              <a:rPr lang="en-US" b="1" dirty="0" smtClean="0">
                <a:solidFill>
                  <a:schemeClr val="tx2"/>
                </a:solidFill>
              </a:rPr>
            </a:br>
            <a:r>
              <a:rPr lang="en-US" b="1" dirty="0" smtClean="0">
                <a:solidFill>
                  <a:schemeClr val="tx2"/>
                </a:solidFill>
              </a:rPr>
              <a:t/>
            </a:r>
            <a:br>
              <a:rPr lang="en-US" b="1" dirty="0" smtClean="0">
                <a:solidFill>
                  <a:schemeClr val="tx2"/>
                </a:solidFill>
              </a:rPr>
            </a:br>
            <a:r>
              <a:rPr lang="en-US" b="1" dirty="0" smtClean="0">
                <a:solidFill>
                  <a:schemeClr val="tx2"/>
                </a:solidFill>
              </a:rPr>
              <a:t/>
            </a:r>
            <a:br>
              <a:rPr lang="en-US" b="1" dirty="0" smtClean="0">
                <a:solidFill>
                  <a:schemeClr val="tx2"/>
                </a:solidFill>
              </a:rPr>
            </a:br>
            <a:r>
              <a:rPr lang="en-US" b="1" dirty="0" smtClean="0">
                <a:solidFill>
                  <a:schemeClr val="tx2"/>
                </a:solidFill>
              </a:rPr>
              <a:t>What’s the Big Idea? – Personal Bests</a:t>
            </a:r>
            <a:br>
              <a:rPr lang="en-US" b="1" dirty="0" smtClean="0">
                <a:solidFill>
                  <a:schemeClr val="tx2"/>
                </a:solidFill>
              </a:rPr>
            </a:br>
            <a:endParaRPr lang="en-US" b="1" dirty="0">
              <a:solidFill>
                <a:schemeClr val="tx2"/>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4191000"/>
            <a:ext cx="5468083"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615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4"/>
          <p:cNvSpPr>
            <a:spLocks noChangeArrowheads="1"/>
          </p:cNvSpPr>
          <p:nvPr/>
        </p:nvSpPr>
        <p:spPr bwMode="auto">
          <a:xfrm>
            <a:off x="533400" y="2743200"/>
            <a:ext cx="2303463" cy="998538"/>
          </a:xfrm>
          <a:prstGeom prst="ellipse">
            <a:avLst/>
          </a:prstGeom>
          <a:noFill/>
          <a:ln w="28575">
            <a:solidFill>
              <a:schemeClr val="tx1"/>
            </a:solidFill>
            <a:round/>
            <a:headEnd type="none" w="sm" len="sm"/>
            <a:tailEnd type="none" w="sm" len="sm"/>
          </a:ln>
        </p:spPr>
        <p:txBody>
          <a:bodyPr wrap="none" anchor="ctr"/>
          <a:lstStyle/>
          <a:p>
            <a:pPr algn="ctr" eaLnBrk="0" hangingPunct="0"/>
            <a:r>
              <a:rPr lang="en-US" sz="2400" b="1">
                <a:solidFill>
                  <a:schemeClr val="tx2"/>
                </a:solidFill>
              </a:rPr>
              <a:t>Maps &amp;</a:t>
            </a:r>
          </a:p>
          <a:p>
            <a:pPr algn="ctr" eaLnBrk="0" hangingPunct="0"/>
            <a:r>
              <a:rPr lang="en-US" sz="2400" b="1">
                <a:solidFill>
                  <a:schemeClr val="tx2"/>
                </a:solidFill>
              </a:rPr>
              <a:t>Globes</a:t>
            </a:r>
          </a:p>
        </p:txBody>
      </p:sp>
      <p:sp>
        <p:nvSpPr>
          <p:cNvPr id="32771" name="Oval 5"/>
          <p:cNvSpPr>
            <a:spLocks noChangeArrowheads="1"/>
          </p:cNvSpPr>
          <p:nvPr/>
        </p:nvSpPr>
        <p:spPr bwMode="auto">
          <a:xfrm>
            <a:off x="3429000" y="2743200"/>
            <a:ext cx="2303463" cy="998538"/>
          </a:xfrm>
          <a:prstGeom prst="ellipse">
            <a:avLst/>
          </a:prstGeom>
          <a:noFill/>
          <a:ln w="28575">
            <a:solidFill>
              <a:schemeClr val="tx1"/>
            </a:solidFill>
            <a:round/>
            <a:headEnd type="none" w="sm" len="sm"/>
            <a:tailEnd type="none" w="sm" len="sm"/>
          </a:ln>
        </p:spPr>
        <p:txBody>
          <a:bodyPr wrap="none" anchor="ctr"/>
          <a:lstStyle/>
          <a:p>
            <a:pPr algn="ctr" eaLnBrk="0" hangingPunct="0"/>
            <a:r>
              <a:rPr lang="en-US" sz="2400" b="1" dirty="0">
                <a:solidFill>
                  <a:schemeClr val="tx2"/>
                </a:solidFill>
              </a:rPr>
              <a:t>Climate &amp;</a:t>
            </a:r>
          </a:p>
          <a:p>
            <a:pPr algn="ctr" eaLnBrk="0" hangingPunct="0"/>
            <a:r>
              <a:rPr lang="en-US" sz="2400" b="1" dirty="0">
                <a:solidFill>
                  <a:schemeClr val="tx2"/>
                </a:solidFill>
              </a:rPr>
              <a:t>Weather</a:t>
            </a:r>
            <a:endParaRPr lang="en-US" b="1" dirty="0">
              <a:solidFill>
                <a:schemeClr val="tx2"/>
              </a:solidFill>
            </a:endParaRPr>
          </a:p>
        </p:txBody>
      </p:sp>
      <p:sp>
        <p:nvSpPr>
          <p:cNvPr id="32772" name="Oval 6"/>
          <p:cNvSpPr>
            <a:spLocks noChangeArrowheads="1"/>
          </p:cNvSpPr>
          <p:nvPr/>
        </p:nvSpPr>
        <p:spPr bwMode="auto">
          <a:xfrm>
            <a:off x="6248400" y="2743200"/>
            <a:ext cx="2379663" cy="1074738"/>
          </a:xfrm>
          <a:prstGeom prst="ellipse">
            <a:avLst/>
          </a:prstGeom>
          <a:noFill/>
          <a:ln w="28575">
            <a:solidFill>
              <a:schemeClr val="tx1"/>
            </a:solidFill>
            <a:round/>
            <a:headEnd type="none" w="sm" len="sm"/>
            <a:tailEnd type="none" w="sm" len="sm"/>
          </a:ln>
        </p:spPr>
        <p:txBody>
          <a:bodyPr wrap="none" anchor="ctr"/>
          <a:lstStyle/>
          <a:p>
            <a:pPr algn="ctr" eaLnBrk="0" hangingPunct="0"/>
            <a:r>
              <a:rPr lang="en-US" sz="2400" b="1">
                <a:solidFill>
                  <a:schemeClr val="tx2"/>
                </a:solidFill>
              </a:rPr>
              <a:t>Taking Care </a:t>
            </a:r>
          </a:p>
          <a:p>
            <a:pPr algn="ctr" eaLnBrk="0" hangingPunct="0"/>
            <a:r>
              <a:rPr lang="en-US" sz="2400" b="1">
                <a:solidFill>
                  <a:schemeClr val="tx2"/>
                </a:solidFill>
              </a:rPr>
              <a:t>of the Earth</a:t>
            </a:r>
          </a:p>
        </p:txBody>
      </p:sp>
      <p:sp>
        <p:nvSpPr>
          <p:cNvPr id="32773" name="Rectangle 7"/>
          <p:cNvSpPr>
            <a:spLocks noChangeArrowheads="1"/>
          </p:cNvSpPr>
          <p:nvPr/>
        </p:nvSpPr>
        <p:spPr bwMode="auto">
          <a:xfrm>
            <a:off x="457200" y="1676400"/>
            <a:ext cx="8218488" cy="838200"/>
          </a:xfrm>
          <a:prstGeom prst="rect">
            <a:avLst/>
          </a:prstGeom>
          <a:noFill/>
          <a:ln w="28575">
            <a:solidFill>
              <a:schemeClr val="tx1"/>
            </a:solidFill>
            <a:miter lim="800000"/>
            <a:headEnd type="none" w="sm" len="sm"/>
            <a:tailEnd type="none" w="sm" len="sm"/>
          </a:ln>
        </p:spPr>
        <p:txBody>
          <a:bodyPr wrap="none" anchor="ctr"/>
          <a:lstStyle/>
          <a:p>
            <a:pPr algn="ctr" eaLnBrk="0" hangingPunct="0"/>
            <a:r>
              <a:rPr lang="en-US" sz="2400" b="1">
                <a:solidFill>
                  <a:schemeClr val="tx2"/>
                </a:solidFill>
              </a:rPr>
              <a:t>Unit Essential Question:  </a:t>
            </a:r>
          </a:p>
          <a:p>
            <a:pPr algn="ctr" eaLnBrk="0" hangingPunct="0"/>
            <a:r>
              <a:rPr lang="en-US" sz="2400" b="1"/>
              <a:t>What affects the way we live and play?</a:t>
            </a:r>
          </a:p>
        </p:txBody>
      </p:sp>
      <p:sp>
        <p:nvSpPr>
          <p:cNvPr id="32774" name="Rectangle 2"/>
          <p:cNvSpPr>
            <a:spLocks noChangeArrowheads="1"/>
          </p:cNvSpPr>
          <p:nvPr/>
        </p:nvSpPr>
        <p:spPr bwMode="auto">
          <a:xfrm>
            <a:off x="3200400" y="838200"/>
            <a:ext cx="2667000" cy="685800"/>
          </a:xfrm>
          <a:prstGeom prst="rect">
            <a:avLst/>
          </a:prstGeom>
          <a:noFill/>
          <a:ln w="28575">
            <a:solidFill>
              <a:schemeClr val="tx1"/>
            </a:solidFill>
            <a:miter lim="800000"/>
            <a:headEnd type="none" w="sm" len="sm"/>
            <a:tailEnd type="none" w="sm" len="sm"/>
          </a:ln>
        </p:spPr>
        <p:txBody>
          <a:bodyPr wrap="none" anchor="ctr"/>
          <a:lstStyle/>
          <a:p>
            <a:pPr algn="ctr" eaLnBrk="0" hangingPunct="0"/>
            <a:r>
              <a:rPr lang="en-US" sz="2400" b="1">
                <a:solidFill>
                  <a:schemeClr val="tx2"/>
                </a:solidFill>
              </a:rPr>
              <a:t>My Earth</a:t>
            </a:r>
          </a:p>
        </p:txBody>
      </p:sp>
      <p:sp>
        <p:nvSpPr>
          <p:cNvPr id="32775" name="TextBox 6"/>
          <p:cNvSpPr txBox="1">
            <a:spLocks noChangeArrowheads="1"/>
          </p:cNvSpPr>
          <p:nvPr/>
        </p:nvSpPr>
        <p:spPr bwMode="auto">
          <a:xfrm>
            <a:off x="2209800" y="228600"/>
            <a:ext cx="4800600" cy="523875"/>
          </a:xfrm>
          <a:prstGeom prst="rect">
            <a:avLst/>
          </a:prstGeom>
          <a:solidFill>
            <a:schemeClr val="accent2"/>
          </a:solidFill>
          <a:ln w="9525">
            <a:noFill/>
            <a:miter lim="800000"/>
            <a:headEnd/>
            <a:tailEnd/>
          </a:ln>
        </p:spPr>
        <p:txBody>
          <a:bodyPr wrap="square">
            <a:spAutoFit/>
          </a:bodyPr>
          <a:lstStyle/>
          <a:p>
            <a:pPr algn="ctr"/>
            <a:r>
              <a:rPr lang="en-US" sz="2800" b="1" dirty="0">
                <a:solidFill>
                  <a:schemeClr val="tx2"/>
                </a:solidFill>
              </a:rPr>
              <a:t>Student Learning Map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val 4"/>
          <p:cNvSpPr>
            <a:spLocks noChangeArrowheads="1"/>
          </p:cNvSpPr>
          <p:nvPr/>
        </p:nvSpPr>
        <p:spPr bwMode="auto">
          <a:xfrm>
            <a:off x="381000" y="2590800"/>
            <a:ext cx="2303463" cy="998538"/>
          </a:xfrm>
          <a:prstGeom prst="ellipse">
            <a:avLst/>
          </a:prstGeom>
          <a:noFill/>
          <a:ln w="28575">
            <a:solidFill>
              <a:schemeClr val="tx1"/>
            </a:solidFill>
            <a:round/>
            <a:headEnd type="none" w="sm" len="sm"/>
            <a:tailEnd type="none" w="sm" len="sm"/>
          </a:ln>
        </p:spPr>
        <p:txBody>
          <a:bodyPr wrap="none" anchor="ctr"/>
          <a:lstStyle/>
          <a:p>
            <a:pPr algn="ctr" eaLnBrk="0" hangingPunct="0"/>
            <a:r>
              <a:rPr lang="en-US" sz="2400" b="1">
                <a:solidFill>
                  <a:schemeClr val="tx2"/>
                </a:solidFill>
              </a:rPr>
              <a:t>Maps &amp;</a:t>
            </a:r>
          </a:p>
          <a:p>
            <a:pPr algn="ctr" eaLnBrk="0" hangingPunct="0"/>
            <a:r>
              <a:rPr lang="en-US" sz="2400" b="1">
                <a:solidFill>
                  <a:schemeClr val="tx2"/>
                </a:solidFill>
              </a:rPr>
              <a:t>Globes</a:t>
            </a:r>
          </a:p>
        </p:txBody>
      </p:sp>
      <p:sp>
        <p:nvSpPr>
          <p:cNvPr id="33795" name="Oval 5"/>
          <p:cNvSpPr>
            <a:spLocks noChangeArrowheads="1"/>
          </p:cNvSpPr>
          <p:nvPr/>
        </p:nvSpPr>
        <p:spPr bwMode="auto">
          <a:xfrm>
            <a:off x="3505200" y="2590800"/>
            <a:ext cx="2303463" cy="998538"/>
          </a:xfrm>
          <a:prstGeom prst="ellipse">
            <a:avLst/>
          </a:prstGeom>
          <a:noFill/>
          <a:ln w="28575">
            <a:solidFill>
              <a:schemeClr val="tx1"/>
            </a:solidFill>
            <a:round/>
            <a:headEnd type="none" w="sm" len="sm"/>
            <a:tailEnd type="none" w="sm" len="sm"/>
          </a:ln>
        </p:spPr>
        <p:txBody>
          <a:bodyPr wrap="none" anchor="ctr"/>
          <a:lstStyle/>
          <a:p>
            <a:pPr algn="ctr" eaLnBrk="0" hangingPunct="0"/>
            <a:r>
              <a:rPr lang="en-US" sz="2400" b="1">
                <a:solidFill>
                  <a:schemeClr val="tx2"/>
                </a:solidFill>
              </a:rPr>
              <a:t>Climate &amp;</a:t>
            </a:r>
          </a:p>
          <a:p>
            <a:pPr algn="ctr" eaLnBrk="0" hangingPunct="0"/>
            <a:r>
              <a:rPr lang="en-US" sz="2400" b="1">
                <a:solidFill>
                  <a:schemeClr val="tx2"/>
                </a:solidFill>
              </a:rPr>
              <a:t>Weather</a:t>
            </a:r>
            <a:endParaRPr lang="en-US" b="1">
              <a:solidFill>
                <a:schemeClr val="tx2"/>
              </a:solidFill>
            </a:endParaRPr>
          </a:p>
        </p:txBody>
      </p:sp>
      <p:sp>
        <p:nvSpPr>
          <p:cNvPr id="33796" name="Oval 6"/>
          <p:cNvSpPr>
            <a:spLocks noChangeArrowheads="1"/>
          </p:cNvSpPr>
          <p:nvPr/>
        </p:nvSpPr>
        <p:spPr bwMode="auto">
          <a:xfrm>
            <a:off x="6248400" y="2590800"/>
            <a:ext cx="2379663" cy="1074738"/>
          </a:xfrm>
          <a:prstGeom prst="ellipse">
            <a:avLst/>
          </a:prstGeom>
          <a:noFill/>
          <a:ln w="28575">
            <a:solidFill>
              <a:schemeClr val="tx1"/>
            </a:solidFill>
            <a:round/>
            <a:headEnd type="none" w="sm" len="sm"/>
            <a:tailEnd type="none" w="sm" len="sm"/>
          </a:ln>
        </p:spPr>
        <p:txBody>
          <a:bodyPr wrap="none" anchor="ctr"/>
          <a:lstStyle/>
          <a:p>
            <a:pPr algn="ctr" eaLnBrk="0" hangingPunct="0"/>
            <a:r>
              <a:rPr lang="en-US" sz="2400" b="1">
                <a:solidFill>
                  <a:schemeClr val="tx2"/>
                </a:solidFill>
              </a:rPr>
              <a:t>Taking Care </a:t>
            </a:r>
          </a:p>
          <a:p>
            <a:pPr algn="ctr" eaLnBrk="0" hangingPunct="0"/>
            <a:r>
              <a:rPr lang="en-US" sz="2400" b="1">
                <a:solidFill>
                  <a:schemeClr val="tx2"/>
                </a:solidFill>
              </a:rPr>
              <a:t>of the Earth</a:t>
            </a:r>
          </a:p>
        </p:txBody>
      </p:sp>
      <p:sp>
        <p:nvSpPr>
          <p:cNvPr id="33797" name="Rectangle 7"/>
          <p:cNvSpPr>
            <a:spLocks noChangeArrowheads="1"/>
          </p:cNvSpPr>
          <p:nvPr/>
        </p:nvSpPr>
        <p:spPr bwMode="auto">
          <a:xfrm>
            <a:off x="304800" y="1524000"/>
            <a:ext cx="8218488" cy="838200"/>
          </a:xfrm>
          <a:prstGeom prst="rect">
            <a:avLst/>
          </a:prstGeom>
          <a:noFill/>
          <a:ln w="28575">
            <a:solidFill>
              <a:schemeClr val="tx1"/>
            </a:solidFill>
            <a:miter lim="800000"/>
            <a:headEnd type="none" w="sm" len="sm"/>
            <a:tailEnd type="none" w="sm" len="sm"/>
          </a:ln>
        </p:spPr>
        <p:txBody>
          <a:bodyPr wrap="none" anchor="ctr"/>
          <a:lstStyle/>
          <a:p>
            <a:pPr algn="ctr" eaLnBrk="0" hangingPunct="0"/>
            <a:r>
              <a:rPr lang="en-US" sz="2400" b="1">
                <a:solidFill>
                  <a:schemeClr val="tx2"/>
                </a:solidFill>
              </a:rPr>
              <a:t>Unit Essential Question:  </a:t>
            </a:r>
          </a:p>
          <a:p>
            <a:pPr algn="ctr" eaLnBrk="0" hangingPunct="0"/>
            <a:r>
              <a:rPr lang="en-US" sz="2400" b="1"/>
              <a:t>What affects the way we live and play?</a:t>
            </a:r>
          </a:p>
        </p:txBody>
      </p:sp>
      <p:sp>
        <p:nvSpPr>
          <p:cNvPr id="33798" name="Rectangle 2"/>
          <p:cNvSpPr>
            <a:spLocks noChangeArrowheads="1"/>
          </p:cNvSpPr>
          <p:nvPr/>
        </p:nvSpPr>
        <p:spPr bwMode="auto">
          <a:xfrm>
            <a:off x="3200400" y="685800"/>
            <a:ext cx="2667000" cy="685800"/>
          </a:xfrm>
          <a:prstGeom prst="rect">
            <a:avLst/>
          </a:prstGeom>
          <a:noFill/>
          <a:ln w="28575">
            <a:solidFill>
              <a:schemeClr val="tx1"/>
            </a:solidFill>
            <a:miter lim="800000"/>
            <a:headEnd type="none" w="sm" len="sm"/>
            <a:tailEnd type="none" w="sm" len="sm"/>
          </a:ln>
        </p:spPr>
        <p:txBody>
          <a:bodyPr wrap="none" anchor="ctr"/>
          <a:lstStyle/>
          <a:p>
            <a:pPr algn="ctr" eaLnBrk="0" hangingPunct="0"/>
            <a:r>
              <a:rPr lang="en-US" sz="2400" b="1">
                <a:solidFill>
                  <a:schemeClr val="tx2"/>
                </a:solidFill>
              </a:rPr>
              <a:t>My Earth</a:t>
            </a:r>
          </a:p>
        </p:txBody>
      </p:sp>
      <p:sp>
        <p:nvSpPr>
          <p:cNvPr id="33799" name="Rectangle 6"/>
          <p:cNvSpPr>
            <a:spLocks noChangeArrowheads="1"/>
          </p:cNvSpPr>
          <p:nvPr/>
        </p:nvSpPr>
        <p:spPr bwMode="auto">
          <a:xfrm>
            <a:off x="381000" y="3733800"/>
            <a:ext cx="2438400" cy="2554288"/>
          </a:xfrm>
          <a:prstGeom prst="rect">
            <a:avLst/>
          </a:prstGeom>
          <a:noFill/>
          <a:ln w="9525">
            <a:noFill/>
            <a:miter lim="800000"/>
            <a:headEnd/>
            <a:tailEnd/>
          </a:ln>
        </p:spPr>
        <p:txBody>
          <a:bodyPr>
            <a:spAutoFit/>
          </a:bodyPr>
          <a:lstStyle/>
          <a:p>
            <a:pPr algn="ctr" eaLnBrk="0" hangingPunct="0"/>
            <a:r>
              <a:rPr lang="en-US" sz="2000" b="1">
                <a:solidFill>
                  <a:schemeClr val="tx2"/>
                </a:solidFill>
              </a:rPr>
              <a:t>Vocabulary:</a:t>
            </a:r>
          </a:p>
          <a:p>
            <a:pPr algn="ctr" eaLnBrk="0" hangingPunct="0"/>
            <a:r>
              <a:rPr lang="en-US" sz="2000" b="1"/>
              <a:t>Earth</a:t>
            </a:r>
          </a:p>
          <a:p>
            <a:pPr algn="ctr" eaLnBrk="0" hangingPunct="0"/>
            <a:r>
              <a:rPr lang="en-US" sz="2000" b="1"/>
              <a:t>Country</a:t>
            </a:r>
          </a:p>
          <a:p>
            <a:pPr algn="ctr" eaLnBrk="0" hangingPunct="0"/>
            <a:r>
              <a:rPr lang="en-US" sz="2000" b="1"/>
              <a:t>mountain</a:t>
            </a:r>
          </a:p>
          <a:p>
            <a:pPr algn="ctr" eaLnBrk="0" hangingPunct="0"/>
            <a:r>
              <a:rPr lang="en-US" sz="2000" b="1"/>
              <a:t>Jungle</a:t>
            </a:r>
          </a:p>
          <a:p>
            <a:pPr algn="ctr" eaLnBrk="0" hangingPunct="0"/>
            <a:r>
              <a:rPr lang="en-US" sz="2000" b="1"/>
              <a:t>Ocean</a:t>
            </a:r>
          </a:p>
          <a:p>
            <a:pPr algn="ctr" eaLnBrk="0" hangingPunct="0"/>
            <a:r>
              <a:rPr lang="en-US" sz="2000" b="1"/>
              <a:t>Lake</a:t>
            </a:r>
          </a:p>
          <a:p>
            <a:pPr algn="ctr" eaLnBrk="0" hangingPunct="0"/>
            <a:r>
              <a:rPr lang="en-US" sz="2000" b="1"/>
              <a:t>forest</a:t>
            </a:r>
          </a:p>
        </p:txBody>
      </p:sp>
      <p:sp>
        <p:nvSpPr>
          <p:cNvPr id="33800" name="TextBox 7"/>
          <p:cNvSpPr txBox="1">
            <a:spLocks noChangeArrowheads="1"/>
          </p:cNvSpPr>
          <p:nvPr/>
        </p:nvSpPr>
        <p:spPr bwMode="auto">
          <a:xfrm>
            <a:off x="2514600" y="152400"/>
            <a:ext cx="3959225" cy="523875"/>
          </a:xfrm>
          <a:prstGeom prst="rect">
            <a:avLst/>
          </a:prstGeom>
          <a:solidFill>
            <a:schemeClr val="accent2"/>
          </a:solidFill>
          <a:ln w="9525">
            <a:noFill/>
            <a:miter lim="800000"/>
            <a:headEnd/>
            <a:tailEnd/>
          </a:ln>
        </p:spPr>
        <p:txBody>
          <a:bodyPr wrap="none">
            <a:spAutoFit/>
          </a:bodyPr>
          <a:lstStyle/>
          <a:p>
            <a:r>
              <a:rPr lang="en-US" sz="2800" b="1" dirty="0">
                <a:solidFill>
                  <a:schemeClr val="tx2"/>
                </a:solidFill>
              </a:rPr>
              <a:t>Student Learning Map</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Oval 4"/>
          <p:cNvSpPr>
            <a:spLocks noChangeArrowheads="1"/>
          </p:cNvSpPr>
          <p:nvPr/>
        </p:nvSpPr>
        <p:spPr bwMode="auto">
          <a:xfrm>
            <a:off x="381000" y="2590800"/>
            <a:ext cx="2303463" cy="998538"/>
          </a:xfrm>
          <a:prstGeom prst="ellipse">
            <a:avLst/>
          </a:prstGeom>
          <a:noFill/>
          <a:ln w="28575">
            <a:solidFill>
              <a:schemeClr val="tx1"/>
            </a:solidFill>
            <a:round/>
            <a:headEnd type="none" w="sm" len="sm"/>
            <a:tailEnd type="none" w="sm" len="sm"/>
          </a:ln>
        </p:spPr>
        <p:txBody>
          <a:bodyPr wrap="none" anchor="ctr"/>
          <a:lstStyle/>
          <a:p>
            <a:pPr algn="ctr" eaLnBrk="0" hangingPunct="0"/>
            <a:r>
              <a:rPr lang="en-US" sz="2400" b="1">
                <a:solidFill>
                  <a:schemeClr val="tx2"/>
                </a:solidFill>
              </a:rPr>
              <a:t>Maps &amp;</a:t>
            </a:r>
          </a:p>
          <a:p>
            <a:pPr algn="ctr" eaLnBrk="0" hangingPunct="0"/>
            <a:r>
              <a:rPr lang="en-US" sz="2400" b="1">
                <a:solidFill>
                  <a:schemeClr val="tx2"/>
                </a:solidFill>
              </a:rPr>
              <a:t>Globes</a:t>
            </a:r>
          </a:p>
        </p:txBody>
      </p:sp>
      <p:sp>
        <p:nvSpPr>
          <p:cNvPr id="34819" name="Oval 5"/>
          <p:cNvSpPr>
            <a:spLocks noChangeArrowheads="1"/>
          </p:cNvSpPr>
          <p:nvPr/>
        </p:nvSpPr>
        <p:spPr bwMode="auto">
          <a:xfrm>
            <a:off x="3505200" y="2590800"/>
            <a:ext cx="2303463" cy="998538"/>
          </a:xfrm>
          <a:prstGeom prst="ellipse">
            <a:avLst/>
          </a:prstGeom>
          <a:noFill/>
          <a:ln w="28575">
            <a:solidFill>
              <a:schemeClr val="tx1"/>
            </a:solidFill>
            <a:round/>
            <a:headEnd type="none" w="sm" len="sm"/>
            <a:tailEnd type="none" w="sm" len="sm"/>
          </a:ln>
        </p:spPr>
        <p:txBody>
          <a:bodyPr wrap="none" anchor="ctr"/>
          <a:lstStyle/>
          <a:p>
            <a:pPr algn="ctr" eaLnBrk="0" hangingPunct="0"/>
            <a:r>
              <a:rPr lang="en-US" sz="2400" b="1">
                <a:solidFill>
                  <a:schemeClr val="tx2"/>
                </a:solidFill>
              </a:rPr>
              <a:t>Climate &amp;</a:t>
            </a:r>
          </a:p>
          <a:p>
            <a:pPr algn="ctr" eaLnBrk="0" hangingPunct="0"/>
            <a:r>
              <a:rPr lang="en-US" sz="2400" b="1">
                <a:solidFill>
                  <a:schemeClr val="tx2"/>
                </a:solidFill>
              </a:rPr>
              <a:t>Weather</a:t>
            </a:r>
            <a:endParaRPr lang="en-US" b="1">
              <a:solidFill>
                <a:schemeClr val="tx2"/>
              </a:solidFill>
            </a:endParaRPr>
          </a:p>
        </p:txBody>
      </p:sp>
      <p:sp>
        <p:nvSpPr>
          <p:cNvPr id="34820" name="Oval 6"/>
          <p:cNvSpPr>
            <a:spLocks noChangeArrowheads="1"/>
          </p:cNvSpPr>
          <p:nvPr/>
        </p:nvSpPr>
        <p:spPr bwMode="auto">
          <a:xfrm>
            <a:off x="6248400" y="2590800"/>
            <a:ext cx="2379663" cy="1074738"/>
          </a:xfrm>
          <a:prstGeom prst="ellipse">
            <a:avLst/>
          </a:prstGeom>
          <a:noFill/>
          <a:ln w="28575">
            <a:solidFill>
              <a:schemeClr val="tx1"/>
            </a:solidFill>
            <a:round/>
            <a:headEnd type="none" w="sm" len="sm"/>
            <a:tailEnd type="none" w="sm" len="sm"/>
          </a:ln>
        </p:spPr>
        <p:txBody>
          <a:bodyPr wrap="none" anchor="ctr"/>
          <a:lstStyle/>
          <a:p>
            <a:pPr algn="ctr" eaLnBrk="0" hangingPunct="0"/>
            <a:r>
              <a:rPr lang="en-US" sz="2400" b="1">
                <a:solidFill>
                  <a:schemeClr val="tx2"/>
                </a:solidFill>
              </a:rPr>
              <a:t>Taking Care </a:t>
            </a:r>
          </a:p>
          <a:p>
            <a:pPr algn="ctr" eaLnBrk="0" hangingPunct="0"/>
            <a:r>
              <a:rPr lang="en-US" sz="2400" b="1">
                <a:solidFill>
                  <a:schemeClr val="tx2"/>
                </a:solidFill>
              </a:rPr>
              <a:t>of the Earth</a:t>
            </a:r>
          </a:p>
        </p:txBody>
      </p:sp>
      <p:sp>
        <p:nvSpPr>
          <p:cNvPr id="34821" name="Rectangle 7"/>
          <p:cNvSpPr>
            <a:spLocks noChangeArrowheads="1"/>
          </p:cNvSpPr>
          <p:nvPr/>
        </p:nvSpPr>
        <p:spPr bwMode="auto">
          <a:xfrm>
            <a:off x="304800" y="1524000"/>
            <a:ext cx="8218488" cy="838200"/>
          </a:xfrm>
          <a:prstGeom prst="rect">
            <a:avLst/>
          </a:prstGeom>
          <a:noFill/>
          <a:ln w="28575">
            <a:solidFill>
              <a:schemeClr val="tx1"/>
            </a:solidFill>
            <a:miter lim="800000"/>
            <a:headEnd type="none" w="sm" len="sm"/>
            <a:tailEnd type="none" w="sm" len="sm"/>
          </a:ln>
        </p:spPr>
        <p:txBody>
          <a:bodyPr wrap="none" anchor="ctr"/>
          <a:lstStyle/>
          <a:p>
            <a:pPr algn="ctr" eaLnBrk="0" hangingPunct="0"/>
            <a:r>
              <a:rPr lang="en-US" sz="2400" b="1">
                <a:solidFill>
                  <a:schemeClr val="tx2"/>
                </a:solidFill>
              </a:rPr>
              <a:t>Unit Essential Question:  </a:t>
            </a:r>
          </a:p>
          <a:p>
            <a:pPr algn="ctr" eaLnBrk="0" hangingPunct="0"/>
            <a:r>
              <a:rPr lang="en-US" sz="2400" b="1"/>
              <a:t>What affects the way we live and play?</a:t>
            </a:r>
          </a:p>
        </p:txBody>
      </p:sp>
      <p:sp>
        <p:nvSpPr>
          <p:cNvPr id="34822" name="Rectangle 2"/>
          <p:cNvSpPr>
            <a:spLocks noChangeArrowheads="1"/>
          </p:cNvSpPr>
          <p:nvPr/>
        </p:nvSpPr>
        <p:spPr bwMode="auto">
          <a:xfrm>
            <a:off x="3276600" y="762000"/>
            <a:ext cx="2667000" cy="685800"/>
          </a:xfrm>
          <a:prstGeom prst="rect">
            <a:avLst/>
          </a:prstGeom>
          <a:noFill/>
          <a:ln w="28575">
            <a:solidFill>
              <a:schemeClr val="tx1"/>
            </a:solidFill>
            <a:miter lim="800000"/>
            <a:headEnd type="none" w="sm" len="sm"/>
            <a:tailEnd type="none" w="sm" len="sm"/>
          </a:ln>
        </p:spPr>
        <p:txBody>
          <a:bodyPr wrap="none" anchor="ctr"/>
          <a:lstStyle/>
          <a:p>
            <a:pPr algn="ctr" eaLnBrk="0" hangingPunct="0"/>
            <a:r>
              <a:rPr lang="en-US" sz="2400" b="1">
                <a:solidFill>
                  <a:schemeClr val="tx2"/>
                </a:solidFill>
              </a:rPr>
              <a:t>My Earth</a:t>
            </a:r>
          </a:p>
        </p:txBody>
      </p:sp>
      <p:sp>
        <p:nvSpPr>
          <p:cNvPr id="34823" name="Rectangle 6"/>
          <p:cNvSpPr>
            <a:spLocks noChangeArrowheads="1"/>
          </p:cNvSpPr>
          <p:nvPr/>
        </p:nvSpPr>
        <p:spPr bwMode="auto">
          <a:xfrm>
            <a:off x="533400" y="3657600"/>
            <a:ext cx="2209800" cy="2630488"/>
          </a:xfrm>
          <a:prstGeom prst="rect">
            <a:avLst/>
          </a:prstGeom>
          <a:noFill/>
          <a:ln w="9525">
            <a:noFill/>
            <a:miter lim="800000"/>
            <a:headEnd/>
            <a:tailEnd/>
          </a:ln>
        </p:spPr>
        <p:txBody>
          <a:bodyPr>
            <a:spAutoFit/>
          </a:bodyPr>
          <a:lstStyle/>
          <a:p>
            <a:pPr algn="ctr" eaLnBrk="0" hangingPunct="0"/>
            <a:r>
              <a:rPr lang="en-US" sz="2000" b="1">
                <a:solidFill>
                  <a:schemeClr val="tx2"/>
                </a:solidFill>
              </a:rPr>
              <a:t>Vocabulary:</a:t>
            </a:r>
          </a:p>
          <a:p>
            <a:pPr algn="ctr" eaLnBrk="0" hangingPunct="0"/>
            <a:r>
              <a:rPr lang="en-US" sz="2000" b="1"/>
              <a:t>Earth</a:t>
            </a:r>
          </a:p>
          <a:p>
            <a:pPr algn="ctr" eaLnBrk="0" hangingPunct="0"/>
            <a:r>
              <a:rPr lang="en-US" sz="2000" b="1"/>
              <a:t>Country</a:t>
            </a:r>
          </a:p>
          <a:p>
            <a:pPr algn="ctr" eaLnBrk="0" hangingPunct="0"/>
            <a:r>
              <a:rPr lang="en-US" sz="2000" b="1"/>
              <a:t>mountain</a:t>
            </a:r>
          </a:p>
          <a:p>
            <a:pPr algn="ctr" eaLnBrk="0" hangingPunct="0"/>
            <a:r>
              <a:rPr lang="en-US" sz="2000" b="1"/>
              <a:t>Jungle</a:t>
            </a:r>
          </a:p>
          <a:p>
            <a:pPr algn="ctr" eaLnBrk="0" hangingPunct="0"/>
            <a:r>
              <a:rPr lang="en-US" sz="2000" b="1"/>
              <a:t>Ocean</a:t>
            </a:r>
          </a:p>
          <a:p>
            <a:pPr algn="ctr" eaLnBrk="0" hangingPunct="0"/>
            <a:r>
              <a:rPr lang="en-US" sz="2000" b="1"/>
              <a:t>Lake</a:t>
            </a:r>
          </a:p>
          <a:p>
            <a:pPr algn="ctr" eaLnBrk="0" hangingPunct="0"/>
            <a:r>
              <a:rPr lang="en-US" sz="2000" b="1"/>
              <a:t>forest</a:t>
            </a:r>
            <a:endParaRPr lang="en-US" sz="2000"/>
          </a:p>
        </p:txBody>
      </p:sp>
      <p:sp>
        <p:nvSpPr>
          <p:cNvPr id="34824" name="Rectangle 7"/>
          <p:cNvSpPr>
            <a:spLocks noChangeArrowheads="1"/>
          </p:cNvSpPr>
          <p:nvPr/>
        </p:nvSpPr>
        <p:spPr bwMode="auto">
          <a:xfrm>
            <a:off x="3581400" y="3657600"/>
            <a:ext cx="2362200" cy="3170238"/>
          </a:xfrm>
          <a:prstGeom prst="rect">
            <a:avLst/>
          </a:prstGeom>
          <a:noFill/>
          <a:ln w="9525">
            <a:noFill/>
            <a:miter lim="800000"/>
            <a:headEnd/>
            <a:tailEnd/>
          </a:ln>
        </p:spPr>
        <p:txBody>
          <a:bodyPr>
            <a:spAutoFit/>
          </a:bodyPr>
          <a:lstStyle/>
          <a:p>
            <a:pPr algn="ctr" eaLnBrk="0" hangingPunct="0"/>
            <a:r>
              <a:rPr lang="en-US" sz="2000" b="1">
                <a:solidFill>
                  <a:schemeClr val="tx2"/>
                </a:solidFill>
              </a:rPr>
              <a:t>Vocabulary:</a:t>
            </a:r>
          </a:p>
          <a:p>
            <a:pPr algn="ctr" eaLnBrk="0" hangingPunct="0"/>
            <a:r>
              <a:rPr lang="en-US" sz="2000" b="1"/>
              <a:t>climate</a:t>
            </a:r>
          </a:p>
          <a:p>
            <a:pPr algn="ctr" eaLnBrk="0" hangingPunct="0"/>
            <a:r>
              <a:rPr lang="en-US" sz="2000" b="1"/>
              <a:t>Season</a:t>
            </a:r>
          </a:p>
          <a:p>
            <a:pPr algn="ctr" eaLnBrk="0" hangingPunct="0"/>
            <a:r>
              <a:rPr lang="en-US" sz="2000" b="1"/>
              <a:t>Fall                     </a:t>
            </a:r>
          </a:p>
          <a:p>
            <a:pPr algn="ctr" eaLnBrk="0" hangingPunct="0"/>
            <a:r>
              <a:rPr lang="en-US" sz="2000" b="1"/>
              <a:t>Autumn</a:t>
            </a:r>
          </a:p>
          <a:p>
            <a:pPr algn="ctr" eaLnBrk="0" hangingPunct="0"/>
            <a:r>
              <a:rPr lang="en-US" sz="2000" b="1"/>
              <a:t>Spring</a:t>
            </a:r>
          </a:p>
          <a:p>
            <a:pPr algn="ctr" eaLnBrk="0" hangingPunct="0"/>
            <a:r>
              <a:rPr lang="en-US" sz="2000" b="1"/>
              <a:t>Winter</a:t>
            </a:r>
          </a:p>
          <a:p>
            <a:pPr algn="ctr" eaLnBrk="0" hangingPunct="0"/>
            <a:r>
              <a:rPr lang="en-US" sz="2000" b="1"/>
              <a:t>Autumn</a:t>
            </a:r>
          </a:p>
          <a:p>
            <a:pPr algn="ctr" eaLnBrk="0" hangingPunct="0"/>
            <a:r>
              <a:rPr lang="en-US" sz="2000" b="1"/>
              <a:t>Summer</a:t>
            </a:r>
          </a:p>
          <a:p>
            <a:pPr algn="ctr" eaLnBrk="0" hangingPunct="0"/>
            <a:r>
              <a:rPr lang="en-US" sz="2000" b="1"/>
              <a:t>weather</a:t>
            </a:r>
          </a:p>
        </p:txBody>
      </p:sp>
      <p:sp>
        <p:nvSpPr>
          <p:cNvPr id="34825" name="TextBox 8"/>
          <p:cNvSpPr txBox="1">
            <a:spLocks noChangeArrowheads="1"/>
          </p:cNvSpPr>
          <p:nvPr/>
        </p:nvSpPr>
        <p:spPr bwMode="auto">
          <a:xfrm>
            <a:off x="2590800" y="152400"/>
            <a:ext cx="3959225" cy="523875"/>
          </a:xfrm>
          <a:prstGeom prst="rect">
            <a:avLst/>
          </a:prstGeom>
          <a:solidFill>
            <a:schemeClr val="accent2"/>
          </a:solidFill>
          <a:ln w="9525">
            <a:noFill/>
            <a:miter lim="800000"/>
            <a:headEnd/>
            <a:tailEnd/>
          </a:ln>
        </p:spPr>
        <p:txBody>
          <a:bodyPr wrap="none">
            <a:spAutoFit/>
          </a:bodyPr>
          <a:lstStyle/>
          <a:p>
            <a:r>
              <a:rPr lang="en-US" sz="2800" b="1" dirty="0">
                <a:solidFill>
                  <a:schemeClr val="tx2"/>
                </a:solidFill>
              </a:rPr>
              <a:t>Student Learning Map</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val 4"/>
          <p:cNvSpPr>
            <a:spLocks noChangeArrowheads="1"/>
          </p:cNvSpPr>
          <p:nvPr/>
        </p:nvSpPr>
        <p:spPr bwMode="auto">
          <a:xfrm>
            <a:off x="381000" y="2590800"/>
            <a:ext cx="2303463" cy="998538"/>
          </a:xfrm>
          <a:prstGeom prst="ellipse">
            <a:avLst/>
          </a:prstGeom>
          <a:noFill/>
          <a:ln w="28575">
            <a:solidFill>
              <a:schemeClr val="tx1"/>
            </a:solidFill>
            <a:round/>
            <a:headEnd type="none" w="sm" len="sm"/>
            <a:tailEnd type="none" w="sm" len="sm"/>
          </a:ln>
        </p:spPr>
        <p:txBody>
          <a:bodyPr wrap="none" anchor="ctr"/>
          <a:lstStyle/>
          <a:p>
            <a:pPr algn="ctr" eaLnBrk="0" hangingPunct="0"/>
            <a:r>
              <a:rPr lang="en-US" sz="2400" b="1">
                <a:solidFill>
                  <a:schemeClr val="tx2"/>
                </a:solidFill>
              </a:rPr>
              <a:t>Maps &amp;</a:t>
            </a:r>
          </a:p>
          <a:p>
            <a:pPr algn="ctr" eaLnBrk="0" hangingPunct="0"/>
            <a:r>
              <a:rPr lang="en-US" sz="2400" b="1">
                <a:solidFill>
                  <a:schemeClr val="tx2"/>
                </a:solidFill>
              </a:rPr>
              <a:t>Globes</a:t>
            </a:r>
          </a:p>
        </p:txBody>
      </p:sp>
      <p:sp>
        <p:nvSpPr>
          <p:cNvPr id="35843" name="Oval 5"/>
          <p:cNvSpPr>
            <a:spLocks noChangeArrowheads="1"/>
          </p:cNvSpPr>
          <p:nvPr/>
        </p:nvSpPr>
        <p:spPr bwMode="auto">
          <a:xfrm>
            <a:off x="3505200" y="2590800"/>
            <a:ext cx="2303463" cy="998538"/>
          </a:xfrm>
          <a:prstGeom prst="ellipse">
            <a:avLst/>
          </a:prstGeom>
          <a:noFill/>
          <a:ln w="28575">
            <a:solidFill>
              <a:schemeClr val="tx1"/>
            </a:solidFill>
            <a:round/>
            <a:headEnd type="none" w="sm" len="sm"/>
            <a:tailEnd type="none" w="sm" len="sm"/>
          </a:ln>
        </p:spPr>
        <p:txBody>
          <a:bodyPr wrap="none" anchor="ctr"/>
          <a:lstStyle/>
          <a:p>
            <a:pPr algn="ctr" eaLnBrk="0" hangingPunct="0"/>
            <a:r>
              <a:rPr lang="en-US" sz="2400" b="1">
                <a:solidFill>
                  <a:schemeClr val="tx2"/>
                </a:solidFill>
              </a:rPr>
              <a:t>Climate &amp;</a:t>
            </a:r>
          </a:p>
          <a:p>
            <a:pPr algn="ctr" eaLnBrk="0" hangingPunct="0"/>
            <a:r>
              <a:rPr lang="en-US" sz="2400" b="1">
                <a:solidFill>
                  <a:schemeClr val="tx2"/>
                </a:solidFill>
              </a:rPr>
              <a:t>Weather</a:t>
            </a:r>
            <a:endParaRPr lang="en-US" b="1">
              <a:solidFill>
                <a:schemeClr val="tx2"/>
              </a:solidFill>
            </a:endParaRPr>
          </a:p>
        </p:txBody>
      </p:sp>
      <p:sp>
        <p:nvSpPr>
          <p:cNvPr id="35844" name="Oval 6"/>
          <p:cNvSpPr>
            <a:spLocks noChangeArrowheads="1"/>
          </p:cNvSpPr>
          <p:nvPr/>
        </p:nvSpPr>
        <p:spPr bwMode="auto">
          <a:xfrm>
            <a:off x="6248400" y="2590800"/>
            <a:ext cx="2379663" cy="1074738"/>
          </a:xfrm>
          <a:prstGeom prst="ellipse">
            <a:avLst/>
          </a:prstGeom>
          <a:noFill/>
          <a:ln w="28575">
            <a:solidFill>
              <a:schemeClr val="tx1"/>
            </a:solidFill>
            <a:round/>
            <a:headEnd type="none" w="sm" len="sm"/>
            <a:tailEnd type="none" w="sm" len="sm"/>
          </a:ln>
        </p:spPr>
        <p:txBody>
          <a:bodyPr wrap="none" anchor="ctr"/>
          <a:lstStyle/>
          <a:p>
            <a:pPr algn="ctr" eaLnBrk="0" hangingPunct="0"/>
            <a:r>
              <a:rPr lang="en-US" sz="2400" b="1">
                <a:solidFill>
                  <a:schemeClr val="tx2"/>
                </a:solidFill>
              </a:rPr>
              <a:t>Taking Care </a:t>
            </a:r>
          </a:p>
          <a:p>
            <a:pPr algn="ctr" eaLnBrk="0" hangingPunct="0"/>
            <a:r>
              <a:rPr lang="en-US" sz="2400" b="1">
                <a:solidFill>
                  <a:schemeClr val="tx2"/>
                </a:solidFill>
              </a:rPr>
              <a:t>of the Earth</a:t>
            </a:r>
          </a:p>
        </p:txBody>
      </p:sp>
      <p:sp>
        <p:nvSpPr>
          <p:cNvPr id="35845" name="Rectangle 7"/>
          <p:cNvSpPr>
            <a:spLocks noChangeArrowheads="1"/>
          </p:cNvSpPr>
          <p:nvPr/>
        </p:nvSpPr>
        <p:spPr bwMode="auto">
          <a:xfrm>
            <a:off x="304800" y="1524000"/>
            <a:ext cx="8218488" cy="838200"/>
          </a:xfrm>
          <a:prstGeom prst="rect">
            <a:avLst/>
          </a:prstGeom>
          <a:noFill/>
          <a:ln w="28575">
            <a:solidFill>
              <a:schemeClr val="tx1"/>
            </a:solidFill>
            <a:miter lim="800000"/>
            <a:headEnd type="none" w="sm" len="sm"/>
            <a:tailEnd type="none" w="sm" len="sm"/>
          </a:ln>
        </p:spPr>
        <p:txBody>
          <a:bodyPr wrap="none" anchor="ctr"/>
          <a:lstStyle/>
          <a:p>
            <a:pPr algn="ctr" eaLnBrk="0" hangingPunct="0"/>
            <a:r>
              <a:rPr lang="en-US" sz="2400" b="1">
                <a:solidFill>
                  <a:schemeClr val="tx2"/>
                </a:solidFill>
              </a:rPr>
              <a:t>Unit Essential Question:  </a:t>
            </a:r>
          </a:p>
          <a:p>
            <a:pPr algn="ctr" eaLnBrk="0" hangingPunct="0"/>
            <a:r>
              <a:rPr lang="en-US" sz="2400" b="1"/>
              <a:t>What affects the way we live and play?</a:t>
            </a:r>
          </a:p>
        </p:txBody>
      </p:sp>
      <p:sp>
        <p:nvSpPr>
          <p:cNvPr id="35846" name="Rectangle 2"/>
          <p:cNvSpPr>
            <a:spLocks noChangeArrowheads="1"/>
          </p:cNvSpPr>
          <p:nvPr/>
        </p:nvSpPr>
        <p:spPr bwMode="auto">
          <a:xfrm>
            <a:off x="3200400" y="685800"/>
            <a:ext cx="2667000" cy="685800"/>
          </a:xfrm>
          <a:prstGeom prst="rect">
            <a:avLst/>
          </a:prstGeom>
          <a:noFill/>
          <a:ln w="28575">
            <a:solidFill>
              <a:schemeClr val="tx1"/>
            </a:solidFill>
            <a:miter lim="800000"/>
            <a:headEnd type="none" w="sm" len="sm"/>
            <a:tailEnd type="none" w="sm" len="sm"/>
          </a:ln>
        </p:spPr>
        <p:txBody>
          <a:bodyPr wrap="none" anchor="ctr"/>
          <a:lstStyle/>
          <a:p>
            <a:pPr algn="ctr" eaLnBrk="0" hangingPunct="0"/>
            <a:r>
              <a:rPr lang="en-US" sz="2400" b="1">
                <a:solidFill>
                  <a:schemeClr val="tx2"/>
                </a:solidFill>
              </a:rPr>
              <a:t>My Earth</a:t>
            </a:r>
          </a:p>
        </p:txBody>
      </p:sp>
      <p:sp>
        <p:nvSpPr>
          <p:cNvPr id="35847" name="Rectangle 6"/>
          <p:cNvSpPr>
            <a:spLocks noChangeArrowheads="1"/>
          </p:cNvSpPr>
          <p:nvPr/>
        </p:nvSpPr>
        <p:spPr bwMode="auto">
          <a:xfrm>
            <a:off x="3505200" y="3657600"/>
            <a:ext cx="2362200" cy="3170238"/>
          </a:xfrm>
          <a:prstGeom prst="rect">
            <a:avLst/>
          </a:prstGeom>
          <a:noFill/>
          <a:ln w="9525">
            <a:noFill/>
            <a:miter lim="800000"/>
            <a:headEnd/>
            <a:tailEnd/>
          </a:ln>
        </p:spPr>
        <p:txBody>
          <a:bodyPr>
            <a:spAutoFit/>
          </a:bodyPr>
          <a:lstStyle/>
          <a:p>
            <a:pPr algn="ctr" eaLnBrk="0" hangingPunct="0"/>
            <a:r>
              <a:rPr lang="en-US" sz="2000" b="1">
                <a:solidFill>
                  <a:schemeClr val="tx2"/>
                </a:solidFill>
              </a:rPr>
              <a:t>Vocabulary:</a:t>
            </a:r>
          </a:p>
          <a:p>
            <a:pPr algn="ctr" eaLnBrk="0" hangingPunct="0"/>
            <a:r>
              <a:rPr lang="en-US" sz="2000" b="1"/>
              <a:t>climate</a:t>
            </a:r>
          </a:p>
          <a:p>
            <a:pPr algn="ctr" eaLnBrk="0" hangingPunct="0"/>
            <a:r>
              <a:rPr lang="en-US" sz="2000" b="1"/>
              <a:t>Season</a:t>
            </a:r>
          </a:p>
          <a:p>
            <a:pPr algn="ctr" eaLnBrk="0" hangingPunct="0"/>
            <a:r>
              <a:rPr lang="en-US" sz="2000" b="1"/>
              <a:t>Fall                     </a:t>
            </a:r>
          </a:p>
          <a:p>
            <a:pPr algn="ctr" eaLnBrk="0" hangingPunct="0"/>
            <a:r>
              <a:rPr lang="en-US" sz="2000" b="1"/>
              <a:t>Autumn</a:t>
            </a:r>
          </a:p>
          <a:p>
            <a:pPr algn="ctr" eaLnBrk="0" hangingPunct="0"/>
            <a:r>
              <a:rPr lang="en-US" sz="2000" b="1"/>
              <a:t>Spring</a:t>
            </a:r>
          </a:p>
          <a:p>
            <a:pPr algn="ctr" eaLnBrk="0" hangingPunct="0"/>
            <a:r>
              <a:rPr lang="en-US" sz="2000" b="1"/>
              <a:t>Winter</a:t>
            </a:r>
          </a:p>
          <a:p>
            <a:pPr algn="ctr" eaLnBrk="0" hangingPunct="0"/>
            <a:r>
              <a:rPr lang="en-US" sz="2000" b="1"/>
              <a:t>Autumn</a:t>
            </a:r>
          </a:p>
          <a:p>
            <a:pPr algn="ctr" eaLnBrk="0" hangingPunct="0"/>
            <a:r>
              <a:rPr lang="en-US" sz="2000" b="1"/>
              <a:t>Summer</a:t>
            </a:r>
          </a:p>
          <a:p>
            <a:pPr algn="ctr" eaLnBrk="0" hangingPunct="0"/>
            <a:r>
              <a:rPr lang="en-US" sz="2000" b="1"/>
              <a:t>weather</a:t>
            </a:r>
          </a:p>
        </p:txBody>
      </p:sp>
      <p:sp>
        <p:nvSpPr>
          <p:cNvPr id="35848" name="Rectangle 7"/>
          <p:cNvSpPr>
            <a:spLocks noChangeArrowheads="1"/>
          </p:cNvSpPr>
          <p:nvPr/>
        </p:nvSpPr>
        <p:spPr bwMode="auto">
          <a:xfrm>
            <a:off x="381000" y="3657600"/>
            <a:ext cx="2209800" cy="2554288"/>
          </a:xfrm>
          <a:prstGeom prst="rect">
            <a:avLst/>
          </a:prstGeom>
          <a:noFill/>
          <a:ln w="9525">
            <a:noFill/>
            <a:miter lim="800000"/>
            <a:headEnd/>
            <a:tailEnd/>
          </a:ln>
        </p:spPr>
        <p:txBody>
          <a:bodyPr>
            <a:spAutoFit/>
          </a:bodyPr>
          <a:lstStyle/>
          <a:p>
            <a:pPr algn="ctr" eaLnBrk="0" hangingPunct="0"/>
            <a:r>
              <a:rPr lang="en-US" sz="2000" b="1">
                <a:solidFill>
                  <a:schemeClr val="tx2"/>
                </a:solidFill>
              </a:rPr>
              <a:t>Vocabulary:</a:t>
            </a:r>
          </a:p>
          <a:p>
            <a:pPr algn="ctr" eaLnBrk="0" hangingPunct="0"/>
            <a:r>
              <a:rPr lang="en-US" sz="2000" b="1"/>
              <a:t>Earth</a:t>
            </a:r>
          </a:p>
          <a:p>
            <a:pPr algn="ctr" eaLnBrk="0" hangingPunct="0"/>
            <a:r>
              <a:rPr lang="en-US" sz="2000" b="1"/>
              <a:t>Country</a:t>
            </a:r>
          </a:p>
          <a:p>
            <a:pPr algn="ctr" eaLnBrk="0" hangingPunct="0"/>
            <a:r>
              <a:rPr lang="en-US" sz="2000" b="1"/>
              <a:t>mountain</a:t>
            </a:r>
          </a:p>
          <a:p>
            <a:pPr algn="ctr" eaLnBrk="0" hangingPunct="0"/>
            <a:r>
              <a:rPr lang="en-US" sz="2000" b="1"/>
              <a:t>Jungle</a:t>
            </a:r>
          </a:p>
          <a:p>
            <a:pPr algn="ctr" eaLnBrk="0" hangingPunct="0"/>
            <a:r>
              <a:rPr lang="en-US" sz="2000" b="1"/>
              <a:t>Ocean</a:t>
            </a:r>
          </a:p>
          <a:p>
            <a:pPr algn="ctr" eaLnBrk="0" hangingPunct="0"/>
            <a:r>
              <a:rPr lang="en-US" sz="2000" b="1"/>
              <a:t>Lake</a:t>
            </a:r>
          </a:p>
          <a:p>
            <a:pPr algn="ctr" eaLnBrk="0" hangingPunct="0"/>
            <a:r>
              <a:rPr lang="en-US" sz="2000" b="1"/>
              <a:t>forest</a:t>
            </a:r>
            <a:endParaRPr lang="en-US" sz="2000"/>
          </a:p>
        </p:txBody>
      </p:sp>
      <p:sp>
        <p:nvSpPr>
          <p:cNvPr id="35849" name="Rectangle 8"/>
          <p:cNvSpPr>
            <a:spLocks noChangeArrowheads="1"/>
          </p:cNvSpPr>
          <p:nvPr/>
        </p:nvSpPr>
        <p:spPr bwMode="auto">
          <a:xfrm>
            <a:off x="6324600" y="3733800"/>
            <a:ext cx="2362200" cy="1631950"/>
          </a:xfrm>
          <a:prstGeom prst="rect">
            <a:avLst/>
          </a:prstGeom>
          <a:noFill/>
          <a:ln w="9525">
            <a:noFill/>
            <a:miter lim="800000"/>
            <a:headEnd/>
            <a:tailEnd/>
          </a:ln>
        </p:spPr>
        <p:txBody>
          <a:bodyPr>
            <a:spAutoFit/>
          </a:bodyPr>
          <a:lstStyle/>
          <a:p>
            <a:pPr algn="ctr" eaLnBrk="0" hangingPunct="0"/>
            <a:r>
              <a:rPr lang="en-US" sz="2000" b="1">
                <a:solidFill>
                  <a:schemeClr val="tx2"/>
                </a:solidFill>
              </a:rPr>
              <a:t>Vocabulary:</a:t>
            </a:r>
          </a:p>
          <a:p>
            <a:pPr algn="ctr" eaLnBrk="0" hangingPunct="0"/>
            <a:r>
              <a:rPr lang="en-US" sz="2000" b="1"/>
              <a:t>natural resource</a:t>
            </a:r>
          </a:p>
          <a:p>
            <a:pPr algn="ctr" eaLnBrk="0" hangingPunct="0"/>
            <a:r>
              <a:rPr lang="en-US" sz="2000" b="1"/>
              <a:t>recycle</a:t>
            </a:r>
          </a:p>
          <a:p>
            <a:pPr algn="ctr" eaLnBrk="0" hangingPunct="0"/>
            <a:r>
              <a:rPr lang="en-US" sz="2000" b="1"/>
              <a:t>reuse</a:t>
            </a:r>
          </a:p>
          <a:p>
            <a:pPr algn="ctr" eaLnBrk="0" hangingPunct="0"/>
            <a:r>
              <a:rPr lang="en-US" sz="2000" b="1"/>
              <a:t>reduce</a:t>
            </a:r>
          </a:p>
        </p:txBody>
      </p:sp>
      <p:sp>
        <p:nvSpPr>
          <p:cNvPr id="35850" name="TextBox 9"/>
          <p:cNvSpPr txBox="1">
            <a:spLocks noChangeArrowheads="1"/>
          </p:cNvSpPr>
          <p:nvPr/>
        </p:nvSpPr>
        <p:spPr bwMode="auto">
          <a:xfrm>
            <a:off x="2667000" y="152400"/>
            <a:ext cx="3959225" cy="523875"/>
          </a:xfrm>
          <a:prstGeom prst="rect">
            <a:avLst/>
          </a:prstGeom>
          <a:solidFill>
            <a:schemeClr val="accent2"/>
          </a:solidFill>
          <a:ln w="9525">
            <a:noFill/>
            <a:miter lim="800000"/>
            <a:headEnd/>
            <a:tailEnd/>
          </a:ln>
        </p:spPr>
        <p:txBody>
          <a:bodyPr wrap="none">
            <a:spAutoFit/>
          </a:bodyPr>
          <a:lstStyle/>
          <a:p>
            <a:r>
              <a:rPr lang="en-US" sz="2800" b="1" dirty="0">
                <a:solidFill>
                  <a:schemeClr val="tx2"/>
                </a:solidFill>
              </a:rPr>
              <a:t>Student Learning Map</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676400" y="228600"/>
            <a:ext cx="5791200" cy="685800"/>
          </a:xfrm>
          <a:prstGeom prst="rect">
            <a:avLst/>
          </a:prstGeom>
          <a:solidFill>
            <a:schemeClr val="accent2"/>
          </a:solidFill>
          <a:ln w="28575">
            <a:solidFill>
              <a:schemeClr val="tx1"/>
            </a:solidFill>
            <a:miter lim="800000"/>
            <a:headEnd type="none" w="sm" len="sm"/>
            <a:tailEnd type="none" w="sm" len="sm"/>
          </a:ln>
        </p:spPr>
        <p:txBody>
          <a:bodyPr wrap="none" anchor="ctr"/>
          <a:lstStyle/>
          <a:p>
            <a:pPr algn="ctr" eaLnBrk="0" hangingPunct="0"/>
            <a:r>
              <a:rPr lang="en-US" sz="2400" b="1">
                <a:solidFill>
                  <a:schemeClr val="tx2"/>
                </a:solidFill>
              </a:rPr>
              <a:t>Kindergarten/Social Studies: </a:t>
            </a:r>
            <a:r>
              <a:rPr lang="en-US" sz="2400" b="1"/>
              <a:t>My Earth</a:t>
            </a:r>
          </a:p>
        </p:txBody>
      </p:sp>
      <p:sp>
        <p:nvSpPr>
          <p:cNvPr id="36867" name="Text Box 3"/>
          <p:cNvSpPr txBox="1">
            <a:spLocks noChangeArrowheads="1"/>
          </p:cNvSpPr>
          <p:nvPr/>
        </p:nvSpPr>
        <p:spPr bwMode="auto">
          <a:xfrm>
            <a:off x="304800" y="990600"/>
            <a:ext cx="8839200" cy="646113"/>
          </a:xfrm>
          <a:prstGeom prst="rect">
            <a:avLst/>
          </a:prstGeom>
          <a:noFill/>
          <a:ln w="12700">
            <a:noFill/>
            <a:miter lim="800000"/>
            <a:headEnd type="none" w="sm" len="sm"/>
            <a:tailEnd type="none" w="sm" len="sm"/>
          </a:ln>
        </p:spPr>
        <p:txBody>
          <a:bodyPr>
            <a:spAutoFit/>
          </a:bodyPr>
          <a:lstStyle/>
          <a:p>
            <a:pPr eaLnBrk="0" hangingPunct="0"/>
            <a:r>
              <a:rPr lang="en-US" b="1">
                <a:solidFill>
                  <a:schemeClr val="tx2"/>
                </a:solidFill>
              </a:rPr>
              <a:t>Key Learning: </a:t>
            </a:r>
            <a:r>
              <a:rPr lang="en-US" b="1"/>
              <a:t>Geography, climate, and natural resources affect the way people live and play.</a:t>
            </a:r>
          </a:p>
        </p:txBody>
      </p:sp>
      <p:sp>
        <p:nvSpPr>
          <p:cNvPr id="36868" name="Oval 4"/>
          <p:cNvSpPr>
            <a:spLocks noChangeArrowheads="1"/>
          </p:cNvSpPr>
          <p:nvPr/>
        </p:nvSpPr>
        <p:spPr bwMode="auto">
          <a:xfrm>
            <a:off x="381000" y="2590800"/>
            <a:ext cx="2303463" cy="998538"/>
          </a:xfrm>
          <a:prstGeom prst="ellipse">
            <a:avLst/>
          </a:prstGeom>
          <a:noFill/>
          <a:ln w="28575">
            <a:solidFill>
              <a:schemeClr val="tx1"/>
            </a:solidFill>
            <a:round/>
            <a:headEnd type="none" w="sm" len="sm"/>
            <a:tailEnd type="none" w="sm" len="sm"/>
          </a:ln>
        </p:spPr>
        <p:txBody>
          <a:bodyPr wrap="none" anchor="ctr"/>
          <a:lstStyle/>
          <a:p>
            <a:pPr algn="ctr" eaLnBrk="0" hangingPunct="0"/>
            <a:r>
              <a:rPr lang="en-US" b="1">
                <a:solidFill>
                  <a:schemeClr val="tx2"/>
                </a:solidFill>
              </a:rPr>
              <a:t>Maps &amp;</a:t>
            </a:r>
          </a:p>
          <a:p>
            <a:pPr algn="ctr" eaLnBrk="0" hangingPunct="0"/>
            <a:r>
              <a:rPr lang="en-US" b="1">
                <a:solidFill>
                  <a:schemeClr val="tx2"/>
                </a:solidFill>
              </a:rPr>
              <a:t>Globes</a:t>
            </a:r>
          </a:p>
        </p:txBody>
      </p:sp>
      <p:sp>
        <p:nvSpPr>
          <p:cNvPr id="36869" name="Oval 5"/>
          <p:cNvSpPr>
            <a:spLocks noChangeArrowheads="1"/>
          </p:cNvSpPr>
          <p:nvPr/>
        </p:nvSpPr>
        <p:spPr bwMode="auto">
          <a:xfrm>
            <a:off x="3505200" y="2590800"/>
            <a:ext cx="2303463" cy="998538"/>
          </a:xfrm>
          <a:prstGeom prst="ellipse">
            <a:avLst/>
          </a:prstGeom>
          <a:noFill/>
          <a:ln w="28575">
            <a:solidFill>
              <a:schemeClr val="tx1"/>
            </a:solidFill>
            <a:round/>
            <a:headEnd type="none" w="sm" len="sm"/>
            <a:tailEnd type="none" w="sm" len="sm"/>
          </a:ln>
        </p:spPr>
        <p:txBody>
          <a:bodyPr wrap="none" anchor="ctr"/>
          <a:lstStyle/>
          <a:p>
            <a:pPr algn="ctr" eaLnBrk="0" hangingPunct="0"/>
            <a:r>
              <a:rPr lang="en-US" b="1">
                <a:solidFill>
                  <a:schemeClr val="tx2"/>
                </a:solidFill>
              </a:rPr>
              <a:t>Climate &amp;</a:t>
            </a:r>
          </a:p>
          <a:p>
            <a:pPr algn="ctr" eaLnBrk="0" hangingPunct="0"/>
            <a:r>
              <a:rPr lang="en-US" b="1">
                <a:solidFill>
                  <a:schemeClr val="tx2"/>
                </a:solidFill>
              </a:rPr>
              <a:t>Weather</a:t>
            </a:r>
          </a:p>
        </p:txBody>
      </p:sp>
      <p:sp>
        <p:nvSpPr>
          <p:cNvPr id="36870" name="Oval 6"/>
          <p:cNvSpPr>
            <a:spLocks noChangeArrowheads="1"/>
          </p:cNvSpPr>
          <p:nvPr/>
        </p:nvSpPr>
        <p:spPr bwMode="auto">
          <a:xfrm>
            <a:off x="6324600" y="2590800"/>
            <a:ext cx="2303463" cy="1074738"/>
          </a:xfrm>
          <a:prstGeom prst="ellipse">
            <a:avLst/>
          </a:prstGeom>
          <a:noFill/>
          <a:ln w="28575">
            <a:solidFill>
              <a:schemeClr val="tx1"/>
            </a:solidFill>
            <a:round/>
            <a:headEnd type="none" w="sm" len="sm"/>
            <a:tailEnd type="none" w="sm" len="sm"/>
          </a:ln>
        </p:spPr>
        <p:txBody>
          <a:bodyPr wrap="none" anchor="ctr"/>
          <a:lstStyle/>
          <a:p>
            <a:pPr algn="ctr" eaLnBrk="0" hangingPunct="0"/>
            <a:r>
              <a:rPr lang="en-US" b="1">
                <a:solidFill>
                  <a:schemeClr val="tx2"/>
                </a:solidFill>
              </a:rPr>
              <a:t>Taking Care </a:t>
            </a:r>
          </a:p>
          <a:p>
            <a:pPr algn="ctr" eaLnBrk="0" hangingPunct="0"/>
            <a:r>
              <a:rPr lang="en-US" b="1">
                <a:solidFill>
                  <a:schemeClr val="tx2"/>
                </a:solidFill>
              </a:rPr>
              <a:t>of the Earth</a:t>
            </a:r>
          </a:p>
        </p:txBody>
      </p:sp>
      <p:sp>
        <p:nvSpPr>
          <p:cNvPr id="36871" name="Rectangle 7"/>
          <p:cNvSpPr>
            <a:spLocks noChangeArrowheads="1"/>
          </p:cNvSpPr>
          <p:nvPr/>
        </p:nvSpPr>
        <p:spPr bwMode="auto">
          <a:xfrm>
            <a:off x="304800" y="1752600"/>
            <a:ext cx="8218488" cy="731838"/>
          </a:xfrm>
          <a:prstGeom prst="rect">
            <a:avLst/>
          </a:prstGeom>
          <a:noFill/>
          <a:ln w="28575">
            <a:solidFill>
              <a:schemeClr val="tx1"/>
            </a:solidFill>
            <a:miter lim="800000"/>
            <a:headEnd type="none" w="sm" len="sm"/>
            <a:tailEnd type="none" w="sm" len="sm"/>
          </a:ln>
        </p:spPr>
        <p:txBody>
          <a:bodyPr wrap="none" anchor="ctr"/>
          <a:lstStyle/>
          <a:p>
            <a:pPr algn="ctr" eaLnBrk="0" hangingPunct="0"/>
            <a:r>
              <a:rPr lang="en-US" b="1">
                <a:solidFill>
                  <a:schemeClr val="tx2"/>
                </a:solidFill>
              </a:rPr>
              <a:t>Unit Essential Question:  </a:t>
            </a:r>
          </a:p>
          <a:p>
            <a:pPr algn="ctr" eaLnBrk="0" hangingPunct="0"/>
            <a:r>
              <a:rPr lang="en-US" b="1"/>
              <a:t>What affects the way we live and play?</a:t>
            </a:r>
          </a:p>
        </p:txBody>
      </p:sp>
      <p:sp>
        <p:nvSpPr>
          <p:cNvPr id="36872" name="Rectangle 8"/>
          <p:cNvSpPr>
            <a:spLocks noChangeArrowheads="1"/>
          </p:cNvSpPr>
          <p:nvPr/>
        </p:nvSpPr>
        <p:spPr bwMode="auto">
          <a:xfrm>
            <a:off x="228600" y="3733800"/>
            <a:ext cx="2895600" cy="1524000"/>
          </a:xfrm>
          <a:prstGeom prst="rect">
            <a:avLst/>
          </a:prstGeom>
          <a:noFill/>
          <a:ln w="28575">
            <a:solidFill>
              <a:schemeClr val="tx1"/>
            </a:solidFill>
            <a:miter lim="800000"/>
            <a:headEnd/>
            <a:tailEnd/>
          </a:ln>
        </p:spPr>
        <p:txBody>
          <a:bodyPr wrap="none" anchor="ctr"/>
          <a:lstStyle/>
          <a:p>
            <a:pPr marL="342900" indent="-342900" eaLnBrk="0" hangingPunct="0"/>
            <a:r>
              <a:rPr lang="en-US" sz="1600" b="1">
                <a:solidFill>
                  <a:schemeClr val="tx2"/>
                </a:solidFill>
              </a:rPr>
              <a:t>LEQs: </a:t>
            </a:r>
          </a:p>
          <a:p>
            <a:pPr marL="342900" indent="-342900" eaLnBrk="0" hangingPunct="0">
              <a:buFontTx/>
              <a:buAutoNum type="arabicPeriod"/>
            </a:pPr>
            <a:r>
              <a:rPr lang="en-US" sz="1600" b="1"/>
              <a:t>What is a </a:t>
            </a:r>
            <a:r>
              <a:rPr lang="en-US" sz="1600" b="1" u="sng"/>
              <a:t>map</a:t>
            </a:r>
            <a:r>
              <a:rPr lang="en-US" sz="1600" b="1"/>
              <a:t>?</a:t>
            </a:r>
          </a:p>
          <a:p>
            <a:pPr marL="342900" indent="-342900" eaLnBrk="0" hangingPunct="0">
              <a:buFontTx/>
              <a:buAutoNum type="arabicPeriod"/>
            </a:pPr>
            <a:r>
              <a:rPr lang="en-US" sz="1600" b="1"/>
              <a:t>How do we use a map?</a:t>
            </a:r>
          </a:p>
          <a:p>
            <a:pPr marL="342900" indent="-342900" eaLnBrk="0" hangingPunct="0">
              <a:buFontTx/>
              <a:buAutoNum type="arabicPeriod"/>
            </a:pPr>
            <a:r>
              <a:rPr lang="en-US" sz="1600" b="1"/>
              <a:t>What is a </a:t>
            </a:r>
            <a:r>
              <a:rPr lang="en-US" sz="1600" b="1" u="sng"/>
              <a:t>globe</a:t>
            </a:r>
            <a:r>
              <a:rPr lang="en-US" sz="1600" b="1"/>
              <a:t>?</a:t>
            </a:r>
          </a:p>
          <a:p>
            <a:pPr marL="342900" indent="-342900" eaLnBrk="0" hangingPunct="0">
              <a:buFontTx/>
              <a:buAutoNum type="arabicPeriod"/>
            </a:pPr>
            <a:r>
              <a:rPr lang="en-US" sz="1600" b="1"/>
              <a:t>How do we use a globe?</a:t>
            </a:r>
          </a:p>
        </p:txBody>
      </p:sp>
      <p:sp>
        <p:nvSpPr>
          <p:cNvPr id="36873" name="Rectangle 9"/>
          <p:cNvSpPr>
            <a:spLocks noChangeArrowheads="1"/>
          </p:cNvSpPr>
          <p:nvPr/>
        </p:nvSpPr>
        <p:spPr bwMode="auto">
          <a:xfrm>
            <a:off x="6172200" y="3733800"/>
            <a:ext cx="2819400" cy="1524000"/>
          </a:xfrm>
          <a:prstGeom prst="rect">
            <a:avLst/>
          </a:prstGeom>
          <a:noFill/>
          <a:ln w="28575">
            <a:solidFill>
              <a:schemeClr val="tx1"/>
            </a:solidFill>
            <a:miter lim="800000"/>
            <a:headEnd/>
            <a:tailEnd/>
          </a:ln>
        </p:spPr>
        <p:txBody>
          <a:bodyPr wrap="none" anchor="ctr"/>
          <a:lstStyle/>
          <a:p>
            <a:pPr marL="342900" indent="-342900" eaLnBrk="0" hangingPunct="0"/>
            <a:r>
              <a:rPr lang="en-US" sz="1600" b="1">
                <a:solidFill>
                  <a:schemeClr val="tx2"/>
                </a:solidFill>
              </a:rPr>
              <a:t>LEQs:</a:t>
            </a:r>
          </a:p>
          <a:p>
            <a:pPr marL="342900" indent="-342900" eaLnBrk="0" hangingPunct="0"/>
            <a:r>
              <a:rPr lang="en-US" sz="1600" b="1"/>
              <a:t>1.  What are </a:t>
            </a:r>
            <a:r>
              <a:rPr lang="en-US" sz="1600" b="1" u="sng"/>
              <a:t>natural </a:t>
            </a:r>
          </a:p>
          <a:p>
            <a:pPr marL="342900" indent="-342900" eaLnBrk="0" hangingPunct="0"/>
            <a:r>
              <a:rPr lang="en-US" sz="1600" b="1"/>
              <a:t>       </a:t>
            </a:r>
            <a:r>
              <a:rPr lang="en-US" sz="1600" b="1" u="sng"/>
              <a:t>resources</a:t>
            </a:r>
            <a:r>
              <a:rPr lang="en-US" sz="1600" b="1"/>
              <a:t>?</a:t>
            </a:r>
          </a:p>
          <a:p>
            <a:pPr marL="342900" indent="-342900" eaLnBrk="0" hangingPunct="0"/>
            <a:r>
              <a:rPr lang="en-US" sz="1600" b="1"/>
              <a:t>2.  Why do we need to </a:t>
            </a:r>
          </a:p>
          <a:p>
            <a:pPr marL="342900" indent="-342900" eaLnBrk="0" hangingPunct="0"/>
            <a:r>
              <a:rPr lang="en-US" sz="1600" b="1"/>
              <a:t>       </a:t>
            </a:r>
            <a:r>
              <a:rPr lang="en-US" sz="1600" b="1" u="sng"/>
              <a:t>recycle</a:t>
            </a:r>
            <a:r>
              <a:rPr lang="en-US" sz="1600" b="1"/>
              <a:t>?</a:t>
            </a:r>
          </a:p>
        </p:txBody>
      </p:sp>
      <p:sp>
        <p:nvSpPr>
          <p:cNvPr id="36874" name="Rectangle 10"/>
          <p:cNvSpPr>
            <a:spLocks noChangeArrowheads="1"/>
          </p:cNvSpPr>
          <p:nvPr/>
        </p:nvSpPr>
        <p:spPr bwMode="auto">
          <a:xfrm>
            <a:off x="3276600" y="3733800"/>
            <a:ext cx="2743200" cy="1524000"/>
          </a:xfrm>
          <a:prstGeom prst="rect">
            <a:avLst/>
          </a:prstGeom>
          <a:noFill/>
          <a:ln w="28575">
            <a:solidFill>
              <a:schemeClr val="tx1"/>
            </a:solidFill>
            <a:miter lim="800000"/>
            <a:headEnd/>
            <a:tailEnd/>
          </a:ln>
        </p:spPr>
        <p:txBody>
          <a:bodyPr wrap="none" anchor="ctr"/>
          <a:lstStyle/>
          <a:p>
            <a:pPr marL="342900" indent="-342900" eaLnBrk="0" hangingPunct="0"/>
            <a:r>
              <a:rPr lang="en-US" sz="1600" b="1">
                <a:solidFill>
                  <a:schemeClr val="tx2"/>
                </a:solidFill>
              </a:rPr>
              <a:t>LEQs:</a:t>
            </a:r>
          </a:p>
          <a:p>
            <a:pPr marL="342900" indent="-342900" eaLnBrk="0" hangingPunct="0">
              <a:buFontTx/>
              <a:buAutoNum type="arabicPeriod"/>
            </a:pPr>
            <a:r>
              <a:rPr lang="en-US" sz="1600" b="1"/>
              <a:t>What is </a:t>
            </a:r>
            <a:r>
              <a:rPr lang="en-US" sz="1600" b="1" u="sng"/>
              <a:t>climate</a:t>
            </a:r>
            <a:r>
              <a:rPr lang="en-US" sz="1600" b="1"/>
              <a:t>?</a:t>
            </a:r>
          </a:p>
          <a:p>
            <a:pPr marL="342900" indent="-342900" eaLnBrk="0" hangingPunct="0">
              <a:buFontTx/>
              <a:buAutoNum type="arabicPeriod"/>
            </a:pPr>
            <a:r>
              <a:rPr lang="en-US" sz="1600" b="1"/>
              <a:t>What are the 4 </a:t>
            </a:r>
          </a:p>
          <a:p>
            <a:pPr marL="342900" indent="-342900" eaLnBrk="0" hangingPunct="0"/>
            <a:r>
              <a:rPr lang="en-US" sz="1600" b="1"/>
              <a:t>      </a:t>
            </a:r>
            <a:r>
              <a:rPr lang="en-US" sz="1600" b="1" u="sng"/>
              <a:t>seasons</a:t>
            </a:r>
            <a:r>
              <a:rPr lang="en-US" sz="1600" b="1"/>
              <a:t>?</a:t>
            </a:r>
          </a:p>
          <a:p>
            <a:pPr marL="342900" indent="-342900" eaLnBrk="0" hangingPunct="0">
              <a:buFontTx/>
              <a:buAutoNum type="arabicPeriod"/>
            </a:pPr>
            <a:endParaRPr lang="en-US" sz="1600" b="1"/>
          </a:p>
        </p:txBody>
      </p:sp>
      <p:sp>
        <p:nvSpPr>
          <p:cNvPr id="36875" name="Rectangle 11"/>
          <p:cNvSpPr>
            <a:spLocks noChangeArrowheads="1"/>
          </p:cNvSpPr>
          <p:nvPr/>
        </p:nvSpPr>
        <p:spPr bwMode="auto">
          <a:xfrm>
            <a:off x="228600" y="5334000"/>
            <a:ext cx="2895600" cy="1371600"/>
          </a:xfrm>
          <a:prstGeom prst="rect">
            <a:avLst/>
          </a:prstGeom>
          <a:noFill/>
          <a:ln w="28575">
            <a:solidFill>
              <a:schemeClr val="tx1"/>
            </a:solidFill>
            <a:miter lim="800000"/>
            <a:headEnd/>
            <a:tailEnd/>
          </a:ln>
        </p:spPr>
        <p:txBody>
          <a:bodyPr wrap="none" anchor="ctr"/>
          <a:lstStyle/>
          <a:p>
            <a:pPr eaLnBrk="0" hangingPunct="0"/>
            <a:r>
              <a:rPr lang="en-US" sz="1600" b="1">
                <a:solidFill>
                  <a:schemeClr val="tx2"/>
                </a:solidFill>
              </a:rPr>
              <a:t>Vocabulary:</a:t>
            </a:r>
          </a:p>
          <a:p>
            <a:pPr eaLnBrk="0" hangingPunct="0"/>
            <a:r>
              <a:rPr lang="en-US" sz="1600" b="1"/>
              <a:t>Earth                     ocean</a:t>
            </a:r>
          </a:p>
          <a:p>
            <a:pPr eaLnBrk="0" hangingPunct="0"/>
            <a:r>
              <a:rPr lang="en-US" sz="1600" b="1"/>
              <a:t>country                 lake</a:t>
            </a:r>
          </a:p>
          <a:p>
            <a:pPr eaLnBrk="0" hangingPunct="0"/>
            <a:r>
              <a:rPr lang="en-US" sz="1600" b="1"/>
              <a:t>mountain              forest</a:t>
            </a:r>
          </a:p>
          <a:p>
            <a:pPr eaLnBrk="0" hangingPunct="0"/>
            <a:r>
              <a:rPr lang="en-US" sz="1600" b="1"/>
              <a:t>jungle</a:t>
            </a:r>
          </a:p>
        </p:txBody>
      </p:sp>
      <p:sp>
        <p:nvSpPr>
          <p:cNvPr id="36876" name="Rectangle 12"/>
          <p:cNvSpPr>
            <a:spLocks noChangeArrowheads="1"/>
          </p:cNvSpPr>
          <p:nvPr/>
        </p:nvSpPr>
        <p:spPr bwMode="auto">
          <a:xfrm>
            <a:off x="6172200" y="5334000"/>
            <a:ext cx="2819400" cy="1371600"/>
          </a:xfrm>
          <a:prstGeom prst="rect">
            <a:avLst/>
          </a:prstGeom>
          <a:noFill/>
          <a:ln w="28575">
            <a:solidFill>
              <a:schemeClr val="tx1"/>
            </a:solidFill>
            <a:miter lim="800000"/>
            <a:headEnd/>
            <a:tailEnd/>
          </a:ln>
        </p:spPr>
        <p:txBody>
          <a:bodyPr wrap="none" anchor="ctr"/>
          <a:lstStyle/>
          <a:p>
            <a:pPr eaLnBrk="0" hangingPunct="0"/>
            <a:r>
              <a:rPr lang="en-US" sz="1600" b="1">
                <a:solidFill>
                  <a:schemeClr val="tx2"/>
                </a:solidFill>
              </a:rPr>
              <a:t>Vocabulary:</a:t>
            </a:r>
          </a:p>
          <a:p>
            <a:pPr eaLnBrk="0" hangingPunct="0"/>
            <a:r>
              <a:rPr lang="en-US" sz="1600" b="1"/>
              <a:t>natural resource</a:t>
            </a:r>
          </a:p>
          <a:p>
            <a:pPr eaLnBrk="0" hangingPunct="0"/>
            <a:r>
              <a:rPr lang="en-US" sz="1600" b="1"/>
              <a:t>recycle</a:t>
            </a:r>
          </a:p>
          <a:p>
            <a:pPr eaLnBrk="0" hangingPunct="0"/>
            <a:r>
              <a:rPr lang="en-US" sz="1600" b="1"/>
              <a:t>reuse</a:t>
            </a:r>
          </a:p>
          <a:p>
            <a:pPr eaLnBrk="0" hangingPunct="0"/>
            <a:r>
              <a:rPr lang="en-US" sz="1600" b="1"/>
              <a:t>reduce</a:t>
            </a:r>
          </a:p>
        </p:txBody>
      </p:sp>
      <p:sp>
        <p:nvSpPr>
          <p:cNvPr id="36877" name="Rectangle 13"/>
          <p:cNvSpPr>
            <a:spLocks noChangeArrowheads="1"/>
          </p:cNvSpPr>
          <p:nvPr/>
        </p:nvSpPr>
        <p:spPr bwMode="auto">
          <a:xfrm>
            <a:off x="3276600" y="5334000"/>
            <a:ext cx="2743200" cy="1371600"/>
          </a:xfrm>
          <a:prstGeom prst="rect">
            <a:avLst/>
          </a:prstGeom>
          <a:noFill/>
          <a:ln w="28575">
            <a:solidFill>
              <a:schemeClr val="tx1"/>
            </a:solidFill>
            <a:miter lim="800000"/>
            <a:headEnd/>
            <a:tailEnd/>
          </a:ln>
        </p:spPr>
        <p:txBody>
          <a:bodyPr wrap="none" anchor="ctr"/>
          <a:lstStyle/>
          <a:p>
            <a:pPr eaLnBrk="0" hangingPunct="0"/>
            <a:r>
              <a:rPr lang="en-US" sz="1600" b="1">
                <a:solidFill>
                  <a:schemeClr val="tx2"/>
                </a:solidFill>
              </a:rPr>
              <a:t>Vocabulary:</a:t>
            </a:r>
          </a:p>
          <a:p>
            <a:pPr eaLnBrk="0" hangingPunct="0"/>
            <a:r>
              <a:rPr lang="en-US" sz="1600" b="1"/>
              <a:t>climate               season</a:t>
            </a:r>
          </a:p>
          <a:p>
            <a:pPr eaLnBrk="0" hangingPunct="0"/>
            <a:r>
              <a:rPr lang="en-US" sz="1600" b="1"/>
              <a:t>Fall                     Autumn</a:t>
            </a:r>
          </a:p>
          <a:p>
            <a:pPr eaLnBrk="0" hangingPunct="0"/>
            <a:r>
              <a:rPr lang="en-US" sz="1600" b="1"/>
              <a:t>Spring                Summer</a:t>
            </a:r>
          </a:p>
          <a:p>
            <a:pPr eaLnBrk="0" hangingPunct="0"/>
            <a:r>
              <a:rPr lang="en-US" sz="1600" b="1"/>
              <a:t>Winter                weather</a:t>
            </a:r>
          </a:p>
        </p:txBody>
      </p:sp>
      <p:sp>
        <p:nvSpPr>
          <p:cNvPr id="36878" name="Rectangle 14"/>
          <p:cNvSpPr>
            <a:spLocks noChangeArrowheads="1"/>
          </p:cNvSpPr>
          <p:nvPr/>
        </p:nvSpPr>
        <p:spPr bwMode="auto">
          <a:xfrm>
            <a:off x="304800" y="990600"/>
            <a:ext cx="8686800" cy="685800"/>
          </a:xfrm>
          <a:prstGeom prst="rect">
            <a:avLst/>
          </a:prstGeom>
          <a:noFill/>
          <a:ln w="28575">
            <a:solidFill>
              <a:schemeClr val="tx1"/>
            </a:solidFill>
            <a:miter lim="800000"/>
            <a:headEnd type="none" w="sm" len="sm"/>
            <a:tailEnd type="none" w="sm" len="sm"/>
          </a:ln>
        </p:spPr>
        <p:txBody>
          <a:bodyPr wrap="none" anchor="ctr"/>
          <a:lstStyle/>
          <a:p>
            <a:pPr eaLnBrk="0" hangingPunct="0"/>
            <a:endParaRPr lang="en-US" b="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04800" y="0"/>
            <a:ext cx="8534400" cy="396875"/>
          </a:xfrm>
          <a:prstGeom prst="rect">
            <a:avLst/>
          </a:prstGeom>
          <a:solidFill>
            <a:schemeClr val="accent2"/>
          </a:solidFill>
          <a:ln w="9525">
            <a:noFill/>
            <a:miter lim="800000"/>
            <a:headEnd/>
            <a:tailEnd/>
          </a:ln>
        </p:spPr>
        <p:txBody>
          <a:bodyPr wrap="square">
            <a:spAutoFit/>
          </a:bodyPr>
          <a:lstStyle/>
          <a:p>
            <a:pPr eaLnBrk="0" hangingPunct="0"/>
            <a:r>
              <a:rPr lang="en-US" sz="2000" b="1" dirty="0"/>
              <a:t>English Literature:</a:t>
            </a:r>
            <a:r>
              <a:rPr lang="en-US" sz="2000" b="1" dirty="0">
                <a:solidFill>
                  <a:schemeClr val="tx2"/>
                </a:solidFill>
              </a:rPr>
              <a:t>  High School</a:t>
            </a:r>
          </a:p>
        </p:txBody>
      </p:sp>
      <p:sp>
        <p:nvSpPr>
          <p:cNvPr id="37891" name="Rectangle 3"/>
          <p:cNvSpPr>
            <a:spLocks noChangeArrowheads="1"/>
          </p:cNvSpPr>
          <p:nvPr/>
        </p:nvSpPr>
        <p:spPr bwMode="auto">
          <a:xfrm>
            <a:off x="322263" y="457200"/>
            <a:ext cx="8593137" cy="841375"/>
          </a:xfrm>
          <a:prstGeom prst="rect">
            <a:avLst/>
          </a:prstGeom>
          <a:noFill/>
          <a:ln w="19050">
            <a:solidFill>
              <a:schemeClr val="tx1"/>
            </a:solidFill>
            <a:miter lim="800000"/>
            <a:headEnd/>
            <a:tailEnd/>
          </a:ln>
        </p:spPr>
        <p:txBody>
          <a:bodyPr wrap="none" anchor="ctr"/>
          <a:lstStyle/>
          <a:p>
            <a:pPr eaLnBrk="0" hangingPunct="0"/>
            <a:r>
              <a:rPr lang="en-US" sz="1600" b="1" u="sng">
                <a:solidFill>
                  <a:schemeClr val="tx2"/>
                </a:solidFill>
              </a:rPr>
              <a:t>Key Learnings</a:t>
            </a:r>
            <a:r>
              <a:rPr lang="en-US" sz="1600" b="1">
                <a:solidFill>
                  <a:schemeClr val="tx2"/>
                </a:solidFill>
              </a:rPr>
              <a:t>:</a:t>
            </a:r>
            <a:r>
              <a:rPr lang="en-US" sz="1600" b="1"/>
              <a:t> To define and understand the elements and characteristics of </a:t>
            </a:r>
          </a:p>
          <a:p>
            <a:pPr eaLnBrk="0" hangingPunct="0"/>
            <a:r>
              <a:rPr lang="en-US" sz="1600" b="1"/>
              <a:t>Shakespearean tragedy.  Explore the tragic heroes in the Shakespearean tragedies and </a:t>
            </a:r>
          </a:p>
          <a:p>
            <a:pPr eaLnBrk="0" hangingPunct="0"/>
            <a:r>
              <a:rPr lang="en-US" sz="1600" b="1"/>
              <a:t>identify the flaws, events, and influences that led to the tragedy of each hero.  </a:t>
            </a:r>
          </a:p>
        </p:txBody>
      </p:sp>
      <p:sp>
        <p:nvSpPr>
          <p:cNvPr id="37892" name="Rectangle 4"/>
          <p:cNvSpPr>
            <a:spLocks noChangeArrowheads="1"/>
          </p:cNvSpPr>
          <p:nvPr/>
        </p:nvSpPr>
        <p:spPr bwMode="auto">
          <a:xfrm>
            <a:off x="322263" y="1430338"/>
            <a:ext cx="8593137" cy="627062"/>
          </a:xfrm>
          <a:prstGeom prst="rect">
            <a:avLst/>
          </a:prstGeom>
          <a:noFill/>
          <a:ln w="19050">
            <a:solidFill>
              <a:schemeClr val="tx1"/>
            </a:solidFill>
            <a:miter lim="800000"/>
            <a:headEnd/>
            <a:tailEnd/>
          </a:ln>
        </p:spPr>
        <p:txBody>
          <a:bodyPr wrap="none" anchor="ctr"/>
          <a:lstStyle/>
          <a:p>
            <a:pPr eaLnBrk="0" hangingPunct="0"/>
            <a:r>
              <a:rPr lang="en-US" sz="1600" b="1" u="sng">
                <a:solidFill>
                  <a:schemeClr val="tx2"/>
                </a:solidFill>
              </a:rPr>
              <a:t>Unit Essential Questions</a:t>
            </a:r>
            <a:r>
              <a:rPr lang="en-US" sz="1600" b="1">
                <a:solidFill>
                  <a:schemeClr val="tx2"/>
                </a:solidFill>
              </a:rPr>
              <a:t>:</a:t>
            </a:r>
            <a:r>
              <a:rPr lang="en-US" sz="1600" b="1"/>
              <a:t> Why a tragedy?   What are the characteristics of a </a:t>
            </a:r>
          </a:p>
          <a:p>
            <a:pPr eaLnBrk="0" hangingPunct="0"/>
            <a:r>
              <a:rPr lang="en-US" sz="1600" b="1"/>
              <a:t>Shakespearean tragedy?  </a:t>
            </a:r>
          </a:p>
        </p:txBody>
      </p:sp>
      <p:sp>
        <p:nvSpPr>
          <p:cNvPr id="37893" name="Rectangle 5"/>
          <p:cNvSpPr>
            <a:spLocks noChangeArrowheads="1"/>
          </p:cNvSpPr>
          <p:nvPr/>
        </p:nvSpPr>
        <p:spPr bwMode="auto">
          <a:xfrm>
            <a:off x="271463" y="2209800"/>
            <a:ext cx="2867025" cy="346075"/>
          </a:xfrm>
          <a:prstGeom prst="rect">
            <a:avLst/>
          </a:prstGeom>
          <a:noFill/>
          <a:ln w="9525">
            <a:solidFill>
              <a:schemeClr val="tx1"/>
            </a:solidFill>
            <a:miter lim="800000"/>
            <a:headEnd/>
            <a:tailEnd/>
          </a:ln>
        </p:spPr>
        <p:txBody>
          <a:bodyPr wrap="none" anchor="ctr"/>
          <a:lstStyle/>
          <a:p>
            <a:pPr algn="ctr" eaLnBrk="0" hangingPunct="0"/>
            <a:r>
              <a:rPr lang="en-US" sz="1400" b="1" u="sng">
                <a:solidFill>
                  <a:schemeClr val="tx2"/>
                </a:solidFill>
              </a:rPr>
              <a:t>Concept</a:t>
            </a:r>
            <a:r>
              <a:rPr lang="en-US" sz="1400" b="1">
                <a:solidFill>
                  <a:schemeClr val="tx2"/>
                </a:solidFill>
              </a:rPr>
              <a:t>:</a:t>
            </a:r>
            <a:r>
              <a:rPr lang="en-US" sz="1400" b="1"/>
              <a:t> Character Analysis </a:t>
            </a:r>
          </a:p>
        </p:txBody>
      </p:sp>
      <p:sp>
        <p:nvSpPr>
          <p:cNvPr id="37894" name="Rectangle 6"/>
          <p:cNvSpPr>
            <a:spLocks noChangeArrowheads="1"/>
          </p:cNvSpPr>
          <p:nvPr/>
        </p:nvSpPr>
        <p:spPr bwMode="auto">
          <a:xfrm>
            <a:off x="285750" y="2817813"/>
            <a:ext cx="2838450" cy="1528762"/>
          </a:xfrm>
          <a:prstGeom prst="rect">
            <a:avLst/>
          </a:prstGeom>
          <a:noFill/>
          <a:ln w="19050">
            <a:solidFill>
              <a:schemeClr val="tx1"/>
            </a:solidFill>
            <a:miter lim="800000"/>
            <a:headEnd/>
            <a:tailEnd/>
          </a:ln>
        </p:spPr>
        <p:txBody>
          <a:bodyPr wrap="none" anchor="ctr"/>
          <a:lstStyle/>
          <a:p>
            <a:pPr marL="457200" indent="-457200" eaLnBrk="0" hangingPunct="0"/>
            <a:r>
              <a:rPr lang="en-US" sz="1400" b="1" u="sng">
                <a:solidFill>
                  <a:schemeClr val="tx2"/>
                </a:solidFill>
              </a:rPr>
              <a:t>LEQ(s):</a:t>
            </a:r>
          </a:p>
          <a:p>
            <a:pPr marL="457200" indent="-457200" eaLnBrk="0" hangingPunct="0"/>
            <a:r>
              <a:rPr lang="en-US" sz="1200" b="1"/>
              <a:t>1.  </a:t>
            </a:r>
            <a:r>
              <a:rPr lang="en-US" sz="1400" b="1"/>
              <a:t>Why do we call them tragic </a:t>
            </a:r>
          </a:p>
          <a:p>
            <a:pPr marL="457200" indent="-457200" eaLnBrk="0" hangingPunct="0"/>
            <a:r>
              <a:rPr lang="en-US" sz="1400" b="1"/>
              <a:t>     heroes?</a:t>
            </a:r>
          </a:p>
          <a:p>
            <a:pPr marL="457200" indent="-457200" eaLnBrk="0" hangingPunct="0"/>
            <a:r>
              <a:rPr lang="en-US" sz="1400" b="1"/>
              <a:t>2.  What are the common </a:t>
            </a:r>
          </a:p>
          <a:p>
            <a:pPr marL="457200" indent="-457200" eaLnBrk="0" hangingPunct="0"/>
            <a:r>
              <a:rPr lang="en-US" sz="1400" b="1"/>
              <a:t>     characteristics of William </a:t>
            </a:r>
          </a:p>
          <a:p>
            <a:pPr marL="457200" indent="-457200" eaLnBrk="0" hangingPunct="0"/>
            <a:r>
              <a:rPr lang="en-US" sz="1400" b="1"/>
              <a:t>     Shakespeare’s tragic </a:t>
            </a:r>
          </a:p>
          <a:p>
            <a:pPr marL="457200" indent="-457200" eaLnBrk="0" hangingPunct="0"/>
            <a:r>
              <a:rPr lang="en-US" sz="1400" b="1"/>
              <a:t>     heroes?</a:t>
            </a:r>
          </a:p>
        </p:txBody>
      </p:sp>
      <p:sp>
        <p:nvSpPr>
          <p:cNvPr id="37895" name="Rectangle 7"/>
          <p:cNvSpPr>
            <a:spLocks noChangeArrowheads="1"/>
          </p:cNvSpPr>
          <p:nvPr/>
        </p:nvSpPr>
        <p:spPr bwMode="auto">
          <a:xfrm>
            <a:off x="3290888" y="2803525"/>
            <a:ext cx="2881312" cy="1530350"/>
          </a:xfrm>
          <a:prstGeom prst="rect">
            <a:avLst/>
          </a:prstGeom>
          <a:noFill/>
          <a:ln w="19050">
            <a:solidFill>
              <a:schemeClr val="tx1"/>
            </a:solidFill>
            <a:miter lim="800000"/>
            <a:headEnd/>
            <a:tailEnd/>
          </a:ln>
        </p:spPr>
        <p:txBody>
          <a:bodyPr wrap="none" anchor="ctr"/>
          <a:lstStyle/>
          <a:p>
            <a:pPr marL="457200" indent="-457200" eaLnBrk="0" hangingPunct="0"/>
            <a:r>
              <a:rPr lang="en-US" sz="1400" b="1" u="sng">
                <a:solidFill>
                  <a:schemeClr val="tx2"/>
                </a:solidFill>
              </a:rPr>
              <a:t>LEQ(s):</a:t>
            </a:r>
          </a:p>
          <a:p>
            <a:pPr marL="457200" indent="-457200" eaLnBrk="0" hangingPunct="0"/>
            <a:r>
              <a:rPr lang="en-US" sz="1400" b="1"/>
              <a:t>1. What are the literary elements </a:t>
            </a:r>
          </a:p>
          <a:p>
            <a:pPr marL="457200" indent="-457200" eaLnBrk="0" hangingPunct="0"/>
            <a:r>
              <a:rPr lang="en-US" sz="1400" b="1"/>
              <a:t>    of a Shakespearean play? </a:t>
            </a:r>
          </a:p>
          <a:p>
            <a:pPr marL="457200" indent="-457200" eaLnBrk="0" hangingPunct="0"/>
            <a:r>
              <a:rPr lang="en-US" sz="1400" b="1"/>
              <a:t>2. How do these elements work </a:t>
            </a:r>
          </a:p>
          <a:p>
            <a:pPr marL="457200" indent="-457200" eaLnBrk="0" hangingPunct="0"/>
            <a:r>
              <a:rPr lang="en-US" sz="1400" b="1"/>
              <a:t>    together to develop a tragedy?</a:t>
            </a:r>
          </a:p>
          <a:p>
            <a:pPr marL="457200" indent="-457200" eaLnBrk="0" hangingPunct="0"/>
            <a:endParaRPr lang="en-US" sz="1400" b="1"/>
          </a:p>
          <a:p>
            <a:pPr marL="457200" indent="-457200" eaLnBrk="0" hangingPunct="0"/>
            <a:endParaRPr lang="en-US" sz="1400" b="1"/>
          </a:p>
        </p:txBody>
      </p:sp>
      <p:sp>
        <p:nvSpPr>
          <p:cNvPr id="37896" name="Rectangle 8"/>
          <p:cNvSpPr>
            <a:spLocks noChangeArrowheads="1"/>
          </p:cNvSpPr>
          <p:nvPr/>
        </p:nvSpPr>
        <p:spPr bwMode="auto">
          <a:xfrm>
            <a:off x="6210300" y="2195513"/>
            <a:ext cx="2933700" cy="346075"/>
          </a:xfrm>
          <a:prstGeom prst="rect">
            <a:avLst/>
          </a:prstGeom>
          <a:noFill/>
          <a:ln w="9525">
            <a:solidFill>
              <a:schemeClr val="tx1"/>
            </a:solidFill>
            <a:miter lim="800000"/>
            <a:headEnd/>
            <a:tailEnd/>
          </a:ln>
        </p:spPr>
        <p:txBody>
          <a:bodyPr wrap="none" anchor="ctr"/>
          <a:lstStyle/>
          <a:p>
            <a:pPr algn="ctr" eaLnBrk="0" hangingPunct="0"/>
            <a:r>
              <a:rPr lang="en-US" sz="1400" b="1" u="sng">
                <a:solidFill>
                  <a:schemeClr val="tx2"/>
                </a:solidFill>
              </a:rPr>
              <a:t>Concept</a:t>
            </a:r>
            <a:r>
              <a:rPr lang="en-US" sz="1400" b="1">
                <a:solidFill>
                  <a:schemeClr val="tx2"/>
                </a:solidFill>
              </a:rPr>
              <a:t>:</a:t>
            </a:r>
            <a:r>
              <a:rPr lang="en-US" sz="1400" b="1"/>
              <a:t> Drama Characteristics</a:t>
            </a:r>
            <a:r>
              <a:rPr lang="en-US" sz="1200" b="1"/>
              <a:t> </a:t>
            </a:r>
          </a:p>
        </p:txBody>
      </p:sp>
      <p:sp>
        <p:nvSpPr>
          <p:cNvPr id="37897" name="Rectangle 9"/>
          <p:cNvSpPr>
            <a:spLocks noChangeArrowheads="1"/>
          </p:cNvSpPr>
          <p:nvPr/>
        </p:nvSpPr>
        <p:spPr bwMode="auto">
          <a:xfrm>
            <a:off x="3254375" y="2209800"/>
            <a:ext cx="2868613" cy="346075"/>
          </a:xfrm>
          <a:prstGeom prst="rect">
            <a:avLst/>
          </a:prstGeom>
          <a:noFill/>
          <a:ln w="9525">
            <a:solidFill>
              <a:schemeClr val="tx1"/>
            </a:solidFill>
            <a:miter lim="800000"/>
            <a:headEnd/>
            <a:tailEnd/>
          </a:ln>
        </p:spPr>
        <p:txBody>
          <a:bodyPr wrap="none" anchor="ctr"/>
          <a:lstStyle/>
          <a:p>
            <a:pPr algn="ctr" eaLnBrk="0" hangingPunct="0"/>
            <a:r>
              <a:rPr lang="en-US" sz="1400" b="1" u="sng">
                <a:solidFill>
                  <a:schemeClr val="tx2"/>
                </a:solidFill>
              </a:rPr>
              <a:t>Concept</a:t>
            </a:r>
            <a:r>
              <a:rPr lang="en-US" sz="1400" b="1">
                <a:solidFill>
                  <a:schemeClr val="tx2"/>
                </a:solidFill>
              </a:rPr>
              <a:t>:</a:t>
            </a:r>
            <a:r>
              <a:rPr lang="en-US" sz="1400" b="1"/>
              <a:t> Literary Analysis</a:t>
            </a:r>
          </a:p>
        </p:txBody>
      </p:sp>
      <p:sp>
        <p:nvSpPr>
          <p:cNvPr id="37898" name="Rectangle 10"/>
          <p:cNvSpPr>
            <a:spLocks noChangeArrowheads="1"/>
          </p:cNvSpPr>
          <p:nvPr/>
        </p:nvSpPr>
        <p:spPr bwMode="auto">
          <a:xfrm>
            <a:off x="6248400" y="2817813"/>
            <a:ext cx="2895600" cy="1501775"/>
          </a:xfrm>
          <a:prstGeom prst="rect">
            <a:avLst/>
          </a:prstGeom>
          <a:noFill/>
          <a:ln w="19050">
            <a:solidFill>
              <a:schemeClr val="tx1"/>
            </a:solidFill>
            <a:miter lim="800000"/>
            <a:headEnd/>
            <a:tailEnd/>
          </a:ln>
        </p:spPr>
        <p:txBody>
          <a:bodyPr wrap="none" anchor="ctr"/>
          <a:lstStyle/>
          <a:p>
            <a:pPr marL="457200" indent="-457200" eaLnBrk="0" hangingPunct="0"/>
            <a:r>
              <a:rPr lang="en-US" sz="1400" b="1" u="sng">
                <a:solidFill>
                  <a:schemeClr val="tx2"/>
                </a:solidFill>
              </a:rPr>
              <a:t>LEQ(s):</a:t>
            </a:r>
          </a:p>
          <a:p>
            <a:pPr marL="457200" indent="-457200" eaLnBrk="0" hangingPunct="0"/>
            <a:r>
              <a:rPr lang="en-US" sz="1400" b="1"/>
              <a:t>1. How do Shakespearean</a:t>
            </a:r>
          </a:p>
          <a:p>
            <a:pPr marL="457200" indent="-457200" eaLnBrk="0" hangingPunct="0"/>
            <a:r>
              <a:rPr lang="en-US" sz="1400" b="1"/>
              <a:t>    drama characteristics </a:t>
            </a:r>
          </a:p>
          <a:p>
            <a:pPr marL="457200" indent="-457200" eaLnBrk="0" hangingPunct="0"/>
            <a:r>
              <a:rPr lang="en-US" sz="1400" b="1"/>
              <a:t>    enhance the portrayal of the </a:t>
            </a:r>
          </a:p>
          <a:p>
            <a:pPr marL="457200" indent="-457200" eaLnBrk="0" hangingPunct="0"/>
            <a:r>
              <a:rPr lang="en-US" sz="1400" b="1"/>
              <a:t>    tragic hero?</a:t>
            </a:r>
          </a:p>
          <a:p>
            <a:pPr marL="457200" indent="-457200" eaLnBrk="0" hangingPunct="0"/>
            <a:endParaRPr lang="en-US" sz="1400" b="1"/>
          </a:p>
        </p:txBody>
      </p:sp>
      <p:sp>
        <p:nvSpPr>
          <p:cNvPr id="37899" name="Rectangle 11"/>
          <p:cNvSpPr>
            <a:spLocks noChangeArrowheads="1"/>
          </p:cNvSpPr>
          <p:nvPr/>
        </p:nvSpPr>
        <p:spPr bwMode="auto">
          <a:xfrm>
            <a:off x="6261100" y="4610100"/>
            <a:ext cx="2611438" cy="2019300"/>
          </a:xfrm>
          <a:prstGeom prst="rect">
            <a:avLst/>
          </a:prstGeom>
          <a:noFill/>
          <a:ln w="19050">
            <a:solidFill>
              <a:schemeClr val="tx1"/>
            </a:solidFill>
            <a:miter lim="800000"/>
            <a:headEnd/>
            <a:tailEnd/>
          </a:ln>
        </p:spPr>
        <p:txBody>
          <a:bodyPr wrap="none" anchor="ctr"/>
          <a:lstStyle/>
          <a:p>
            <a:pPr eaLnBrk="0" hangingPunct="0"/>
            <a:r>
              <a:rPr lang="en-US" sz="1400" b="1" u="sng">
                <a:solidFill>
                  <a:schemeClr val="tx2"/>
                </a:solidFill>
              </a:rPr>
              <a:t>Vocabulary:</a:t>
            </a:r>
          </a:p>
          <a:p>
            <a:pPr eaLnBrk="0" hangingPunct="0"/>
            <a:endParaRPr lang="en-US" sz="1400" b="1"/>
          </a:p>
          <a:p>
            <a:pPr eaLnBrk="0" hangingPunct="0"/>
            <a:r>
              <a:rPr lang="en-US" sz="1400" b="1"/>
              <a:t>Monologue</a:t>
            </a:r>
          </a:p>
          <a:p>
            <a:pPr eaLnBrk="0" hangingPunct="0"/>
            <a:r>
              <a:rPr lang="en-US" sz="1400" b="1"/>
              <a:t>Soliloquy</a:t>
            </a:r>
          </a:p>
          <a:p>
            <a:pPr eaLnBrk="0" hangingPunct="0"/>
            <a:r>
              <a:rPr lang="en-US" sz="1400" b="1"/>
              <a:t>Aside</a:t>
            </a:r>
          </a:p>
          <a:p>
            <a:pPr eaLnBrk="0" hangingPunct="0"/>
            <a:r>
              <a:rPr lang="en-US" sz="1400" b="1"/>
              <a:t>Foil</a:t>
            </a:r>
          </a:p>
          <a:p>
            <a:pPr eaLnBrk="0" hangingPunct="0"/>
            <a:r>
              <a:rPr lang="en-US" sz="1400" b="1"/>
              <a:t>Catastrophe</a:t>
            </a:r>
          </a:p>
          <a:p>
            <a:pPr eaLnBrk="0" hangingPunct="0"/>
            <a:r>
              <a:rPr lang="en-US" sz="1400" b="1"/>
              <a:t>Staging</a:t>
            </a:r>
          </a:p>
        </p:txBody>
      </p:sp>
      <p:sp>
        <p:nvSpPr>
          <p:cNvPr id="37900" name="Rectangle 12"/>
          <p:cNvSpPr>
            <a:spLocks noChangeArrowheads="1"/>
          </p:cNvSpPr>
          <p:nvPr/>
        </p:nvSpPr>
        <p:spPr bwMode="auto">
          <a:xfrm>
            <a:off x="322263" y="4610100"/>
            <a:ext cx="2814637" cy="2019300"/>
          </a:xfrm>
          <a:prstGeom prst="rect">
            <a:avLst/>
          </a:prstGeom>
          <a:noFill/>
          <a:ln w="19050">
            <a:solidFill>
              <a:schemeClr val="tx1"/>
            </a:solidFill>
            <a:miter lim="800000"/>
            <a:headEnd/>
            <a:tailEnd/>
          </a:ln>
        </p:spPr>
        <p:txBody>
          <a:bodyPr wrap="none" anchor="ctr"/>
          <a:lstStyle/>
          <a:p>
            <a:pPr eaLnBrk="0" hangingPunct="0"/>
            <a:r>
              <a:rPr lang="en-US" sz="1400" b="1" u="sng">
                <a:solidFill>
                  <a:schemeClr val="tx2"/>
                </a:solidFill>
              </a:rPr>
              <a:t>Vocabulary:</a:t>
            </a:r>
            <a:r>
              <a:rPr lang="en-US" sz="1400" b="1">
                <a:solidFill>
                  <a:schemeClr val="tx2"/>
                </a:solidFill>
              </a:rPr>
              <a:t>  </a:t>
            </a:r>
          </a:p>
          <a:p>
            <a:pPr eaLnBrk="0" hangingPunct="0"/>
            <a:endParaRPr lang="en-US" sz="1400" b="1">
              <a:solidFill>
                <a:schemeClr val="tx2"/>
              </a:solidFill>
            </a:endParaRPr>
          </a:p>
          <a:p>
            <a:pPr eaLnBrk="0" hangingPunct="0"/>
            <a:r>
              <a:rPr lang="en-US" sz="1400" b="1"/>
              <a:t>Protagonist</a:t>
            </a:r>
          </a:p>
          <a:p>
            <a:pPr eaLnBrk="0" hangingPunct="0"/>
            <a:r>
              <a:rPr lang="en-US" sz="1400" b="1"/>
              <a:t>Intellectual</a:t>
            </a:r>
          </a:p>
          <a:p>
            <a:pPr eaLnBrk="0" hangingPunct="0"/>
            <a:r>
              <a:rPr lang="en-US" sz="1400" b="1"/>
              <a:t>Virtuous</a:t>
            </a:r>
          </a:p>
          <a:p>
            <a:pPr eaLnBrk="0" hangingPunct="0"/>
            <a:r>
              <a:rPr lang="en-US" sz="1400" b="1"/>
              <a:t>Avenging</a:t>
            </a:r>
          </a:p>
          <a:p>
            <a:pPr eaLnBrk="0" hangingPunct="0"/>
            <a:r>
              <a:rPr lang="en-US" sz="1400" b="1"/>
              <a:t>Flawed</a:t>
            </a:r>
          </a:p>
          <a:p>
            <a:pPr eaLnBrk="0" hangingPunct="0"/>
            <a:r>
              <a:rPr lang="en-US" sz="1400" b="1"/>
              <a:t>Antagonist</a:t>
            </a:r>
          </a:p>
        </p:txBody>
      </p:sp>
      <p:sp>
        <p:nvSpPr>
          <p:cNvPr id="37901" name="Rectangle 13"/>
          <p:cNvSpPr>
            <a:spLocks noChangeArrowheads="1"/>
          </p:cNvSpPr>
          <p:nvPr/>
        </p:nvSpPr>
        <p:spPr bwMode="auto">
          <a:xfrm>
            <a:off x="3290888" y="4610100"/>
            <a:ext cx="2816225" cy="2019300"/>
          </a:xfrm>
          <a:prstGeom prst="rect">
            <a:avLst/>
          </a:prstGeom>
          <a:noFill/>
          <a:ln w="19050">
            <a:solidFill>
              <a:schemeClr val="tx1"/>
            </a:solidFill>
            <a:miter lim="800000"/>
            <a:headEnd/>
            <a:tailEnd/>
          </a:ln>
        </p:spPr>
        <p:txBody>
          <a:bodyPr wrap="none" anchor="ctr"/>
          <a:lstStyle/>
          <a:p>
            <a:pPr eaLnBrk="0" hangingPunct="0"/>
            <a:r>
              <a:rPr lang="en-US" sz="1400" b="1" u="sng">
                <a:solidFill>
                  <a:schemeClr val="tx2"/>
                </a:solidFill>
              </a:rPr>
              <a:t>Vocabulary:</a:t>
            </a:r>
          </a:p>
          <a:p>
            <a:pPr eaLnBrk="0" hangingPunct="0"/>
            <a:endParaRPr lang="en-US" sz="1400" b="1"/>
          </a:p>
          <a:p>
            <a:pPr eaLnBrk="0" hangingPunct="0"/>
            <a:r>
              <a:rPr lang="en-US" sz="1400" b="1"/>
              <a:t>Setting</a:t>
            </a:r>
          </a:p>
          <a:p>
            <a:pPr eaLnBrk="0" hangingPunct="0"/>
            <a:r>
              <a:rPr lang="en-US" sz="1400" b="1"/>
              <a:t>Characterization</a:t>
            </a:r>
          </a:p>
          <a:p>
            <a:pPr eaLnBrk="0" hangingPunct="0"/>
            <a:r>
              <a:rPr lang="en-US" sz="1400" b="1"/>
              <a:t>Theme</a:t>
            </a:r>
          </a:p>
          <a:p>
            <a:pPr eaLnBrk="0" hangingPunct="0"/>
            <a:r>
              <a:rPr lang="en-US" sz="1400" b="1"/>
              <a:t>Plot/Conflict</a:t>
            </a:r>
          </a:p>
          <a:p>
            <a:pPr eaLnBrk="0" hangingPunct="0"/>
            <a:r>
              <a:rPr lang="en-US" sz="1400" b="1"/>
              <a:t>Imagery</a:t>
            </a:r>
          </a:p>
          <a:p>
            <a:pPr eaLnBrk="0" hangingPunct="0"/>
            <a:r>
              <a:rPr lang="en-US" sz="1400" b="1"/>
              <a:t>Dramatic Irony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280988" y="663575"/>
            <a:ext cx="8636000" cy="936625"/>
          </a:xfrm>
          <a:prstGeom prst="rect">
            <a:avLst/>
          </a:prstGeom>
          <a:noFill/>
          <a:ln w="19050">
            <a:solidFill>
              <a:schemeClr val="tx1"/>
            </a:solidFill>
            <a:miter lim="800000"/>
            <a:headEnd/>
            <a:tailEnd/>
          </a:ln>
        </p:spPr>
        <p:txBody>
          <a:bodyPr wrap="none" anchor="ctr"/>
          <a:lstStyle/>
          <a:p>
            <a:pPr eaLnBrk="0" hangingPunct="0"/>
            <a:r>
              <a:rPr lang="en-US" sz="2400" b="1" u="sng">
                <a:solidFill>
                  <a:schemeClr val="tx2"/>
                </a:solidFill>
              </a:rPr>
              <a:t>Unit Essential Questions</a:t>
            </a:r>
            <a:r>
              <a:rPr lang="en-US" sz="2400" b="1">
                <a:solidFill>
                  <a:schemeClr val="tx2"/>
                </a:solidFill>
              </a:rPr>
              <a:t>:</a:t>
            </a:r>
            <a:r>
              <a:rPr lang="en-US" sz="2400" b="1"/>
              <a:t> Why a tragedy?</a:t>
            </a:r>
          </a:p>
          <a:p>
            <a:pPr eaLnBrk="0" hangingPunct="0"/>
            <a:r>
              <a:rPr lang="en-US" sz="2400" b="1"/>
              <a:t>What are the characteristics of a Shakespearean tragedy?</a:t>
            </a:r>
            <a:r>
              <a:rPr lang="en-US" sz="1600" b="1"/>
              <a:t>  </a:t>
            </a:r>
          </a:p>
        </p:txBody>
      </p:sp>
      <p:sp>
        <p:nvSpPr>
          <p:cNvPr id="38915" name="Rectangle 3"/>
          <p:cNvSpPr>
            <a:spLocks noChangeArrowheads="1"/>
          </p:cNvSpPr>
          <p:nvPr/>
        </p:nvSpPr>
        <p:spPr bwMode="auto">
          <a:xfrm>
            <a:off x="271463" y="1779588"/>
            <a:ext cx="2867025" cy="776287"/>
          </a:xfrm>
          <a:prstGeom prst="rect">
            <a:avLst/>
          </a:prstGeom>
          <a:noFill/>
          <a:ln w="9525">
            <a:solidFill>
              <a:schemeClr val="tx1"/>
            </a:solidFill>
            <a:miter lim="800000"/>
            <a:headEnd/>
            <a:tailEnd/>
          </a:ln>
        </p:spPr>
        <p:txBody>
          <a:bodyPr wrap="none" anchor="ctr"/>
          <a:lstStyle/>
          <a:p>
            <a:pPr algn="ctr" eaLnBrk="0" hangingPunct="0"/>
            <a:r>
              <a:rPr lang="en-US" sz="2400" b="1"/>
              <a:t>Character Analysis</a:t>
            </a:r>
            <a:r>
              <a:rPr lang="en-US" b="1"/>
              <a:t> </a:t>
            </a:r>
          </a:p>
        </p:txBody>
      </p:sp>
      <p:sp>
        <p:nvSpPr>
          <p:cNvPr id="38916" name="Rectangle 4"/>
          <p:cNvSpPr>
            <a:spLocks noChangeArrowheads="1"/>
          </p:cNvSpPr>
          <p:nvPr/>
        </p:nvSpPr>
        <p:spPr bwMode="auto">
          <a:xfrm>
            <a:off x="6210300" y="1804988"/>
            <a:ext cx="2933700" cy="736600"/>
          </a:xfrm>
          <a:prstGeom prst="rect">
            <a:avLst/>
          </a:prstGeom>
          <a:noFill/>
          <a:ln w="9525">
            <a:solidFill>
              <a:schemeClr val="tx1"/>
            </a:solidFill>
            <a:miter lim="800000"/>
            <a:headEnd/>
            <a:tailEnd/>
          </a:ln>
        </p:spPr>
        <p:txBody>
          <a:bodyPr wrap="none" anchor="ctr"/>
          <a:lstStyle/>
          <a:p>
            <a:pPr algn="ctr" eaLnBrk="0" hangingPunct="0"/>
            <a:r>
              <a:rPr lang="en-US" sz="2400" b="1"/>
              <a:t>Drama</a:t>
            </a:r>
          </a:p>
          <a:p>
            <a:pPr algn="ctr" eaLnBrk="0" hangingPunct="0"/>
            <a:r>
              <a:rPr lang="en-US" sz="2400" b="1"/>
              <a:t>Characteristics </a:t>
            </a:r>
          </a:p>
        </p:txBody>
      </p:sp>
      <p:sp>
        <p:nvSpPr>
          <p:cNvPr id="38917" name="Rectangle 5"/>
          <p:cNvSpPr>
            <a:spLocks noChangeArrowheads="1"/>
          </p:cNvSpPr>
          <p:nvPr/>
        </p:nvSpPr>
        <p:spPr bwMode="auto">
          <a:xfrm>
            <a:off x="3254375" y="1793875"/>
            <a:ext cx="2868613" cy="762000"/>
          </a:xfrm>
          <a:prstGeom prst="rect">
            <a:avLst/>
          </a:prstGeom>
          <a:noFill/>
          <a:ln w="9525">
            <a:solidFill>
              <a:schemeClr val="tx1"/>
            </a:solidFill>
            <a:miter lim="800000"/>
            <a:headEnd/>
            <a:tailEnd/>
          </a:ln>
        </p:spPr>
        <p:txBody>
          <a:bodyPr wrap="none" anchor="ctr"/>
          <a:lstStyle/>
          <a:p>
            <a:pPr algn="ctr" eaLnBrk="0" hangingPunct="0"/>
            <a:r>
              <a:rPr lang="en-US" sz="2400" b="1"/>
              <a:t>Literary Analysis</a:t>
            </a:r>
          </a:p>
        </p:txBody>
      </p:sp>
      <p:sp>
        <p:nvSpPr>
          <p:cNvPr id="38918" name="Text Box 6"/>
          <p:cNvSpPr txBox="1">
            <a:spLocks noChangeArrowheads="1"/>
          </p:cNvSpPr>
          <p:nvPr/>
        </p:nvSpPr>
        <p:spPr bwMode="auto">
          <a:xfrm>
            <a:off x="2462213" y="187325"/>
            <a:ext cx="4460875" cy="519113"/>
          </a:xfrm>
          <a:prstGeom prst="rect">
            <a:avLst/>
          </a:prstGeom>
          <a:solidFill>
            <a:schemeClr val="accent2"/>
          </a:solidFill>
          <a:ln w="9525">
            <a:noFill/>
            <a:miter lim="800000"/>
            <a:headEnd/>
            <a:tailEnd/>
          </a:ln>
        </p:spPr>
        <p:txBody>
          <a:bodyPr wrap="none">
            <a:spAutoFit/>
          </a:bodyPr>
          <a:lstStyle/>
          <a:p>
            <a:pPr eaLnBrk="0" hangingPunct="0"/>
            <a:r>
              <a:rPr lang="en-US" sz="2800" b="1" dirty="0">
                <a:solidFill>
                  <a:schemeClr val="tx2"/>
                </a:solidFill>
              </a:rPr>
              <a:t>Shakespeare’s Tragedies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280988" y="663575"/>
            <a:ext cx="8636000" cy="936625"/>
          </a:xfrm>
          <a:prstGeom prst="rect">
            <a:avLst/>
          </a:prstGeom>
          <a:noFill/>
          <a:ln w="19050">
            <a:solidFill>
              <a:schemeClr val="tx1"/>
            </a:solidFill>
            <a:miter lim="800000"/>
            <a:headEnd/>
            <a:tailEnd/>
          </a:ln>
        </p:spPr>
        <p:txBody>
          <a:bodyPr wrap="none" anchor="ctr"/>
          <a:lstStyle/>
          <a:p>
            <a:pPr eaLnBrk="0" hangingPunct="0"/>
            <a:r>
              <a:rPr lang="en-US" sz="2400" b="1" u="sng">
                <a:solidFill>
                  <a:schemeClr val="tx2"/>
                </a:solidFill>
              </a:rPr>
              <a:t>Unit Essential Questions</a:t>
            </a:r>
            <a:r>
              <a:rPr lang="en-US" sz="2400" b="1">
                <a:solidFill>
                  <a:schemeClr val="tx2"/>
                </a:solidFill>
              </a:rPr>
              <a:t>:</a:t>
            </a:r>
            <a:r>
              <a:rPr lang="en-US" sz="2400" b="1"/>
              <a:t> Why a tragedy?</a:t>
            </a:r>
          </a:p>
          <a:p>
            <a:pPr eaLnBrk="0" hangingPunct="0"/>
            <a:r>
              <a:rPr lang="en-US" sz="2400" b="1"/>
              <a:t>What are the characteristics of a Shakespearean tragedy?</a:t>
            </a:r>
            <a:r>
              <a:rPr lang="en-US" sz="1600" b="1"/>
              <a:t>  </a:t>
            </a:r>
          </a:p>
        </p:txBody>
      </p:sp>
      <p:sp>
        <p:nvSpPr>
          <p:cNvPr id="39939" name="Rectangle 3"/>
          <p:cNvSpPr>
            <a:spLocks noChangeArrowheads="1"/>
          </p:cNvSpPr>
          <p:nvPr/>
        </p:nvSpPr>
        <p:spPr bwMode="auto">
          <a:xfrm>
            <a:off x="271463" y="1779588"/>
            <a:ext cx="2867025" cy="776287"/>
          </a:xfrm>
          <a:prstGeom prst="rect">
            <a:avLst/>
          </a:prstGeom>
          <a:noFill/>
          <a:ln w="9525">
            <a:solidFill>
              <a:schemeClr val="tx1"/>
            </a:solidFill>
            <a:miter lim="800000"/>
            <a:headEnd/>
            <a:tailEnd/>
          </a:ln>
        </p:spPr>
        <p:txBody>
          <a:bodyPr wrap="none" anchor="ctr"/>
          <a:lstStyle/>
          <a:p>
            <a:pPr algn="ctr" eaLnBrk="0" hangingPunct="0"/>
            <a:r>
              <a:rPr lang="en-US" sz="2400" b="1"/>
              <a:t>Character Analysis</a:t>
            </a:r>
            <a:r>
              <a:rPr lang="en-US" b="1"/>
              <a:t> </a:t>
            </a:r>
          </a:p>
        </p:txBody>
      </p:sp>
      <p:sp>
        <p:nvSpPr>
          <p:cNvPr id="39940" name="Rectangle 4"/>
          <p:cNvSpPr>
            <a:spLocks noChangeArrowheads="1"/>
          </p:cNvSpPr>
          <p:nvPr/>
        </p:nvSpPr>
        <p:spPr bwMode="auto">
          <a:xfrm>
            <a:off x="6210300" y="1804988"/>
            <a:ext cx="2933700" cy="736600"/>
          </a:xfrm>
          <a:prstGeom prst="rect">
            <a:avLst/>
          </a:prstGeom>
          <a:noFill/>
          <a:ln w="9525">
            <a:solidFill>
              <a:schemeClr val="tx1"/>
            </a:solidFill>
            <a:miter lim="800000"/>
            <a:headEnd/>
            <a:tailEnd/>
          </a:ln>
        </p:spPr>
        <p:txBody>
          <a:bodyPr wrap="none" anchor="ctr"/>
          <a:lstStyle/>
          <a:p>
            <a:pPr algn="ctr" eaLnBrk="0" hangingPunct="0"/>
            <a:r>
              <a:rPr lang="en-US" sz="2400" b="1"/>
              <a:t>Drama</a:t>
            </a:r>
          </a:p>
          <a:p>
            <a:pPr algn="ctr" eaLnBrk="0" hangingPunct="0"/>
            <a:r>
              <a:rPr lang="en-US" sz="2400" b="1"/>
              <a:t>Characteristics </a:t>
            </a:r>
          </a:p>
        </p:txBody>
      </p:sp>
      <p:sp>
        <p:nvSpPr>
          <p:cNvPr id="39941" name="Rectangle 5"/>
          <p:cNvSpPr>
            <a:spLocks noChangeArrowheads="1"/>
          </p:cNvSpPr>
          <p:nvPr/>
        </p:nvSpPr>
        <p:spPr bwMode="auto">
          <a:xfrm>
            <a:off x="3254375" y="1793875"/>
            <a:ext cx="2868613" cy="762000"/>
          </a:xfrm>
          <a:prstGeom prst="rect">
            <a:avLst/>
          </a:prstGeom>
          <a:noFill/>
          <a:ln w="9525">
            <a:solidFill>
              <a:schemeClr val="tx1"/>
            </a:solidFill>
            <a:miter lim="800000"/>
            <a:headEnd/>
            <a:tailEnd/>
          </a:ln>
        </p:spPr>
        <p:txBody>
          <a:bodyPr wrap="none" anchor="ctr"/>
          <a:lstStyle/>
          <a:p>
            <a:pPr algn="ctr" eaLnBrk="0" hangingPunct="0"/>
            <a:r>
              <a:rPr lang="en-US" sz="2400" b="1"/>
              <a:t>Literary Analysis</a:t>
            </a:r>
          </a:p>
        </p:txBody>
      </p:sp>
      <p:sp>
        <p:nvSpPr>
          <p:cNvPr id="39942" name="Text Box 6"/>
          <p:cNvSpPr txBox="1">
            <a:spLocks noChangeArrowheads="1"/>
          </p:cNvSpPr>
          <p:nvPr/>
        </p:nvSpPr>
        <p:spPr bwMode="auto">
          <a:xfrm>
            <a:off x="2462213" y="187325"/>
            <a:ext cx="4460875" cy="519113"/>
          </a:xfrm>
          <a:prstGeom prst="rect">
            <a:avLst/>
          </a:prstGeom>
          <a:solidFill>
            <a:schemeClr val="accent2"/>
          </a:solidFill>
          <a:ln w="9525">
            <a:noFill/>
            <a:miter lim="800000"/>
            <a:headEnd/>
            <a:tailEnd/>
          </a:ln>
        </p:spPr>
        <p:txBody>
          <a:bodyPr wrap="none">
            <a:spAutoFit/>
          </a:bodyPr>
          <a:lstStyle/>
          <a:p>
            <a:pPr eaLnBrk="0" hangingPunct="0"/>
            <a:r>
              <a:rPr lang="en-US" sz="2800" b="1" dirty="0">
                <a:solidFill>
                  <a:schemeClr val="tx2"/>
                </a:solidFill>
              </a:rPr>
              <a:t>Shakespeare’s Tragedies</a:t>
            </a:r>
          </a:p>
        </p:txBody>
      </p:sp>
      <p:sp>
        <p:nvSpPr>
          <p:cNvPr id="39943" name="Rectangle 8"/>
          <p:cNvSpPr>
            <a:spLocks noChangeArrowheads="1"/>
          </p:cNvSpPr>
          <p:nvPr/>
        </p:nvSpPr>
        <p:spPr bwMode="auto">
          <a:xfrm>
            <a:off x="228600" y="2743200"/>
            <a:ext cx="2935288" cy="2895600"/>
          </a:xfrm>
          <a:prstGeom prst="rect">
            <a:avLst/>
          </a:prstGeom>
          <a:noFill/>
          <a:ln w="19050">
            <a:noFill/>
            <a:miter lim="800000"/>
            <a:headEnd/>
            <a:tailEnd/>
          </a:ln>
        </p:spPr>
        <p:txBody>
          <a:bodyPr wrap="none" anchor="ctr"/>
          <a:lstStyle/>
          <a:p>
            <a:pPr algn="ctr" eaLnBrk="0" hangingPunct="0"/>
            <a:r>
              <a:rPr lang="en-US" sz="2400" b="1" u="sng">
                <a:solidFill>
                  <a:schemeClr val="tx2"/>
                </a:solidFill>
              </a:rPr>
              <a:t>Vocabulary:</a:t>
            </a:r>
            <a:r>
              <a:rPr lang="en-US" sz="2400" b="1">
                <a:solidFill>
                  <a:schemeClr val="tx2"/>
                </a:solidFill>
              </a:rPr>
              <a:t>  </a:t>
            </a:r>
          </a:p>
          <a:p>
            <a:pPr algn="ctr" eaLnBrk="0" hangingPunct="0"/>
            <a:r>
              <a:rPr lang="en-US" sz="2400" b="1"/>
              <a:t>Protagonist</a:t>
            </a:r>
          </a:p>
          <a:p>
            <a:pPr algn="ctr" eaLnBrk="0" hangingPunct="0"/>
            <a:r>
              <a:rPr lang="en-US" sz="2400" b="1"/>
              <a:t>Intellectual</a:t>
            </a:r>
          </a:p>
          <a:p>
            <a:pPr algn="ctr" eaLnBrk="0" hangingPunct="0"/>
            <a:r>
              <a:rPr lang="en-US" sz="2400" b="1"/>
              <a:t>Virtuous</a:t>
            </a:r>
          </a:p>
          <a:p>
            <a:pPr algn="ctr" eaLnBrk="0" hangingPunct="0"/>
            <a:r>
              <a:rPr lang="en-US" sz="2400" b="1"/>
              <a:t>Avenging</a:t>
            </a:r>
          </a:p>
          <a:p>
            <a:pPr algn="ctr" eaLnBrk="0" hangingPunct="0"/>
            <a:r>
              <a:rPr lang="en-US" sz="2400" b="1"/>
              <a:t>Flawed</a:t>
            </a:r>
          </a:p>
          <a:p>
            <a:pPr algn="ctr" eaLnBrk="0" hangingPunct="0"/>
            <a:r>
              <a:rPr lang="en-US" sz="2400" b="1"/>
              <a:t>Antagonist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80988" y="663575"/>
            <a:ext cx="8636000" cy="936625"/>
          </a:xfrm>
          <a:prstGeom prst="rect">
            <a:avLst/>
          </a:prstGeom>
          <a:noFill/>
          <a:ln w="19050">
            <a:solidFill>
              <a:schemeClr val="tx1"/>
            </a:solidFill>
            <a:miter lim="800000"/>
            <a:headEnd/>
            <a:tailEnd/>
          </a:ln>
        </p:spPr>
        <p:txBody>
          <a:bodyPr wrap="none" anchor="ctr"/>
          <a:lstStyle/>
          <a:p>
            <a:pPr eaLnBrk="0" hangingPunct="0"/>
            <a:r>
              <a:rPr lang="en-US" sz="2400" b="1" u="sng">
                <a:solidFill>
                  <a:schemeClr val="tx2"/>
                </a:solidFill>
              </a:rPr>
              <a:t>Unit Essential Questions</a:t>
            </a:r>
            <a:r>
              <a:rPr lang="en-US" sz="2400" b="1">
                <a:solidFill>
                  <a:schemeClr val="tx2"/>
                </a:solidFill>
              </a:rPr>
              <a:t>:</a:t>
            </a:r>
            <a:r>
              <a:rPr lang="en-US" sz="2400" b="1"/>
              <a:t> Why a tragedy?</a:t>
            </a:r>
          </a:p>
          <a:p>
            <a:pPr eaLnBrk="0" hangingPunct="0"/>
            <a:r>
              <a:rPr lang="en-US" sz="2400" b="1"/>
              <a:t>What are the characteristics of a Shakespearean tragedy?</a:t>
            </a:r>
            <a:r>
              <a:rPr lang="en-US" sz="1600" b="1"/>
              <a:t>  </a:t>
            </a:r>
          </a:p>
        </p:txBody>
      </p:sp>
      <p:sp>
        <p:nvSpPr>
          <p:cNvPr id="40963" name="Rectangle 3"/>
          <p:cNvSpPr>
            <a:spLocks noChangeArrowheads="1"/>
          </p:cNvSpPr>
          <p:nvPr/>
        </p:nvSpPr>
        <p:spPr bwMode="auto">
          <a:xfrm>
            <a:off x="271463" y="1779588"/>
            <a:ext cx="2867025" cy="776287"/>
          </a:xfrm>
          <a:prstGeom prst="rect">
            <a:avLst/>
          </a:prstGeom>
          <a:noFill/>
          <a:ln w="9525">
            <a:solidFill>
              <a:schemeClr val="tx1"/>
            </a:solidFill>
            <a:miter lim="800000"/>
            <a:headEnd/>
            <a:tailEnd/>
          </a:ln>
        </p:spPr>
        <p:txBody>
          <a:bodyPr wrap="none" anchor="ctr"/>
          <a:lstStyle/>
          <a:p>
            <a:pPr algn="ctr" eaLnBrk="0" hangingPunct="0"/>
            <a:r>
              <a:rPr lang="en-US" sz="2400" b="1"/>
              <a:t>Character Analysis</a:t>
            </a:r>
            <a:r>
              <a:rPr lang="en-US" b="1"/>
              <a:t> </a:t>
            </a:r>
          </a:p>
        </p:txBody>
      </p:sp>
      <p:sp>
        <p:nvSpPr>
          <p:cNvPr id="40964" name="Rectangle 4"/>
          <p:cNvSpPr>
            <a:spLocks noChangeArrowheads="1"/>
          </p:cNvSpPr>
          <p:nvPr/>
        </p:nvSpPr>
        <p:spPr bwMode="auto">
          <a:xfrm>
            <a:off x="6210300" y="1804988"/>
            <a:ext cx="2933700" cy="736600"/>
          </a:xfrm>
          <a:prstGeom prst="rect">
            <a:avLst/>
          </a:prstGeom>
          <a:noFill/>
          <a:ln w="9525">
            <a:solidFill>
              <a:schemeClr val="tx1"/>
            </a:solidFill>
            <a:miter lim="800000"/>
            <a:headEnd/>
            <a:tailEnd/>
          </a:ln>
        </p:spPr>
        <p:txBody>
          <a:bodyPr wrap="none" anchor="ctr"/>
          <a:lstStyle/>
          <a:p>
            <a:pPr algn="ctr" eaLnBrk="0" hangingPunct="0"/>
            <a:r>
              <a:rPr lang="en-US" sz="2400" b="1"/>
              <a:t>Drama</a:t>
            </a:r>
          </a:p>
          <a:p>
            <a:pPr algn="ctr" eaLnBrk="0" hangingPunct="0"/>
            <a:r>
              <a:rPr lang="en-US" sz="2400" b="1"/>
              <a:t>Characteristics </a:t>
            </a:r>
          </a:p>
        </p:txBody>
      </p:sp>
      <p:sp>
        <p:nvSpPr>
          <p:cNvPr id="40965" name="Rectangle 5"/>
          <p:cNvSpPr>
            <a:spLocks noChangeArrowheads="1"/>
          </p:cNvSpPr>
          <p:nvPr/>
        </p:nvSpPr>
        <p:spPr bwMode="auto">
          <a:xfrm>
            <a:off x="3254375" y="1793875"/>
            <a:ext cx="2868613" cy="762000"/>
          </a:xfrm>
          <a:prstGeom prst="rect">
            <a:avLst/>
          </a:prstGeom>
          <a:noFill/>
          <a:ln w="9525">
            <a:solidFill>
              <a:schemeClr val="tx1"/>
            </a:solidFill>
            <a:miter lim="800000"/>
            <a:headEnd/>
            <a:tailEnd/>
          </a:ln>
        </p:spPr>
        <p:txBody>
          <a:bodyPr wrap="none" anchor="ctr"/>
          <a:lstStyle/>
          <a:p>
            <a:pPr algn="ctr" eaLnBrk="0" hangingPunct="0"/>
            <a:r>
              <a:rPr lang="en-US" sz="2400" b="1"/>
              <a:t>Literary Analysis</a:t>
            </a:r>
          </a:p>
        </p:txBody>
      </p:sp>
      <p:sp>
        <p:nvSpPr>
          <p:cNvPr id="40966" name="Text Box 6"/>
          <p:cNvSpPr txBox="1">
            <a:spLocks noChangeArrowheads="1"/>
          </p:cNvSpPr>
          <p:nvPr/>
        </p:nvSpPr>
        <p:spPr bwMode="auto">
          <a:xfrm>
            <a:off x="2462213" y="187325"/>
            <a:ext cx="4460875" cy="519113"/>
          </a:xfrm>
          <a:prstGeom prst="rect">
            <a:avLst/>
          </a:prstGeom>
          <a:solidFill>
            <a:schemeClr val="accent2"/>
          </a:solidFill>
          <a:ln w="9525">
            <a:noFill/>
            <a:miter lim="800000"/>
            <a:headEnd/>
            <a:tailEnd/>
          </a:ln>
        </p:spPr>
        <p:txBody>
          <a:bodyPr wrap="none">
            <a:spAutoFit/>
          </a:bodyPr>
          <a:lstStyle/>
          <a:p>
            <a:pPr eaLnBrk="0" hangingPunct="0"/>
            <a:r>
              <a:rPr lang="en-US" sz="2800" b="1" dirty="0">
                <a:solidFill>
                  <a:schemeClr val="tx2"/>
                </a:solidFill>
              </a:rPr>
              <a:t>Shakespeare’s Tragedies</a:t>
            </a:r>
          </a:p>
        </p:txBody>
      </p:sp>
      <p:sp>
        <p:nvSpPr>
          <p:cNvPr id="40967" name="Rectangle 8"/>
          <p:cNvSpPr>
            <a:spLocks noChangeArrowheads="1"/>
          </p:cNvSpPr>
          <p:nvPr/>
        </p:nvSpPr>
        <p:spPr bwMode="auto">
          <a:xfrm>
            <a:off x="228600" y="2743200"/>
            <a:ext cx="2935288" cy="2895600"/>
          </a:xfrm>
          <a:prstGeom prst="rect">
            <a:avLst/>
          </a:prstGeom>
          <a:noFill/>
          <a:ln w="19050">
            <a:noFill/>
            <a:miter lim="800000"/>
            <a:headEnd/>
            <a:tailEnd/>
          </a:ln>
        </p:spPr>
        <p:txBody>
          <a:bodyPr wrap="none" anchor="ctr"/>
          <a:lstStyle/>
          <a:p>
            <a:pPr algn="ctr" eaLnBrk="0" hangingPunct="0"/>
            <a:r>
              <a:rPr lang="en-US" sz="2400" b="1" u="sng">
                <a:solidFill>
                  <a:schemeClr val="tx2"/>
                </a:solidFill>
              </a:rPr>
              <a:t>Vocabulary:</a:t>
            </a:r>
            <a:r>
              <a:rPr lang="en-US" sz="2400" b="1">
                <a:solidFill>
                  <a:schemeClr val="tx2"/>
                </a:solidFill>
              </a:rPr>
              <a:t>  </a:t>
            </a:r>
          </a:p>
          <a:p>
            <a:pPr algn="ctr" eaLnBrk="0" hangingPunct="0"/>
            <a:r>
              <a:rPr lang="en-US" sz="2400" b="1"/>
              <a:t>Protagonist</a:t>
            </a:r>
          </a:p>
          <a:p>
            <a:pPr algn="ctr" eaLnBrk="0" hangingPunct="0"/>
            <a:r>
              <a:rPr lang="en-US" sz="2400" b="1"/>
              <a:t>Intellectual</a:t>
            </a:r>
          </a:p>
          <a:p>
            <a:pPr algn="ctr" eaLnBrk="0" hangingPunct="0"/>
            <a:r>
              <a:rPr lang="en-US" sz="2400" b="1"/>
              <a:t>Virtuous</a:t>
            </a:r>
          </a:p>
          <a:p>
            <a:pPr algn="ctr" eaLnBrk="0" hangingPunct="0"/>
            <a:r>
              <a:rPr lang="en-US" sz="2400" b="1"/>
              <a:t>Avenging</a:t>
            </a:r>
          </a:p>
          <a:p>
            <a:pPr algn="ctr" eaLnBrk="0" hangingPunct="0"/>
            <a:r>
              <a:rPr lang="en-US" sz="2400" b="1"/>
              <a:t>Flawed</a:t>
            </a:r>
          </a:p>
          <a:p>
            <a:pPr algn="ctr" eaLnBrk="0" hangingPunct="0"/>
            <a:r>
              <a:rPr lang="en-US" sz="2400" b="1"/>
              <a:t>Antagonist</a:t>
            </a:r>
          </a:p>
        </p:txBody>
      </p:sp>
      <p:sp>
        <p:nvSpPr>
          <p:cNvPr id="40968" name="Rectangle 10"/>
          <p:cNvSpPr>
            <a:spLocks noChangeArrowheads="1"/>
          </p:cNvSpPr>
          <p:nvPr/>
        </p:nvSpPr>
        <p:spPr bwMode="auto">
          <a:xfrm>
            <a:off x="3276600" y="2819400"/>
            <a:ext cx="2816225" cy="2743200"/>
          </a:xfrm>
          <a:prstGeom prst="rect">
            <a:avLst/>
          </a:prstGeom>
          <a:noFill/>
          <a:ln w="19050">
            <a:noFill/>
            <a:miter lim="800000"/>
            <a:headEnd/>
            <a:tailEnd/>
          </a:ln>
        </p:spPr>
        <p:txBody>
          <a:bodyPr wrap="none" anchor="ctr"/>
          <a:lstStyle/>
          <a:p>
            <a:pPr algn="ctr" eaLnBrk="0" hangingPunct="0"/>
            <a:r>
              <a:rPr lang="en-US" sz="2400" b="1" u="sng">
                <a:solidFill>
                  <a:schemeClr val="tx2"/>
                </a:solidFill>
              </a:rPr>
              <a:t>Vocabulary:</a:t>
            </a:r>
          </a:p>
          <a:p>
            <a:pPr algn="ctr" eaLnBrk="0" hangingPunct="0"/>
            <a:r>
              <a:rPr lang="en-US" sz="2400" b="1"/>
              <a:t>Setting</a:t>
            </a:r>
          </a:p>
          <a:p>
            <a:pPr algn="ctr" eaLnBrk="0" hangingPunct="0"/>
            <a:r>
              <a:rPr lang="en-US" sz="2400" b="1"/>
              <a:t>Characterization</a:t>
            </a:r>
          </a:p>
          <a:p>
            <a:pPr algn="ctr" eaLnBrk="0" hangingPunct="0"/>
            <a:r>
              <a:rPr lang="en-US" sz="2400" b="1"/>
              <a:t>Theme</a:t>
            </a:r>
          </a:p>
          <a:p>
            <a:pPr algn="ctr" eaLnBrk="0" hangingPunct="0"/>
            <a:r>
              <a:rPr lang="en-US" sz="2400" b="1"/>
              <a:t>Plot/Conflict</a:t>
            </a:r>
          </a:p>
          <a:p>
            <a:pPr algn="ctr" eaLnBrk="0" hangingPunct="0"/>
            <a:r>
              <a:rPr lang="en-US" sz="2400" b="1"/>
              <a:t>Imagery</a:t>
            </a:r>
          </a:p>
          <a:p>
            <a:pPr algn="ctr" eaLnBrk="0" hangingPunct="0"/>
            <a:r>
              <a:rPr lang="en-US" sz="2400" b="1"/>
              <a:t>Dramatic Irony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80988" y="663575"/>
            <a:ext cx="8636000" cy="936625"/>
          </a:xfrm>
          <a:prstGeom prst="rect">
            <a:avLst/>
          </a:prstGeom>
          <a:noFill/>
          <a:ln w="19050">
            <a:solidFill>
              <a:schemeClr val="tx1"/>
            </a:solidFill>
            <a:miter lim="800000"/>
            <a:headEnd/>
            <a:tailEnd/>
          </a:ln>
        </p:spPr>
        <p:txBody>
          <a:bodyPr wrap="none" anchor="ctr"/>
          <a:lstStyle/>
          <a:p>
            <a:pPr eaLnBrk="0" hangingPunct="0"/>
            <a:r>
              <a:rPr lang="en-US" sz="2400" b="1" u="sng">
                <a:solidFill>
                  <a:schemeClr val="tx2"/>
                </a:solidFill>
              </a:rPr>
              <a:t>Unit Essential Questions</a:t>
            </a:r>
            <a:r>
              <a:rPr lang="en-US" sz="2400" b="1">
                <a:solidFill>
                  <a:schemeClr val="tx2"/>
                </a:solidFill>
              </a:rPr>
              <a:t>:</a:t>
            </a:r>
            <a:r>
              <a:rPr lang="en-US" sz="2400" b="1"/>
              <a:t> Why a tragedy?</a:t>
            </a:r>
          </a:p>
          <a:p>
            <a:pPr eaLnBrk="0" hangingPunct="0"/>
            <a:r>
              <a:rPr lang="en-US" sz="2400" b="1"/>
              <a:t>What are the characteristics of a Shakespearean tragedy?</a:t>
            </a:r>
            <a:r>
              <a:rPr lang="en-US" sz="1600" b="1"/>
              <a:t>  </a:t>
            </a:r>
          </a:p>
        </p:txBody>
      </p:sp>
      <p:sp>
        <p:nvSpPr>
          <p:cNvPr id="41987" name="Rectangle 3"/>
          <p:cNvSpPr>
            <a:spLocks noChangeArrowheads="1"/>
          </p:cNvSpPr>
          <p:nvPr/>
        </p:nvSpPr>
        <p:spPr bwMode="auto">
          <a:xfrm>
            <a:off x="271463" y="1779588"/>
            <a:ext cx="2867025" cy="776287"/>
          </a:xfrm>
          <a:prstGeom prst="rect">
            <a:avLst/>
          </a:prstGeom>
          <a:noFill/>
          <a:ln w="9525">
            <a:solidFill>
              <a:schemeClr val="tx1"/>
            </a:solidFill>
            <a:miter lim="800000"/>
            <a:headEnd/>
            <a:tailEnd/>
          </a:ln>
        </p:spPr>
        <p:txBody>
          <a:bodyPr wrap="none" anchor="ctr"/>
          <a:lstStyle/>
          <a:p>
            <a:pPr algn="ctr" eaLnBrk="0" hangingPunct="0"/>
            <a:r>
              <a:rPr lang="en-US" sz="2400" b="1"/>
              <a:t>Character Analysis</a:t>
            </a:r>
            <a:r>
              <a:rPr lang="en-US" b="1"/>
              <a:t> </a:t>
            </a:r>
          </a:p>
        </p:txBody>
      </p:sp>
      <p:sp>
        <p:nvSpPr>
          <p:cNvPr id="41988" name="Rectangle 4"/>
          <p:cNvSpPr>
            <a:spLocks noChangeArrowheads="1"/>
          </p:cNvSpPr>
          <p:nvPr/>
        </p:nvSpPr>
        <p:spPr bwMode="auto">
          <a:xfrm>
            <a:off x="6210300" y="1804988"/>
            <a:ext cx="2933700" cy="736600"/>
          </a:xfrm>
          <a:prstGeom prst="rect">
            <a:avLst/>
          </a:prstGeom>
          <a:noFill/>
          <a:ln w="9525">
            <a:solidFill>
              <a:schemeClr val="tx1"/>
            </a:solidFill>
            <a:miter lim="800000"/>
            <a:headEnd/>
            <a:tailEnd/>
          </a:ln>
        </p:spPr>
        <p:txBody>
          <a:bodyPr wrap="none" anchor="ctr"/>
          <a:lstStyle/>
          <a:p>
            <a:pPr algn="ctr" eaLnBrk="0" hangingPunct="0"/>
            <a:r>
              <a:rPr lang="en-US" sz="2400" b="1"/>
              <a:t>Drama</a:t>
            </a:r>
          </a:p>
          <a:p>
            <a:pPr algn="ctr" eaLnBrk="0" hangingPunct="0"/>
            <a:r>
              <a:rPr lang="en-US" sz="2400" b="1"/>
              <a:t>Characteristics </a:t>
            </a:r>
          </a:p>
        </p:txBody>
      </p:sp>
      <p:sp>
        <p:nvSpPr>
          <p:cNvPr id="41989" name="Rectangle 5"/>
          <p:cNvSpPr>
            <a:spLocks noChangeArrowheads="1"/>
          </p:cNvSpPr>
          <p:nvPr/>
        </p:nvSpPr>
        <p:spPr bwMode="auto">
          <a:xfrm>
            <a:off x="3254375" y="1793875"/>
            <a:ext cx="2868613" cy="762000"/>
          </a:xfrm>
          <a:prstGeom prst="rect">
            <a:avLst/>
          </a:prstGeom>
          <a:noFill/>
          <a:ln w="9525">
            <a:solidFill>
              <a:schemeClr val="tx1"/>
            </a:solidFill>
            <a:miter lim="800000"/>
            <a:headEnd/>
            <a:tailEnd/>
          </a:ln>
        </p:spPr>
        <p:txBody>
          <a:bodyPr wrap="none" anchor="ctr"/>
          <a:lstStyle/>
          <a:p>
            <a:pPr algn="ctr" eaLnBrk="0" hangingPunct="0"/>
            <a:r>
              <a:rPr lang="en-US" sz="2400" b="1"/>
              <a:t>Literary Analysis</a:t>
            </a:r>
          </a:p>
        </p:txBody>
      </p:sp>
      <p:sp>
        <p:nvSpPr>
          <p:cNvPr id="41990" name="Text Box 6"/>
          <p:cNvSpPr txBox="1">
            <a:spLocks noChangeArrowheads="1"/>
          </p:cNvSpPr>
          <p:nvPr/>
        </p:nvSpPr>
        <p:spPr bwMode="auto">
          <a:xfrm>
            <a:off x="2462213" y="187325"/>
            <a:ext cx="4460875" cy="519113"/>
          </a:xfrm>
          <a:prstGeom prst="rect">
            <a:avLst/>
          </a:prstGeom>
          <a:solidFill>
            <a:schemeClr val="accent2"/>
          </a:solidFill>
          <a:ln w="9525">
            <a:noFill/>
            <a:miter lim="800000"/>
            <a:headEnd/>
            <a:tailEnd/>
          </a:ln>
        </p:spPr>
        <p:txBody>
          <a:bodyPr wrap="none">
            <a:spAutoFit/>
          </a:bodyPr>
          <a:lstStyle/>
          <a:p>
            <a:pPr eaLnBrk="0" hangingPunct="0"/>
            <a:r>
              <a:rPr lang="en-US" sz="2800" b="1" dirty="0">
                <a:solidFill>
                  <a:schemeClr val="tx2"/>
                </a:solidFill>
              </a:rPr>
              <a:t>Shakespeare’s Tragedies</a:t>
            </a:r>
          </a:p>
        </p:txBody>
      </p:sp>
      <p:sp>
        <p:nvSpPr>
          <p:cNvPr id="41991" name="Rectangle 8"/>
          <p:cNvSpPr>
            <a:spLocks noChangeArrowheads="1"/>
          </p:cNvSpPr>
          <p:nvPr/>
        </p:nvSpPr>
        <p:spPr bwMode="auto">
          <a:xfrm>
            <a:off x="228600" y="2743200"/>
            <a:ext cx="2935288" cy="2895600"/>
          </a:xfrm>
          <a:prstGeom prst="rect">
            <a:avLst/>
          </a:prstGeom>
          <a:noFill/>
          <a:ln w="19050">
            <a:noFill/>
            <a:miter lim="800000"/>
            <a:headEnd/>
            <a:tailEnd/>
          </a:ln>
        </p:spPr>
        <p:txBody>
          <a:bodyPr wrap="none" anchor="ctr"/>
          <a:lstStyle/>
          <a:p>
            <a:pPr algn="ctr" eaLnBrk="0" hangingPunct="0"/>
            <a:r>
              <a:rPr lang="en-US" sz="2400" b="1" u="sng">
                <a:solidFill>
                  <a:schemeClr val="tx2"/>
                </a:solidFill>
              </a:rPr>
              <a:t>Vocabulary:</a:t>
            </a:r>
            <a:r>
              <a:rPr lang="en-US" sz="2400" b="1">
                <a:solidFill>
                  <a:schemeClr val="tx2"/>
                </a:solidFill>
              </a:rPr>
              <a:t>  </a:t>
            </a:r>
          </a:p>
          <a:p>
            <a:pPr algn="ctr" eaLnBrk="0" hangingPunct="0"/>
            <a:r>
              <a:rPr lang="en-US" sz="2400" b="1"/>
              <a:t>Protagonist</a:t>
            </a:r>
          </a:p>
          <a:p>
            <a:pPr algn="ctr" eaLnBrk="0" hangingPunct="0"/>
            <a:r>
              <a:rPr lang="en-US" sz="2400" b="1"/>
              <a:t>Intellectual</a:t>
            </a:r>
          </a:p>
          <a:p>
            <a:pPr algn="ctr" eaLnBrk="0" hangingPunct="0"/>
            <a:r>
              <a:rPr lang="en-US" sz="2400" b="1"/>
              <a:t>Virtuous</a:t>
            </a:r>
          </a:p>
          <a:p>
            <a:pPr algn="ctr" eaLnBrk="0" hangingPunct="0"/>
            <a:r>
              <a:rPr lang="en-US" sz="2400" b="1"/>
              <a:t>Avenging</a:t>
            </a:r>
          </a:p>
          <a:p>
            <a:pPr algn="ctr" eaLnBrk="0" hangingPunct="0"/>
            <a:r>
              <a:rPr lang="en-US" sz="2400" b="1"/>
              <a:t>Flawed</a:t>
            </a:r>
          </a:p>
          <a:p>
            <a:pPr algn="ctr" eaLnBrk="0" hangingPunct="0"/>
            <a:r>
              <a:rPr lang="en-US" sz="2400" b="1"/>
              <a:t>Antagonist</a:t>
            </a:r>
          </a:p>
        </p:txBody>
      </p:sp>
      <p:sp>
        <p:nvSpPr>
          <p:cNvPr id="41992" name="Rectangle 10"/>
          <p:cNvSpPr>
            <a:spLocks noChangeArrowheads="1"/>
          </p:cNvSpPr>
          <p:nvPr/>
        </p:nvSpPr>
        <p:spPr bwMode="auto">
          <a:xfrm>
            <a:off x="3276600" y="2819400"/>
            <a:ext cx="2816225" cy="2743200"/>
          </a:xfrm>
          <a:prstGeom prst="rect">
            <a:avLst/>
          </a:prstGeom>
          <a:noFill/>
          <a:ln w="19050">
            <a:noFill/>
            <a:miter lim="800000"/>
            <a:headEnd/>
            <a:tailEnd/>
          </a:ln>
        </p:spPr>
        <p:txBody>
          <a:bodyPr wrap="none" anchor="ctr"/>
          <a:lstStyle/>
          <a:p>
            <a:pPr algn="ctr" eaLnBrk="0" hangingPunct="0"/>
            <a:r>
              <a:rPr lang="en-US" sz="2400" b="1" u="sng">
                <a:solidFill>
                  <a:schemeClr val="tx2"/>
                </a:solidFill>
              </a:rPr>
              <a:t>Vocabulary:</a:t>
            </a:r>
          </a:p>
          <a:p>
            <a:pPr algn="ctr" eaLnBrk="0" hangingPunct="0"/>
            <a:r>
              <a:rPr lang="en-US" sz="2400" b="1"/>
              <a:t>Setting</a:t>
            </a:r>
          </a:p>
          <a:p>
            <a:pPr algn="ctr" eaLnBrk="0" hangingPunct="0"/>
            <a:r>
              <a:rPr lang="en-US" sz="2400" b="1"/>
              <a:t>Characterization</a:t>
            </a:r>
          </a:p>
          <a:p>
            <a:pPr algn="ctr" eaLnBrk="0" hangingPunct="0"/>
            <a:r>
              <a:rPr lang="en-US" sz="2400" b="1"/>
              <a:t>Theme</a:t>
            </a:r>
          </a:p>
          <a:p>
            <a:pPr algn="ctr" eaLnBrk="0" hangingPunct="0"/>
            <a:r>
              <a:rPr lang="en-US" sz="2400" b="1"/>
              <a:t>Plot/Conflict</a:t>
            </a:r>
          </a:p>
          <a:p>
            <a:pPr algn="ctr" eaLnBrk="0" hangingPunct="0"/>
            <a:r>
              <a:rPr lang="en-US" sz="2400" b="1"/>
              <a:t>Imagery</a:t>
            </a:r>
          </a:p>
          <a:p>
            <a:pPr algn="ctr" eaLnBrk="0" hangingPunct="0"/>
            <a:r>
              <a:rPr lang="en-US" sz="2400" b="1"/>
              <a:t>Dramatic Irony</a:t>
            </a:r>
          </a:p>
        </p:txBody>
      </p:sp>
      <p:sp>
        <p:nvSpPr>
          <p:cNvPr id="41993" name="Rectangle 12"/>
          <p:cNvSpPr>
            <a:spLocks noChangeArrowheads="1"/>
          </p:cNvSpPr>
          <p:nvPr/>
        </p:nvSpPr>
        <p:spPr bwMode="auto">
          <a:xfrm>
            <a:off x="6261100" y="3124200"/>
            <a:ext cx="2882900" cy="2125663"/>
          </a:xfrm>
          <a:prstGeom prst="rect">
            <a:avLst/>
          </a:prstGeom>
          <a:noFill/>
          <a:ln w="19050">
            <a:noFill/>
            <a:miter lim="800000"/>
            <a:headEnd/>
            <a:tailEnd/>
          </a:ln>
        </p:spPr>
        <p:txBody>
          <a:bodyPr wrap="none" anchor="ctr"/>
          <a:lstStyle/>
          <a:p>
            <a:pPr algn="ctr" eaLnBrk="0" hangingPunct="0"/>
            <a:r>
              <a:rPr lang="en-US" sz="2400" b="1" u="sng">
                <a:solidFill>
                  <a:schemeClr val="tx2"/>
                </a:solidFill>
              </a:rPr>
              <a:t>Vocabulary:</a:t>
            </a:r>
          </a:p>
          <a:p>
            <a:pPr algn="ctr" eaLnBrk="0" hangingPunct="0"/>
            <a:r>
              <a:rPr lang="en-US" sz="2400" b="1"/>
              <a:t>Monologue</a:t>
            </a:r>
          </a:p>
          <a:p>
            <a:pPr algn="ctr" eaLnBrk="0" hangingPunct="0"/>
            <a:r>
              <a:rPr lang="en-US" sz="2400" b="1"/>
              <a:t>Soliloquy</a:t>
            </a:r>
          </a:p>
          <a:p>
            <a:pPr algn="ctr" eaLnBrk="0" hangingPunct="0"/>
            <a:r>
              <a:rPr lang="en-US" sz="2400" b="1"/>
              <a:t>Aside</a:t>
            </a:r>
          </a:p>
          <a:p>
            <a:pPr algn="ctr" eaLnBrk="0" hangingPunct="0"/>
            <a:r>
              <a:rPr lang="en-US" sz="2400" b="1"/>
              <a:t>Foil</a:t>
            </a:r>
          </a:p>
          <a:p>
            <a:pPr algn="ctr" eaLnBrk="0" hangingPunct="0"/>
            <a:r>
              <a:rPr lang="en-US" sz="2400" b="1"/>
              <a:t>Catastrophe</a:t>
            </a:r>
          </a:p>
          <a:p>
            <a:pPr algn="ctr" eaLnBrk="0" hangingPunct="0"/>
            <a:r>
              <a:rPr lang="en-US" sz="2400" b="1"/>
              <a:t>Staging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914400" y="2057400"/>
            <a:ext cx="8229600" cy="4800600"/>
          </a:xfrm>
        </p:spPr>
        <p:txBody>
          <a:bodyPr>
            <a:normAutofit/>
          </a:bodyPr>
          <a:lstStyle/>
          <a:p>
            <a:pPr marL="0" indent="0">
              <a:buNone/>
            </a:pPr>
            <a:r>
              <a:rPr lang="en-US" dirty="0" smtClean="0"/>
              <a:t>Developing a high-impact mindset requires having an idea of why you are teaching. What is it you want? </a:t>
            </a:r>
          </a:p>
          <a:p>
            <a:pPr lvl="1">
              <a:buFont typeface="Arial" pitchFamily="34" charset="0"/>
              <a:buChar char="•"/>
            </a:pPr>
            <a:r>
              <a:rPr lang="en-US" dirty="0" smtClean="0"/>
              <a:t>Recognition? </a:t>
            </a:r>
          </a:p>
          <a:p>
            <a:pPr lvl="1">
              <a:buFont typeface="Arial" pitchFamily="34" charset="0"/>
              <a:buChar char="•"/>
            </a:pPr>
            <a:r>
              <a:rPr lang="en-US" dirty="0" smtClean="0"/>
              <a:t>Appreciation? </a:t>
            </a:r>
          </a:p>
          <a:p>
            <a:pPr lvl="1">
              <a:buFont typeface="Arial" pitchFamily="34" charset="0"/>
              <a:buChar char="•"/>
            </a:pPr>
            <a:r>
              <a:rPr lang="en-US" dirty="0" smtClean="0"/>
              <a:t>Satisfaction from serving others? </a:t>
            </a:r>
          </a:p>
          <a:p>
            <a:pPr marL="0" indent="0">
              <a:buNone/>
            </a:pPr>
            <a:r>
              <a:rPr lang="en-US" sz="2800" dirty="0" smtClean="0"/>
              <a:t>Make a list…</a:t>
            </a:r>
          </a:p>
          <a:p>
            <a:pPr marL="514350" indent="-514350">
              <a:buFont typeface="+mj-lt"/>
              <a:buAutoNum type="arabicPeriod"/>
            </a:pPr>
            <a:r>
              <a:rPr lang="en-US" sz="2800" dirty="0"/>
              <a:t> </a:t>
            </a:r>
            <a:endParaRPr lang="en-US" sz="2800" dirty="0" smtClean="0"/>
          </a:p>
          <a:p>
            <a:pPr marL="514350" indent="-514350">
              <a:buFont typeface="+mj-lt"/>
              <a:buAutoNum type="arabicPeriod"/>
            </a:pPr>
            <a:r>
              <a:rPr lang="en-US" sz="2800" dirty="0"/>
              <a:t> </a:t>
            </a:r>
            <a:endParaRPr lang="en-US" sz="2800" dirty="0" smtClean="0"/>
          </a:p>
          <a:p>
            <a:pPr marL="514350" indent="-514350">
              <a:buFont typeface="+mj-lt"/>
              <a:buAutoNum type="arabicPeriod"/>
            </a:pPr>
            <a:r>
              <a:rPr lang="en-US" sz="2800" dirty="0"/>
              <a:t> </a:t>
            </a:r>
          </a:p>
        </p:txBody>
      </p:sp>
      <p:sp>
        <p:nvSpPr>
          <p:cNvPr id="7" name="Title 6"/>
          <p:cNvSpPr>
            <a:spLocks noGrp="1"/>
          </p:cNvSpPr>
          <p:nvPr>
            <p:ph type="title"/>
          </p:nvPr>
        </p:nvSpPr>
        <p:spPr>
          <a:xfrm>
            <a:off x="609600" y="533400"/>
            <a:ext cx="8077200" cy="1325562"/>
          </a:xfrm>
          <a:solidFill>
            <a:schemeClr val="accent2"/>
          </a:solidFill>
        </p:spPr>
        <p:txBody>
          <a:bodyPr>
            <a:noAutofit/>
          </a:bodyPr>
          <a:lstStyle/>
          <a:p>
            <a:pPr algn="ctr"/>
            <a:r>
              <a:rPr lang="en-US" sz="3200" b="1" dirty="0" smtClean="0">
                <a:solidFill>
                  <a:schemeClr val="tx2"/>
                </a:solidFill>
              </a:rPr>
              <a:t>The Essential Why: Why are You Teaching?</a:t>
            </a:r>
          </a:p>
        </p:txBody>
      </p:sp>
    </p:spTree>
    <p:extLst>
      <p:ext uri="{BB962C8B-B14F-4D97-AF65-F5344CB8AC3E}">
        <p14:creationId xmlns:p14="http://schemas.microsoft.com/office/powerpoint/2010/main" val="2041313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304800" y="0"/>
            <a:ext cx="8610600" cy="396875"/>
          </a:xfrm>
          <a:prstGeom prst="rect">
            <a:avLst/>
          </a:prstGeom>
          <a:solidFill>
            <a:schemeClr val="accent2"/>
          </a:solidFill>
          <a:ln w="9525">
            <a:noFill/>
            <a:miter lim="800000"/>
            <a:headEnd/>
            <a:tailEnd/>
          </a:ln>
        </p:spPr>
        <p:txBody>
          <a:bodyPr wrap="square">
            <a:spAutoFit/>
          </a:bodyPr>
          <a:lstStyle/>
          <a:p>
            <a:pPr eaLnBrk="0" hangingPunct="0"/>
            <a:r>
              <a:rPr lang="en-US" sz="2000" b="1" dirty="0"/>
              <a:t>English Literature:</a:t>
            </a:r>
            <a:r>
              <a:rPr lang="en-US" sz="2000" b="1" dirty="0">
                <a:solidFill>
                  <a:schemeClr val="tx2"/>
                </a:solidFill>
              </a:rPr>
              <a:t>  High School</a:t>
            </a:r>
          </a:p>
        </p:txBody>
      </p:sp>
      <p:sp>
        <p:nvSpPr>
          <p:cNvPr id="43011" name="Rectangle 3"/>
          <p:cNvSpPr>
            <a:spLocks noChangeArrowheads="1"/>
          </p:cNvSpPr>
          <p:nvPr/>
        </p:nvSpPr>
        <p:spPr bwMode="auto">
          <a:xfrm>
            <a:off x="322263" y="457200"/>
            <a:ext cx="8593137" cy="841375"/>
          </a:xfrm>
          <a:prstGeom prst="rect">
            <a:avLst/>
          </a:prstGeom>
          <a:noFill/>
          <a:ln w="19050">
            <a:solidFill>
              <a:schemeClr val="tx1"/>
            </a:solidFill>
            <a:miter lim="800000"/>
            <a:headEnd/>
            <a:tailEnd/>
          </a:ln>
        </p:spPr>
        <p:txBody>
          <a:bodyPr wrap="none" anchor="ctr"/>
          <a:lstStyle/>
          <a:p>
            <a:pPr eaLnBrk="0" hangingPunct="0"/>
            <a:r>
              <a:rPr lang="en-US" sz="1600" b="1" u="sng">
                <a:solidFill>
                  <a:schemeClr val="tx2"/>
                </a:solidFill>
              </a:rPr>
              <a:t>Key Learnings</a:t>
            </a:r>
            <a:r>
              <a:rPr lang="en-US" sz="1600" b="1">
                <a:solidFill>
                  <a:schemeClr val="tx2"/>
                </a:solidFill>
              </a:rPr>
              <a:t>:</a:t>
            </a:r>
            <a:r>
              <a:rPr lang="en-US" sz="1600" b="1"/>
              <a:t> To define and understand the elements and characteristics of </a:t>
            </a:r>
          </a:p>
          <a:p>
            <a:pPr eaLnBrk="0" hangingPunct="0"/>
            <a:r>
              <a:rPr lang="en-US" sz="1600" b="1"/>
              <a:t>Shakespearean tragedy.  Explore the tragic heroes in the Shakespearean tragedies and </a:t>
            </a:r>
          </a:p>
          <a:p>
            <a:pPr eaLnBrk="0" hangingPunct="0"/>
            <a:r>
              <a:rPr lang="en-US" sz="1600" b="1"/>
              <a:t>identify the flaws, events, and influences that led to the tragedy of each hero.  </a:t>
            </a:r>
          </a:p>
        </p:txBody>
      </p:sp>
      <p:sp>
        <p:nvSpPr>
          <p:cNvPr id="43012" name="Rectangle 4"/>
          <p:cNvSpPr>
            <a:spLocks noChangeArrowheads="1"/>
          </p:cNvSpPr>
          <p:nvPr/>
        </p:nvSpPr>
        <p:spPr bwMode="auto">
          <a:xfrm>
            <a:off x="322263" y="1430338"/>
            <a:ext cx="8593137" cy="627062"/>
          </a:xfrm>
          <a:prstGeom prst="rect">
            <a:avLst/>
          </a:prstGeom>
          <a:noFill/>
          <a:ln w="19050">
            <a:solidFill>
              <a:schemeClr val="tx1"/>
            </a:solidFill>
            <a:miter lim="800000"/>
            <a:headEnd/>
            <a:tailEnd/>
          </a:ln>
        </p:spPr>
        <p:txBody>
          <a:bodyPr wrap="none" anchor="ctr"/>
          <a:lstStyle/>
          <a:p>
            <a:pPr eaLnBrk="0" hangingPunct="0"/>
            <a:r>
              <a:rPr lang="en-US" sz="1600" b="1" u="sng">
                <a:solidFill>
                  <a:schemeClr val="tx2"/>
                </a:solidFill>
              </a:rPr>
              <a:t>Unit Essential Questions</a:t>
            </a:r>
            <a:r>
              <a:rPr lang="en-US" sz="1600" b="1">
                <a:solidFill>
                  <a:schemeClr val="tx2"/>
                </a:solidFill>
              </a:rPr>
              <a:t>:</a:t>
            </a:r>
            <a:r>
              <a:rPr lang="en-US" sz="1600" b="1"/>
              <a:t> Why a tragedy?   What are the characteristics of a </a:t>
            </a:r>
          </a:p>
          <a:p>
            <a:pPr eaLnBrk="0" hangingPunct="0"/>
            <a:r>
              <a:rPr lang="en-US" sz="1600" b="1"/>
              <a:t>Shakespearean tragedy?  </a:t>
            </a:r>
          </a:p>
        </p:txBody>
      </p:sp>
      <p:sp>
        <p:nvSpPr>
          <p:cNvPr id="43013" name="Rectangle 5"/>
          <p:cNvSpPr>
            <a:spLocks noChangeArrowheads="1"/>
          </p:cNvSpPr>
          <p:nvPr/>
        </p:nvSpPr>
        <p:spPr bwMode="auto">
          <a:xfrm>
            <a:off x="271463" y="2209800"/>
            <a:ext cx="2867025" cy="346075"/>
          </a:xfrm>
          <a:prstGeom prst="rect">
            <a:avLst/>
          </a:prstGeom>
          <a:noFill/>
          <a:ln w="9525">
            <a:solidFill>
              <a:schemeClr val="tx1"/>
            </a:solidFill>
            <a:miter lim="800000"/>
            <a:headEnd/>
            <a:tailEnd/>
          </a:ln>
        </p:spPr>
        <p:txBody>
          <a:bodyPr wrap="none" anchor="ctr"/>
          <a:lstStyle/>
          <a:p>
            <a:pPr algn="ctr" eaLnBrk="0" hangingPunct="0"/>
            <a:r>
              <a:rPr lang="en-US" sz="1400" b="1" u="sng">
                <a:solidFill>
                  <a:schemeClr val="tx2"/>
                </a:solidFill>
              </a:rPr>
              <a:t>Concept</a:t>
            </a:r>
            <a:r>
              <a:rPr lang="en-US" sz="1400" b="1">
                <a:solidFill>
                  <a:schemeClr val="tx2"/>
                </a:solidFill>
              </a:rPr>
              <a:t>:</a:t>
            </a:r>
            <a:r>
              <a:rPr lang="en-US" sz="1400" b="1"/>
              <a:t> Character Analysis </a:t>
            </a:r>
          </a:p>
        </p:txBody>
      </p:sp>
      <p:sp>
        <p:nvSpPr>
          <p:cNvPr id="43014" name="Rectangle 6"/>
          <p:cNvSpPr>
            <a:spLocks noChangeArrowheads="1"/>
          </p:cNvSpPr>
          <p:nvPr/>
        </p:nvSpPr>
        <p:spPr bwMode="auto">
          <a:xfrm>
            <a:off x="285750" y="2817813"/>
            <a:ext cx="2838450" cy="1528762"/>
          </a:xfrm>
          <a:prstGeom prst="rect">
            <a:avLst/>
          </a:prstGeom>
          <a:noFill/>
          <a:ln w="19050">
            <a:solidFill>
              <a:schemeClr val="tx1"/>
            </a:solidFill>
            <a:miter lim="800000"/>
            <a:headEnd/>
            <a:tailEnd/>
          </a:ln>
        </p:spPr>
        <p:txBody>
          <a:bodyPr wrap="none" anchor="ctr"/>
          <a:lstStyle/>
          <a:p>
            <a:pPr marL="457200" indent="-457200" eaLnBrk="0" hangingPunct="0"/>
            <a:r>
              <a:rPr lang="en-US" sz="1400" b="1" u="sng">
                <a:solidFill>
                  <a:schemeClr val="tx2"/>
                </a:solidFill>
              </a:rPr>
              <a:t>LEQ(s):</a:t>
            </a:r>
          </a:p>
          <a:p>
            <a:pPr marL="457200" indent="-457200" eaLnBrk="0" hangingPunct="0"/>
            <a:r>
              <a:rPr lang="en-US" sz="1200" b="1"/>
              <a:t>1.  </a:t>
            </a:r>
            <a:r>
              <a:rPr lang="en-US" sz="1400" b="1"/>
              <a:t>Why do we call them tragic </a:t>
            </a:r>
          </a:p>
          <a:p>
            <a:pPr marL="457200" indent="-457200" eaLnBrk="0" hangingPunct="0"/>
            <a:r>
              <a:rPr lang="en-US" sz="1400" b="1"/>
              <a:t>     heroes?</a:t>
            </a:r>
          </a:p>
          <a:p>
            <a:pPr marL="457200" indent="-457200" eaLnBrk="0" hangingPunct="0"/>
            <a:r>
              <a:rPr lang="en-US" sz="1400" b="1"/>
              <a:t>2.  What are the common </a:t>
            </a:r>
          </a:p>
          <a:p>
            <a:pPr marL="457200" indent="-457200" eaLnBrk="0" hangingPunct="0"/>
            <a:r>
              <a:rPr lang="en-US" sz="1400" b="1"/>
              <a:t>     characteristics of William </a:t>
            </a:r>
          </a:p>
          <a:p>
            <a:pPr marL="457200" indent="-457200" eaLnBrk="0" hangingPunct="0"/>
            <a:r>
              <a:rPr lang="en-US" sz="1400" b="1"/>
              <a:t>     Shakespeare’s tragic </a:t>
            </a:r>
          </a:p>
          <a:p>
            <a:pPr marL="457200" indent="-457200" eaLnBrk="0" hangingPunct="0"/>
            <a:r>
              <a:rPr lang="en-US" sz="1400" b="1"/>
              <a:t>     heroes?</a:t>
            </a:r>
          </a:p>
        </p:txBody>
      </p:sp>
      <p:sp>
        <p:nvSpPr>
          <p:cNvPr id="43015" name="Rectangle 7"/>
          <p:cNvSpPr>
            <a:spLocks noChangeArrowheads="1"/>
          </p:cNvSpPr>
          <p:nvPr/>
        </p:nvSpPr>
        <p:spPr bwMode="auto">
          <a:xfrm>
            <a:off x="3290888" y="2803525"/>
            <a:ext cx="2881312" cy="1530350"/>
          </a:xfrm>
          <a:prstGeom prst="rect">
            <a:avLst/>
          </a:prstGeom>
          <a:noFill/>
          <a:ln w="19050">
            <a:solidFill>
              <a:schemeClr val="tx1"/>
            </a:solidFill>
            <a:miter lim="800000"/>
            <a:headEnd/>
            <a:tailEnd/>
          </a:ln>
        </p:spPr>
        <p:txBody>
          <a:bodyPr wrap="none" anchor="ctr"/>
          <a:lstStyle/>
          <a:p>
            <a:pPr marL="457200" indent="-457200" eaLnBrk="0" hangingPunct="0"/>
            <a:r>
              <a:rPr lang="en-US" sz="1400" b="1" u="sng">
                <a:solidFill>
                  <a:schemeClr val="tx2"/>
                </a:solidFill>
              </a:rPr>
              <a:t>LEQ(s):</a:t>
            </a:r>
          </a:p>
          <a:p>
            <a:pPr marL="457200" indent="-457200" eaLnBrk="0" hangingPunct="0"/>
            <a:r>
              <a:rPr lang="en-US" sz="1400" b="1"/>
              <a:t>1. What are the literary elements </a:t>
            </a:r>
          </a:p>
          <a:p>
            <a:pPr marL="457200" indent="-457200" eaLnBrk="0" hangingPunct="0"/>
            <a:r>
              <a:rPr lang="en-US" sz="1400" b="1"/>
              <a:t>    of a Shakespearean play? </a:t>
            </a:r>
          </a:p>
          <a:p>
            <a:pPr marL="457200" indent="-457200" eaLnBrk="0" hangingPunct="0"/>
            <a:r>
              <a:rPr lang="en-US" sz="1400" b="1"/>
              <a:t>2. How do these elements work </a:t>
            </a:r>
          </a:p>
          <a:p>
            <a:pPr marL="457200" indent="-457200" eaLnBrk="0" hangingPunct="0"/>
            <a:r>
              <a:rPr lang="en-US" sz="1400" b="1"/>
              <a:t>    together to develop a tragedy?</a:t>
            </a:r>
          </a:p>
          <a:p>
            <a:pPr marL="457200" indent="-457200" eaLnBrk="0" hangingPunct="0"/>
            <a:endParaRPr lang="en-US" sz="1400" b="1"/>
          </a:p>
          <a:p>
            <a:pPr marL="457200" indent="-457200" eaLnBrk="0" hangingPunct="0"/>
            <a:endParaRPr lang="en-US" sz="1400" b="1"/>
          </a:p>
        </p:txBody>
      </p:sp>
      <p:sp>
        <p:nvSpPr>
          <p:cNvPr id="43016" name="Rectangle 8"/>
          <p:cNvSpPr>
            <a:spLocks noChangeArrowheads="1"/>
          </p:cNvSpPr>
          <p:nvPr/>
        </p:nvSpPr>
        <p:spPr bwMode="auto">
          <a:xfrm>
            <a:off x="6210300" y="2195513"/>
            <a:ext cx="2933700" cy="346075"/>
          </a:xfrm>
          <a:prstGeom prst="rect">
            <a:avLst/>
          </a:prstGeom>
          <a:noFill/>
          <a:ln w="9525">
            <a:solidFill>
              <a:schemeClr val="tx1"/>
            </a:solidFill>
            <a:miter lim="800000"/>
            <a:headEnd/>
            <a:tailEnd/>
          </a:ln>
        </p:spPr>
        <p:txBody>
          <a:bodyPr wrap="none" anchor="ctr"/>
          <a:lstStyle/>
          <a:p>
            <a:pPr algn="ctr" eaLnBrk="0" hangingPunct="0"/>
            <a:r>
              <a:rPr lang="en-US" sz="1400" b="1" u="sng">
                <a:solidFill>
                  <a:schemeClr val="tx2"/>
                </a:solidFill>
              </a:rPr>
              <a:t>Concept</a:t>
            </a:r>
            <a:r>
              <a:rPr lang="en-US" sz="1400" b="1">
                <a:solidFill>
                  <a:schemeClr val="tx2"/>
                </a:solidFill>
              </a:rPr>
              <a:t>:</a:t>
            </a:r>
            <a:r>
              <a:rPr lang="en-US" sz="1400" b="1"/>
              <a:t> Drama Characteristics</a:t>
            </a:r>
            <a:r>
              <a:rPr lang="en-US" sz="1200" b="1"/>
              <a:t> </a:t>
            </a:r>
          </a:p>
        </p:txBody>
      </p:sp>
      <p:sp>
        <p:nvSpPr>
          <p:cNvPr id="43017" name="Rectangle 9"/>
          <p:cNvSpPr>
            <a:spLocks noChangeArrowheads="1"/>
          </p:cNvSpPr>
          <p:nvPr/>
        </p:nvSpPr>
        <p:spPr bwMode="auto">
          <a:xfrm>
            <a:off x="3254375" y="2209800"/>
            <a:ext cx="2868613" cy="346075"/>
          </a:xfrm>
          <a:prstGeom prst="rect">
            <a:avLst/>
          </a:prstGeom>
          <a:noFill/>
          <a:ln w="9525">
            <a:solidFill>
              <a:schemeClr val="tx1"/>
            </a:solidFill>
            <a:miter lim="800000"/>
            <a:headEnd/>
            <a:tailEnd/>
          </a:ln>
        </p:spPr>
        <p:txBody>
          <a:bodyPr wrap="none" anchor="ctr"/>
          <a:lstStyle/>
          <a:p>
            <a:pPr algn="ctr" eaLnBrk="0" hangingPunct="0"/>
            <a:r>
              <a:rPr lang="en-US" sz="1400" b="1" u="sng">
                <a:solidFill>
                  <a:schemeClr val="tx2"/>
                </a:solidFill>
              </a:rPr>
              <a:t>Concept</a:t>
            </a:r>
            <a:r>
              <a:rPr lang="en-US" sz="1400" b="1">
                <a:solidFill>
                  <a:schemeClr val="tx2"/>
                </a:solidFill>
              </a:rPr>
              <a:t>:</a:t>
            </a:r>
            <a:r>
              <a:rPr lang="en-US" sz="1400" b="1"/>
              <a:t> Literary Analysis</a:t>
            </a:r>
          </a:p>
        </p:txBody>
      </p:sp>
      <p:sp>
        <p:nvSpPr>
          <p:cNvPr id="43018" name="Rectangle 10"/>
          <p:cNvSpPr>
            <a:spLocks noChangeArrowheads="1"/>
          </p:cNvSpPr>
          <p:nvPr/>
        </p:nvSpPr>
        <p:spPr bwMode="auto">
          <a:xfrm>
            <a:off x="6248400" y="2817813"/>
            <a:ext cx="2895600" cy="1501775"/>
          </a:xfrm>
          <a:prstGeom prst="rect">
            <a:avLst/>
          </a:prstGeom>
          <a:noFill/>
          <a:ln w="19050">
            <a:solidFill>
              <a:schemeClr val="tx1"/>
            </a:solidFill>
            <a:miter lim="800000"/>
            <a:headEnd/>
            <a:tailEnd/>
          </a:ln>
        </p:spPr>
        <p:txBody>
          <a:bodyPr wrap="none" anchor="ctr"/>
          <a:lstStyle/>
          <a:p>
            <a:pPr marL="457200" indent="-457200" eaLnBrk="0" hangingPunct="0"/>
            <a:r>
              <a:rPr lang="en-US" sz="1400" b="1" u="sng">
                <a:solidFill>
                  <a:schemeClr val="tx2"/>
                </a:solidFill>
              </a:rPr>
              <a:t>LEQ(s):</a:t>
            </a:r>
          </a:p>
          <a:p>
            <a:pPr marL="457200" indent="-457200" eaLnBrk="0" hangingPunct="0"/>
            <a:r>
              <a:rPr lang="en-US" sz="1400" b="1"/>
              <a:t>1. How do Shakespearean</a:t>
            </a:r>
          </a:p>
          <a:p>
            <a:pPr marL="457200" indent="-457200" eaLnBrk="0" hangingPunct="0"/>
            <a:r>
              <a:rPr lang="en-US" sz="1400" b="1"/>
              <a:t>    drama characteristics </a:t>
            </a:r>
          </a:p>
          <a:p>
            <a:pPr marL="457200" indent="-457200" eaLnBrk="0" hangingPunct="0"/>
            <a:r>
              <a:rPr lang="en-US" sz="1400" b="1"/>
              <a:t>    enhance the portrayal of the </a:t>
            </a:r>
          </a:p>
          <a:p>
            <a:pPr marL="457200" indent="-457200" eaLnBrk="0" hangingPunct="0"/>
            <a:r>
              <a:rPr lang="en-US" sz="1400" b="1"/>
              <a:t>    tragic hero?</a:t>
            </a:r>
          </a:p>
          <a:p>
            <a:pPr marL="457200" indent="-457200" eaLnBrk="0" hangingPunct="0"/>
            <a:endParaRPr lang="en-US" sz="1400" b="1"/>
          </a:p>
        </p:txBody>
      </p:sp>
      <p:sp>
        <p:nvSpPr>
          <p:cNvPr id="43019" name="Rectangle 11"/>
          <p:cNvSpPr>
            <a:spLocks noChangeArrowheads="1"/>
          </p:cNvSpPr>
          <p:nvPr/>
        </p:nvSpPr>
        <p:spPr bwMode="auto">
          <a:xfrm>
            <a:off x="6261100" y="4610100"/>
            <a:ext cx="2611438" cy="2019300"/>
          </a:xfrm>
          <a:prstGeom prst="rect">
            <a:avLst/>
          </a:prstGeom>
          <a:noFill/>
          <a:ln w="19050">
            <a:solidFill>
              <a:schemeClr val="tx1"/>
            </a:solidFill>
            <a:miter lim="800000"/>
            <a:headEnd/>
            <a:tailEnd/>
          </a:ln>
        </p:spPr>
        <p:txBody>
          <a:bodyPr wrap="none" anchor="ctr"/>
          <a:lstStyle/>
          <a:p>
            <a:pPr eaLnBrk="0" hangingPunct="0"/>
            <a:r>
              <a:rPr lang="en-US" sz="1600" b="1" u="sng">
                <a:solidFill>
                  <a:schemeClr val="tx2"/>
                </a:solidFill>
              </a:rPr>
              <a:t>Vocabulary:</a:t>
            </a:r>
          </a:p>
          <a:p>
            <a:pPr eaLnBrk="0" hangingPunct="0"/>
            <a:endParaRPr lang="en-US" sz="1600" b="1"/>
          </a:p>
          <a:p>
            <a:pPr eaLnBrk="0" hangingPunct="0"/>
            <a:r>
              <a:rPr lang="en-US" sz="1600" b="1"/>
              <a:t>Monologue</a:t>
            </a:r>
          </a:p>
          <a:p>
            <a:pPr eaLnBrk="0" hangingPunct="0"/>
            <a:r>
              <a:rPr lang="en-US" sz="1600" b="1"/>
              <a:t>Soliloquy</a:t>
            </a:r>
          </a:p>
          <a:p>
            <a:pPr eaLnBrk="0" hangingPunct="0"/>
            <a:r>
              <a:rPr lang="en-US" sz="1600" b="1"/>
              <a:t>Aside</a:t>
            </a:r>
          </a:p>
          <a:p>
            <a:pPr eaLnBrk="0" hangingPunct="0"/>
            <a:r>
              <a:rPr lang="en-US" sz="1600" b="1"/>
              <a:t>Foil</a:t>
            </a:r>
          </a:p>
          <a:p>
            <a:pPr eaLnBrk="0" hangingPunct="0"/>
            <a:r>
              <a:rPr lang="en-US" sz="1600" b="1"/>
              <a:t>Catastrophe</a:t>
            </a:r>
          </a:p>
          <a:p>
            <a:pPr eaLnBrk="0" hangingPunct="0"/>
            <a:r>
              <a:rPr lang="en-US" sz="1600" b="1"/>
              <a:t>Staging</a:t>
            </a:r>
          </a:p>
        </p:txBody>
      </p:sp>
      <p:sp>
        <p:nvSpPr>
          <p:cNvPr id="43020" name="Rectangle 12"/>
          <p:cNvSpPr>
            <a:spLocks noChangeArrowheads="1"/>
          </p:cNvSpPr>
          <p:nvPr/>
        </p:nvSpPr>
        <p:spPr bwMode="auto">
          <a:xfrm>
            <a:off x="322263" y="4610100"/>
            <a:ext cx="2814637" cy="2019300"/>
          </a:xfrm>
          <a:prstGeom prst="rect">
            <a:avLst/>
          </a:prstGeom>
          <a:noFill/>
          <a:ln w="19050">
            <a:solidFill>
              <a:schemeClr val="tx1"/>
            </a:solidFill>
            <a:miter lim="800000"/>
            <a:headEnd/>
            <a:tailEnd/>
          </a:ln>
        </p:spPr>
        <p:txBody>
          <a:bodyPr wrap="none" anchor="ctr"/>
          <a:lstStyle/>
          <a:p>
            <a:pPr eaLnBrk="0" hangingPunct="0"/>
            <a:r>
              <a:rPr lang="en-US" sz="1600" b="1" u="sng">
                <a:solidFill>
                  <a:schemeClr val="tx2"/>
                </a:solidFill>
              </a:rPr>
              <a:t>Vocabulary:</a:t>
            </a:r>
            <a:r>
              <a:rPr lang="en-US" sz="1600" b="1">
                <a:solidFill>
                  <a:schemeClr val="tx2"/>
                </a:solidFill>
              </a:rPr>
              <a:t>  </a:t>
            </a:r>
          </a:p>
          <a:p>
            <a:pPr eaLnBrk="0" hangingPunct="0"/>
            <a:endParaRPr lang="en-US" sz="1600" b="1">
              <a:solidFill>
                <a:schemeClr val="tx2"/>
              </a:solidFill>
            </a:endParaRPr>
          </a:p>
          <a:p>
            <a:pPr eaLnBrk="0" hangingPunct="0"/>
            <a:r>
              <a:rPr lang="en-US" sz="1600" b="1"/>
              <a:t>Protagonist</a:t>
            </a:r>
          </a:p>
          <a:p>
            <a:pPr eaLnBrk="0" hangingPunct="0"/>
            <a:r>
              <a:rPr lang="en-US" sz="1600" b="1"/>
              <a:t>Intellectual</a:t>
            </a:r>
          </a:p>
          <a:p>
            <a:pPr eaLnBrk="0" hangingPunct="0"/>
            <a:r>
              <a:rPr lang="en-US" sz="1600" b="1"/>
              <a:t>Virtuous</a:t>
            </a:r>
          </a:p>
          <a:p>
            <a:pPr eaLnBrk="0" hangingPunct="0"/>
            <a:r>
              <a:rPr lang="en-US" sz="1600" b="1"/>
              <a:t>Avenging</a:t>
            </a:r>
          </a:p>
          <a:p>
            <a:pPr eaLnBrk="0" hangingPunct="0"/>
            <a:r>
              <a:rPr lang="en-US" sz="1600" b="1"/>
              <a:t>Flawed</a:t>
            </a:r>
          </a:p>
          <a:p>
            <a:pPr eaLnBrk="0" hangingPunct="0"/>
            <a:r>
              <a:rPr lang="en-US" sz="1600" b="1"/>
              <a:t>Antagonist</a:t>
            </a:r>
          </a:p>
        </p:txBody>
      </p:sp>
      <p:sp>
        <p:nvSpPr>
          <p:cNvPr id="43021" name="Rectangle 13"/>
          <p:cNvSpPr>
            <a:spLocks noChangeArrowheads="1"/>
          </p:cNvSpPr>
          <p:nvPr/>
        </p:nvSpPr>
        <p:spPr bwMode="auto">
          <a:xfrm>
            <a:off x="3290888" y="4610100"/>
            <a:ext cx="2816225" cy="2019300"/>
          </a:xfrm>
          <a:prstGeom prst="rect">
            <a:avLst/>
          </a:prstGeom>
          <a:noFill/>
          <a:ln w="19050">
            <a:solidFill>
              <a:schemeClr val="tx1"/>
            </a:solidFill>
            <a:miter lim="800000"/>
            <a:headEnd/>
            <a:tailEnd/>
          </a:ln>
        </p:spPr>
        <p:txBody>
          <a:bodyPr wrap="none" anchor="ctr"/>
          <a:lstStyle/>
          <a:p>
            <a:pPr eaLnBrk="0" hangingPunct="0"/>
            <a:r>
              <a:rPr lang="en-US" sz="1600" b="1" u="sng">
                <a:solidFill>
                  <a:schemeClr val="tx2"/>
                </a:solidFill>
              </a:rPr>
              <a:t>Vocabulary:</a:t>
            </a:r>
          </a:p>
          <a:p>
            <a:pPr eaLnBrk="0" hangingPunct="0"/>
            <a:endParaRPr lang="en-US" sz="1600" b="1"/>
          </a:p>
          <a:p>
            <a:pPr eaLnBrk="0" hangingPunct="0"/>
            <a:r>
              <a:rPr lang="en-US" sz="1600" b="1"/>
              <a:t>Setting</a:t>
            </a:r>
          </a:p>
          <a:p>
            <a:pPr eaLnBrk="0" hangingPunct="0"/>
            <a:r>
              <a:rPr lang="en-US" sz="1600" b="1"/>
              <a:t>Characterization</a:t>
            </a:r>
          </a:p>
          <a:p>
            <a:pPr eaLnBrk="0" hangingPunct="0"/>
            <a:r>
              <a:rPr lang="en-US" sz="1600" b="1"/>
              <a:t>Theme</a:t>
            </a:r>
          </a:p>
          <a:p>
            <a:pPr eaLnBrk="0" hangingPunct="0"/>
            <a:r>
              <a:rPr lang="en-US" sz="1600" b="1"/>
              <a:t>Plot/Conflict</a:t>
            </a:r>
          </a:p>
          <a:p>
            <a:pPr eaLnBrk="0" hangingPunct="0"/>
            <a:r>
              <a:rPr lang="en-US" sz="1600" b="1"/>
              <a:t>Imagery</a:t>
            </a:r>
          </a:p>
          <a:p>
            <a:pPr eaLnBrk="0" hangingPunct="0"/>
            <a:r>
              <a:rPr lang="en-US" sz="1600" b="1"/>
              <a:t>Dramatic Irony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609600" y="457200"/>
            <a:ext cx="8077200" cy="1143000"/>
          </a:xfrm>
          <a:prstGeom prst="rect">
            <a:avLst/>
          </a:prstGeom>
          <a:solidFill>
            <a:schemeClr val="accent2"/>
          </a:solidFill>
          <a:ln w="9525">
            <a:noFill/>
            <a:miter lim="800000"/>
            <a:headEnd/>
            <a:tailEnd/>
          </a:ln>
        </p:spPr>
        <p:txBody>
          <a:bodyPr/>
          <a:lstStyle/>
          <a:p>
            <a:pPr algn="ctr" eaLnBrk="0" fontAlgn="auto" hangingPunct="0">
              <a:spcBef>
                <a:spcPts val="0"/>
              </a:spcBef>
              <a:spcAft>
                <a:spcPts val="0"/>
              </a:spcAft>
              <a:defRPr/>
            </a:pPr>
            <a:r>
              <a:rPr lang="en-US" sz="3200" b="1" i="1" dirty="0">
                <a:solidFill>
                  <a:schemeClr val="tx2"/>
                </a:solidFill>
                <a:latin typeface="+mj-lt"/>
                <a:cs typeface="+mn-cs"/>
              </a:rPr>
              <a:t>Curriculum Maps &amp; Student Learning Maps</a:t>
            </a:r>
            <a:r>
              <a:rPr lang="en-US" sz="3200" b="1" i="1" dirty="0" smtClean="0">
                <a:solidFill>
                  <a:schemeClr val="tx2"/>
                </a:solidFill>
                <a:latin typeface="+mj-lt"/>
                <a:cs typeface="+mn-cs"/>
              </a:rPr>
              <a:t>:   </a:t>
            </a:r>
            <a:r>
              <a:rPr lang="en-US" sz="3200" b="1" i="1" dirty="0">
                <a:solidFill>
                  <a:schemeClr val="tx2"/>
                </a:solidFill>
                <a:latin typeface="+mj-lt"/>
                <a:cs typeface="+mn-cs"/>
              </a:rPr>
              <a:t>Why are they so important?</a:t>
            </a:r>
          </a:p>
        </p:txBody>
      </p:sp>
      <p:pic>
        <p:nvPicPr>
          <p:cNvPr id="44035" name="Picture 3"/>
          <p:cNvPicPr>
            <a:picLocks noChangeAspect="1" noChangeArrowheads="1"/>
          </p:cNvPicPr>
          <p:nvPr/>
        </p:nvPicPr>
        <p:blipFill>
          <a:blip r:embed="rId3" cstate="print"/>
          <a:srcRect/>
          <a:stretch>
            <a:fillRect/>
          </a:stretch>
        </p:blipFill>
        <p:spPr bwMode="auto">
          <a:xfrm>
            <a:off x="990600" y="1752600"/>
            <a:ext cx="1757082" cy="1066800"/>
          </a:xfrm>
          <a:prstGeom prst="rect">
            <a:avLst/>
          </a:prstGeom>
          <a:noFill/>
          <a:ln w="9525">
            <a:noFill/>
            <a:miter lim="800000"/>
            <a:headEnd/>
            <a:tailEnd/>
          </a:ln>
        </p:spPr>
      </p:pic>
      <p:pic>
        <p:nvPicPr>
          <p:cNvPr id="44036" name="Picture 4" descr="j0078811"/>
          <p:cNvPicPr>
            <a:picLocks noChangeAspect="1" noChangeArrowheads="1"/>
          </p:cNvPicPr>
          <p:nvPr/>
        </p:nvPicPr>
        <p:blipFill>
          <a:blip r:embed="rId4" cstate="print"/>
          <a:srcRect/>
          <a:stretch>
            <a:fillRect/>
          </a:stretch>
        </p:blipFill>
        <p:spPr bwMode="auto">
          <a:xfrm>
            <a:off x="6934200" y="1676400"/>
            <a:ext cx="1752600" cy="1600200"/>
          </a:xfrm>
          <a:prstGeom prst="rect">
            <a:avLst/>
          </a:prstGeom>
          <a:noFill/>
          <a:ln w="9525">
            <a:noFill/>
            <a:miter lim="800000"/>
            <a:headEnd/>
            <a:tailEnd/>
          </a:ln>
        </p:spPr>
      </p:pic>
      <p:sp>
        <p:nvSpPr>
          <p:cNvPr id="489477" name="Text Box 5"/>
          <p:cNvSpPr txBox="1">
            <a:spLocks noChangeArrowheads="1"/>
          </p:cNvSpPr>
          <p:nvPr/>
        </p:nvSpPr>
        <p:spPr bwMode="auto">
          <a:xfrm>
            <a:off x="2743200" y="1981200"/>
            <a:ext cx="3733800" cy="461963"/>
          </a:xfrm>
          <a:prstGeom prst="rect">
            <a:avLst/>
          </a:prstGeom>
          <a:noFill/>
          <a:ln w="9525">
            <a:noFill/>
            <a:miter lim="800000"/>
            <a:headEnd/>
            <a:tailEnd/>
          </a:ln>
        </p:spPr>
        <p:txBody>
          <a:bodyPr>
            <a:spAutoFit/>
          </a:bodyPr>
          <a:lstStyle/>
          <a:p>
            <a:pPr eaLnBrk="0" hangingPunct="0">
              <a:spcBef>
                <a:spcPct val="50000"/>
              </a:spcBef>
            </a:pPr>
            <a:r>
              <a:rPr lang="en-US" sz="2400" b="1" dirty="0">
                <a:solidFill>
                  <a:schemeClr val="tx2"/>
                </a:solidFill>
              </a:rPr>
              <a:t>Communication</a:t>
            </a:r>
            <a:r>
              <a:rPr lang="en-US" sz="2400" b="1" dirty="0"/>
              <a:t> device</a:t>
            </a:r>
          </a:p>
        </p:txBody>
      </p:sp>
      <p:sp>
        <p:nvSpPr>
          <p:cNvPr id="489478" name="Text Box 6"/>
          <p:cNvSpPr txBox="1">
            <a:spLocks noChangeArrowheads="1"/>
          </p:cNvSpPr>
          <p:nvPr/>
        </p:nvSpPr>
        <p:spPr bwMode="auto">
          <a:xfrm>
            <a:off x="3429000" y="2743200"/>
            <a:ext cx="3505200" cy="461963"/>
          </a:xfrm>
          <a:prstGeom prst="rect">
            <a:avLst/>
          </a:prstGeom>
          <a:noFill/>
          <a:ln w="9525">
            <a:noFill/>
            <a:miter lim="800000"/>
            <a:headEnd/>
            <a:tailEnd/>
          </a:ln>
        </p:spPr>
        <p:txBody>
          <a:bodyPr>
            <a:spAutoFit/>
          </a:bodyPr>
          <a:lstStyle/>
          <a:p>
            <a:pPr eaLnBrk="0" hangingPunct="0">
              <a:spcBef>
                <a:spcPct val="50000"/>
              </a:spcBef>
            </a:pPr>
            <a:r>
              <a:rPr lang="en-US" sz="2400" b="1">
                <a:solidFill>
                  <a:schemeClr val="tx2"/>
                </a:solidFill>
              </a:rPr>
              <a:t>Conceptualize</a:t>
            </a:r>
            <a:r>
              <a:rPr lang="en-US" sz="2400" b="1">
                <a:solidFill>
                  <a:srgbClr val="800000"/>
                </a:solidFill>
              </a:rPr>
              <a:t> </a:t>
            </a:r>
            <a:r>
              <a:rPr lang="en-US" sz="2400" b="1"/>
              <a:t>a unit</a:t>
            </a:r>
          </a:p>
        </p:txBody>
      </p:sp>
      <p:pic>
        <p:nvPicPr>
          <p:cNvPr id="44039" name="Picture 7" descr="bs01626_"/>
          <p:cNvPicPr>
            <a:picLocks noChangeAspect="1" noChangeArrowheads="1"/>
          </p:cNvPicPr>
          <p:nvPr/>
        </p:nvPicPr>
        <p:blipFill>
          <a:blip r:embed="rId5" cstate="print"/>
          <a:srcRect/>
          <a:stretch>
            <a:fillRect/>
          </a:stretch>
        </p:blipFill>
        <p:spPr bwMode="auto">
          <a:xfrm>
            <a:off x="1143000" y="3276600"/>
            <a:ext cx="765175" cy="1257300"/>
          </a:xfrm>
          <a:prstGeom prst="rect">
            <a:avLst/>
          </a:prstGeom>
          <a:noFill/>
          <a:ln w="9525">
            <a:noFill/>
            <a:miter lim="800000"/>
            <a:headEnd/>
            <a:tailEnd/>
          </a:ln>
        </p:spPr>
      </p:pic>
      <p:sp>
        <p:nvSpPr>
          <p:cNvPr id="489480" name="Text Box 8"/>
          <p:cNvSpPr txBox="1">
            <a:spLocks noChangeArrowheads="1"/>
          </p:cNvSpPr>
          <p:nvPr/>
        </p:nvSpPr>
        <p:spPr bwMode="auto">
          <a:xfrm>
            <a:off x="1981200" y="3429000"/>
            <a:ext cx="4648200" cy="830263"/>
          </a:xfrm>
          <a:prstGeom prst="rect">
            <a:avLst/>
          </a:prstGeom>
          <a:noFill/>
          <a:ln w="9525">
            <a:noFill/>
            <a:miter lim="800000"/>
            <a:headEnd/>
            <a:tailEnd/>
          </a:ln>
        </p:spPr>
        <p:txBody>
          <a:bodyPr>
            <a:spAutoFit/>
          </a:bodyPr>
          <a:lstStyle/>
          <a:p>
            <a:pPr eaLnBrk="0" hangingPunct="0">
              <a:spcBef>
                <a:spcPct val="50000"/>
              </a:spcBef>
            </a:pPr>
            <a:r>
              <a:rPr lang="en-US" sz="2400" b="1"/>
              <a:t>Enable consistent curriculum </a:t>
            </a:r>
            <a:r>
              <a:rPr lang="en-US" sz="2400" b="1">
                <a:solidFill>
                  <a:schemeClr val="tx2"/>
                </a:solidFill>
              </a:rPr>
              <a:t>pacing and planning</a:t>
            </a:r>
          </a:p>
        </p:txBody>
      </p:sp>
      <p:pic>
        <p:nvPicPr>
          <p:cNvPr id="44041" name="Picture 9" descr="hh00779_"/>
          <p:cNvPicPr>
            <a:picLocks noChangeAspect="1" noChangeArrowheads="1"/>
          </p:cNvPicPr>
          <p:nvPr/>
        </p:nvPicPr>
        <p:blipFill>
          <a:blip r:embed="rId6" cstate="print"/>
          <a:srcRect/>
          <a:stretch>
            <a:fillRect/>
          </a:stretch>
        </p:blipFill>
        <p:spPr bwMode="auto">
          <a:xfrm>
            <a:off x="7391400" y="4114800"/>
            <a:ext cx="838200" cy="1104900"/>
          </a:xfrm>
          <a:prstGeom prst="rect">
            <a:avLst/>
          </a:prstGeom>
          <a:noFill/>
          <a:ln w="9525">
            <a:noFill/>
            <a:miter lim="800000"/>
            <a:headEnd/>
            <a:tailEnd/>
          </a:ln>
        </p:spPr>
      </p:pic>
      <p:sp>
        <p:nvSpPr>
          <p:cNvPr id="489482" name="Text Box 10"/>
          <p:cNvSpPr txBox="1">
            <a:spLocks noChangeArrowheads="1"/>
          </p:cNvSpPr>
          <p:nvPr/>
        </p:nvSpPr>
        <p:spPr bwMode="auto">
          <a:xfrm>
            <a:off x="2667000" y="4495800"/>
            <a:ext cx="5029200" cy="461963"/>
          </a:xfrm>
          <a:prstGeom prst="rect">
            <a:avLst/>
          </a:prstGeom>
          <a:noFill/>
          <a:ln w="9525">
            <a:noFill/>
            <a:miter lim="800000"/>
            <a:headEnd/>
            <a:tailEnd/>
          </a:ln>
        </p:spPr>
        <p:txBody>
          <a:bodyPr>
            <a:spAutoFit/>
          </a:bodyPr>
          <a:lstStyle/>
          <a:p>
            <a:pPr eaLnBrk="0" hangingPunct="0">
              <a:spcBef>
                <a:spcPct val="50000"/>
              </a:spcBef>
            </a:pPr>
            <a:r>
              <a:rPr lang="en-US" sz="2400" b="1"/>
              <a:t>Highlight important </a:t>
            </a:r>
            <a:r>
              <a:rPr lang="en-US" sz="2400" b="1">
                <a:solidFill>
                  <a:schemeClr val="tx2"/>
                </a:solidFill>
              </a:rPr>
              <a:t>vocabulary</a:t>
            </a:r>
          </a:p>
        </p:txBody>
      </p:sp>
      <p:pic>
        <p:nvPicPr>
          <p:cNvPr id="44043" name="Picture 11" descr="hh00935_"/>
          <p:cNvPicPr>
            <a:picLocks noChangeAspect="1" noChangeArrowheads="1"/>
          </p:cNvPicPr>
          <p:nvPr/>
        </p:nvPicPr>
        <p:blipFill>
          <a:blip r:embed="rId7" cstate="print"/>
          <a:srcRect/>
          <a:stretch>
            <a:fillRect/>
          </a:stretch>
        </p:blipFill>
        <p:spPr bwMode="auto">
          <a:xfrm>
            <a:off x="533400" y="5410200"/>
            <a:ext cx="1219200" cy="1104900"/>
          </a:xfrm>
          <a:prstGeom prst="rect">
            <a:avLst/>
          </a:prstGeom>
          <a:solidFill>
            <a:srgbClr val="FFCC00"/>
          </a:solidFill>
          <a:ln w="9525">
            <a:noFill/>
            <a:miter lim="800000"/>
            <a:headEnd/>
            <a:tailEnd/>
          </a:ln>
        </p:spPr>
      </p:pic>
      <p:sp>
        <p:nvSpPr>
          <p:cNvPr id="489484" name="Text Box 12"/>
          <p:cNvSpPr txBox="1">
            <a:spLocks noChangeArrowheads="1"/>
          </p:cNvSpPr>
          <p:nvPr/>
        </p:nvSpPr>
        <p:spPr bwMode="auto">
          <a:xfrm>
            <a:off x="1981200" y="5562600"/>
            <a:ext cx="6324600" cy="830263"/>
          </a:xfrm>
          <a:prstGeom prst="rect">
            <a:avLst/>
          </a:prstGeom>
          <a:noFill/>
          <a:ln w="9525">
            <a:noFill/>
            <a:miter lim="800000"/>
            <a:headEnd/>
            <a:tailEnd/>
          </a:ln>
        </p:spPr>
        <p:txBody>
          <a:bodyPr>
            <a:spAutoFit/>
          </a:bodyPr>
          <a:lstStyle/>
          <a:p>
            <a:pPr eaLnBrk="0" hangingPunct="0"/>
            <a:r>
              <a:rPr lang="en-US" sz="2400" b="1"/>
              <a:t>Enable students to </a:t>
            </a:r>
            <a:r>
              <a:rPr lang="en-US" sz="2400" b="1">
                <a:solidFill>
                  <a:schemeClr val="tx2"/>
                </a:solidFill>
              </a:rPr>
              <a:t>"see"</a:t>
            </a:r>
            <a:r>
              <a:rPr lang="en-US" sz="2400" b="1">
                <a:solidFill>
                  <a:srgbClr val="0000FF"/>
                </a:solidFill>
              </a:rPr>
              <a:t> </a:t>
            </a:r>
            <a:r>
              <a:rPr lang="en-US" sz="2400" b="1"/>
              <a:t>the knowledge gained over time and their learning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72496" presetClass="entr" presetSubtype="810234159" fill="hold" grpId="0" nodeType="clickEffect">
                                  <p:stCondLst>
                                    <p:cond delay="0"/>
                                  </p:stCondLst>
                                  <p:childTnLst>
                                    <p:set>
                                      <p:cBhvr>
                                        <p:cTn id="6" dur="1" fill="hold">
                                          <p:stCondLst>
                                            <p:cond delay="499"/>
                                          </p:stCondLst>
                                        </p:cTn>
                                        <p:tgtEl>
                                          <p:spTgt spid="4894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894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8948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8948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89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77" grpId="0" autoUpdateAnimBg="0"/>
      <p:bldP spid="489478" grpId="0" autoUpdateAnimBg="0"/>
      <p:bldP spid="489480" grpId="0" autoUpdateAnimBg="0"/>
      <p:bldP spid="489482" grpId="0" autoUpdateAnimBg="0"/>
      <p:bldP spid="48948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1447800" y="2133600"/>
            <a:ext cx="6934200" cy="3581400"/>
          </a:xfrm>
        </p:spPr>
        <p:txBody>
          <a:bodyPr>
            <a:noAutofit/>
          </a:bodyPr>
          <a:lstStyle/>
          <a:p>
            <a:pPr eaLnBrk="1" hangingPunct="1"/>
            <a:r>
              <a:rPr lang="en-US" dirty="0" smtClean="0"/>
              <a:t>2’s turn to 1’s and explain three similarities between CMs and SLMs. </a:t>
            </a:r>
          </a:p>
          <a:p>
            <a:pPr eaLnBrk="1" hangingPunct="1">
              <a:buNone/>
            </a:pPr>
            <a:r>
              <a:rPr lang="en-US" dirty="0" smtClean="0"/>
              <a:t>  1’s write them down.</a:t>
            </a:r>
          </a:p>
          <a:p>
            <a:pPr eaLnBrk="1" hangingPunct="1"/>
            <a:endParaRPr lang="en-US" dirty="0" smtClean="0"/>
          </a:p>
          <a:p>
            <a:pPr eaLnBrk="1" hangingPunct="1"/>
            <a:r>
              <a:rPr lang="en-US" dirty="0" smtClean="0"/>
              <a:t>1’s turn to 2’s and explain three differences between CMs and SLMs</a:t>
            </a:r>
          </a:p>
        </p:txBody>
      </p:sp>
      <p:sp>
        <p:nvSpPr>
          <p:cNvPr id="45058" name="Rectangle 2"/>
          <p:cNvSpPr>
            <a:spLocks noGrp="1" noChangeArrowheads="1"/>
          </p:cNvSpPr>
          <p:nvPr>
            <p:ph type="title"/>
          </p:nvPr>
        </p:nvSpPr>
        <p:spPr>
          <a:xfrm>
            <a:off x="609600" y="609600"/>
            <a:ext cx="8153400" cy="1143000"/>
          </a:xfrm>
          <a:solidFill>
            <a:schemeClr val="accent2"/>
          </a:solidFill>
        </p:spPr>
        <p:txBody>
          <a:bodyPr>
            <a:normAutofit fontScale="90000"/>
          </a:bodyPr>
          <a:lstStyle/>
          <a:p>
            <a:pPr algn="ctr" eaLnBrk="1" hangingPunct="1"/>
            <a:r>
              <a:rPr lang="en-US" sz="4000" b="1" dirty="0" smtClean="0">
                <a:solidFill>
                  <a:schemeClr val="tx2"/>
                </a:solidFill>
              </a:rPr>
              <a:t>Difference between a Curriculum Map and a Student Learning Map</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990600" y="2667000"/>
            <a:ext cx="7642225" cy="523875"/>
          </a:xfrm>
          <a:prstGeom prst="rect">
            <a:avLst/>
          </a:prstGeom>
          <a:solidFill>
            <a:schemeClr val="accent2"/>
          </a:solidFill>
          <a:ln w="9525">
            <a:noFill/>
            <a:miter lim="800000"/>
            <a:headEnd/>
            <a:tailEnd/>
          </a:ln>
        </p:spPr>
        <p:txBody>
          <a:bodyPr>
            <a:spAutoFit/>
          </a:bodyPr>
          <a:lstStyle/>
          <a:p>
            <a:pPr algn="ctr"/>
            <a:r>
              <a:rPr lang="en-US" sz="2800" b="1" dirty="0">
                <a:solidFill>
                  <a:schemeClr val="tx2"/>
                </a:solidFill>
              </a:rPr>
              <a:t>An Example of a Student Learning Map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Object 4"/>
          <p:cNvGraphicFramePr>
            <a:graphicFrameLocks noGrp="1" noChangeAspect="1"/>
          </p:cNvGraphicFramePr>
          <p:nvPr>
            <p:ph idx="1"/>
          </p:nvPr>
        </p:nvGraphicFramePr>
        <p:xfrm>
          <a:off x="1143000" y="0"/>
          <a:ext cx="6907213" cy="6345238"/>
        </p:xfrm>
        <a:graphic>
          <a:graphicData uri="http://schemas.openxmlformats.org/presentationml/2006/ole">
            <mc:AlternateContent xmlns:mc="http://schemas.openxmlformats.org/markup-compatibility/2006">
              <mc:Choice xmlns:v="urn:schemas-microsoft-com:vml" Requires="v">
                <p:oleObj spid="_x0000_s1035" name="Document" r:id="rId4" imgW="6805617" imgH="6250942" progId="Word.Document.8">
                  <p:embed/>
                </p:oleObj>
              </mc:Choice>
              <mc:Fallback>
                <p:oleObj name="Document" r:id="rId4" imgW="6805617" imgH="6250942"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0"/>
                        <a:ext cx="6907213" cy="6345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
          <p:cNvSpPr txBox="1">
            <a:spLocks noChangeArrowheads="1"/>
          </p:cNvSpPr>
          <p:nvPr/>
        </p:nvSpPr>
        <p:spPr bwMode="auto">
          <a:xfrm>
            <a:off x="990600" y="2667000"/>
            <a:ext cx="7642225" cy="523875"/>
          </a:xfrm>
          <a:prstGeom prst="rect">
            <a:avLst/>
          </a:prstGeom>
          <a:solidFill>
            <a:schemeClr val="accent2"/>
          </a:solidFill>
          <a:ln w="9525">
            <a:noFill/>
            <a:miter lim="800000"/>
            <a:headEnd/>
            <a:tailEnd/>
          </a:ln>
        </p:spPr>
        <p:txBody>
          <a:bodyPr>
            <a:spAutoFit/>
          </a:bodyPr>
          <a:lstStyle/>
          <a:p>
            <a:r>
              <a:rPr lang="en-US" sz="2800" b="1" dirty="0">
                <a:solidFill>
                  <a:schemeClr val="tx2"/>
                </a:solidFill>
              </a:rPr>
              <a:t>Good Examples of Student Learning Maps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descr="PictureVocab1"/>
          <p:cNvPicPr>
            <a:picLocks noGrp="1" noChangeAspect="1" noChangeArrowheads="1"/>
          </p:cNvPicPr>
          <p:nvPr>
            <p:ph idx="1"/>
          </p:nvPr>
        </p:nvPicPr>
        <p:blipFill>
          <a:blip r:embed="rId3" cstate="print"/>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hidden="1"/>
          <p:cNvSpPr>
            <a:spLocks noGrp="1" noChangeArrowheads="1"/>
          </p:cNvSpPr>
          <p:nvPr>
            <p:ph type="title"/>
          </p:nvPr>
        </p:nvSpPr>
        <p:spPr/>
        <p:txBody>
          <a:bodyPr/>
          <a:lstStyle/>
          <a:p>
            <a:pPr eaLnBrk="1" hangingPunct="1"/>
            <a:endParaRPr lang="en-US" smtClean="0"/>
          </a:p>
        </p:txBody>
      </p:sp>
      <p:sp>
        <p:nvSpPr>
          <p:cNvPr id="50179" name="Rectangle 3" descr="PICT0038"/>
          <p:cNvSpPr>
            <a:spLocks noGrp="1" noChangeAspect="1" noChangeArrowheads="1"/>
          </p:cNvSpPr>
          <p:nvPr isPhoto="1"/>
        </p:nvSpPr>
        <p:spPr bwMode="auto">
          <a:xfrm>
            <a:off x="0" y="0"/>
            <a:ext cx="9144000" cy="6858000"/>
          </a:xfrm>
          <a:prstGeom prst="rect">
            <a:avLst/>
          </a:prstGeom>
          <a:blipFill dpi="0" rotWithShape="1">
            <a:blip r:embed="rId3" cstate="print">
              <a:lum bright="20000" contrast="10000"/>
            </a:blip>
            <a:srcRect/>
            <a:stretch>
              <a:fillRect/>
            </a:stretch>
          </a:blipFill>
          <a:ln w="9525">
            <a:solidFill>
              <a:schemeClr val="tx1"/>
            </a:solidFill>
            <a:miter lim="800000"/>
            <a:headEnd/>
            <a:tailEnd/>
          </a:ln>
        </p:spPr>
        <p:txBody>
          <a:bodyPr/>
          <a:lstStyle/>
          <a:p>
            <a:pPr eaLnBrk="0" hangingPunct="0"/>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hidden="1"/>
          <p:cNvSpPr>
            <a:spLocks noGrp="1" noChangeArrowheads="1"/>
          </p:cNvSpPr>
          <p:nvPr>
            <p:ph type="title"/>
          </p:nvPr>
        </p:nvSpPr>
        <p:spPr/>
        <p:txBody>
          <a:bodyPr/>
          <a:lstStyle/>
          <a:p>
            <a:pPr eaLnBrk="1" hangingPunct="1"/>
            <a:endParaRPr lang="en-US" smtClean="0"/>
          </a:p>
        </p:txBody>
      </p:sp>
      <p:sp>
        <p:nvSpPr>
          <p:cNvPr id="1027075" name="Rectangle 3" descr="PICT0020"/>
          <p:cNvSpPr>
            <a:spLocks noGrp="1" noChangeAspect="1" noChangeArrowheads="1"/>
          </p:cNvSpPr>
          <p:nvPr isPhoto="1"/>
        </p:nvSpPr>
        <p:spPr bwMode="auto">
          <a:xfrm>
            <a:off x="533400" y="1371600"/>
            <a:ext cx="8153400" cy="5486400"/>
          </a:xfrm>
          <a:prstGeom prst="rect">
            <a:avLst/>
          </a:prstGeom>
          <a:blipFill dpi="0" rotWithShape="1">
            <a:blip r:embed="rId3" cstate="print">
              <a:lum bright="20000" contrast="10000"/>
            </a:blip>
            <a:srcRect/>
            <a:stretch>
              <a:fillRect/>
            </a:stretch>
          </a:blipFill>
          <a:ln w="9525">
            <a:solidFill>
              <a:schemeClr val="tx1"/>
            </a:solidFill>
            <a:miter lim="800000"/>
            <a:headEnd/>
            <a:tailEnd/>
          </a:ln>
          <a:effectLst/>
        </p:spPr>
        <p:txBody>
          <a:bodyPr/>
          <a:lstStyle/>
          <a:p>
            <a:pPr fontAlgn="auto">
              <a:spcBef>
                <a:spcPts val="0"/>
              </a:spcBef>
              <a:spcAft>
                <a:spcPts val="0"/>
              </a:spcAft>
              <a:defRPr/>
            </a:pPr>
            <a:endParaRPr lang="en-US" dirty="0">
              <a:effectLst>
                <a:outerShdw blurRad="38100" dist="38100" dir="2700000" algn="tl">
                  <a:srgbClr val="000000">
                    <a:alpha val="43137"/>
                  </a:srgbClr>
                </a:outerShdw>
              </a:effectLst>
              <a:latin typeface="+mn-lt"/>
              <a:cs typeface="+mn-cs"/>
            </a:endParaRPr>
          </a:p>
        </p:txBody>
      </p:sp>
      <p:sp>
        <p:nvSpPr>
          <p:cNvPr id="51204" name="TextBox 3"/>
          <p:cNvSpPr txBox="1">
            <a:spLocks noChangeArrowheads="1"/>
          </p:cNvSpPr>
          <p:nvPr/>
        </p:nvSpPr>
        <p:spPr bwMode="auto">
          <a:xfrm>
            <a:off x="1752600" y="457200"/>
            <a:ext cx="5580063" cy="646113"/>
          </a:xfrm>
          <a:prstGeom prst="rect">
            <a:avLst/>
          </a:prstGeom>
          <a:noFill/>
          <a:ln w="9525">
            <a:noFill/>
            <a:miter lim="800000"/>
            <a:headEnd/>
            <a:tailEnd/>
          </a:ln>
        </p:spPr>
        <p:txBody>
          <a:bodyPr wrap="none">
            <a:spAutoFit/>
          </a:bodyPr>
          <a:lstStyle/>
          <a:p>
            <a:r>
              <a:rPr lang="en-US" sz="3600" b="1">
                <a:solidFill>
                  <a:schemeClr val="tx2"/>
                </a:solidFill>
              </a:rPr>
              <a:t>Kindergarten Adaptation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838200" y="2895600"/>
            <a:ext cx="7642225" cy="954088"/>
          </a:xfrm>
          <a:prstGeom prst="rect">
            <a:avLst/>
          </a:prstGeom>
          <a:solidFill>
            <a:schemeClr val="accent2"/>
          </a:solidFill>
          <a:ln w="9525">
            <a:noFill/>
            <a:miter lim="800000"/>
            <a:headEnd/>
            <a:tailEnd/>
          </a:ln>
        </p:spPr>
        <p:txBody>
          <a:bodyPr>
            <a:spAutoFit/>
          </a:bodyPr>
          <a:lstStyle/>
          <a:p>
            <a:pPr algn="ctr"/>
            <a:r>
              <a:rPr lang="en-US" sz="2800" b="1" dirty="0">
                <a:solidFill>
                  <a:schemeClr val="tx2"/>
                </a:solidFill>
              </a:rPr>
              <a:t>Examples of Student Learning Maps</a:t>
            </a:r>
          </a:p>
          <a:p>
            <a:pPr algn="ctr"/>
            <a:r>
              <a:rPr lang="en-US" sz="2800" b="1" dirty="0">
                <a:solidFill>
                  <a:schemeClr val="tx2"/>
                </a:solidFill>
              </a:rPr>
              <a:t>That Need Work!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8"/>
          <p:cNvSpPr>
            <a:spLocks noGrp="1"/>
          </p:cNvSpPr>
          <p:nvPr>
            <p:ph idx="1"/>
          </p:nvPr>
        </p:nvSpPr>
        <p:spPr>
          <a:xfrm>
            <a:off x="914400" y="1600200"/>
            <a:ext cx="8229600" cy="4953000"/>
          </a:xfrm>
        </p:spPr>
        <p:txBody>
          <a:bodyPr>
            <a:normAutofit lnSpcReduction="10000"/>
          </a:bodyPr>
          <a:lstStyle/>
          <a:p>
            <a:pPr marL="0" indent="0">
              <a:buNone/>
            </a:pPr>
            <a:r>
              <a:rPr lang="en-US" dirty="0" smtClean="0"/>
              <a:t>What are your expectations for yourself and </a:t>
            </a:r>
          </a:p>
          <a:p>
            <a:pPr marL="0" indent="0">
              <a:buNone/>
            </a:pPr>
            <a:r>
              <a:rPr lang="en-US" dirty="0" smtClean="0"/>
              <a:t>for your students? </a:t>
            </a:r>
          </a:p>
          <a:p>
            <a:r>
              <a:rPr lang="en-US" sz="2400" dirty="0" smtClean="0"/>
              <a:t>These are crucial and become high-impact performance controls – like a mental dimmer switch. </a:t>
            </a:r>
          </a:p>
          <a:p>
            <a:r>
              <a:rPr lang="en-US" sz="2400" dirty="0" smtClean="0"/>
              <a:t>Expectations influence outcomes. It follows the “law of belief” – You </a:t>
            </a:r>
            <a:r>
              <a:rPr lang="en-US" sz="2400" u="sng" dirty="0" smtClean="0"/>
              <a:t>see</a:t>
            </a:r>
            <a:r>
              <a:rPr lang="en-US" sz="2400" dirty="0" smtClean="0"/>
              <a:t> what you believe. You tend to get what you expect.</a:t>
            </a:r>
          </a:p>
          <a:p>
            <a:r>
              <a:rPr lang="en-US" sz="2400" dirty="0" smtClean="0"/>
              <a:t>Positive expectations fuel performance. Negative one tend to lower achievement.</a:t>
            </a:r>
          </a:p>
          <a:p>
            <a:endParaRPr lang="en-US" sz="2400" dirty="0"/>
          </a:p>
          <a:p>
            <a:pPr marL="0" indent="0">
              <a:buNone/>
            </a:pPr>
            <a:r>
              <a:rPr lang="en-US" sz="2400" dirty="0" smtClean="0"/>
              <a:t>Write your expectations and put them in a sealed envelope.  You can open and reflect on these in the Spring… </a:t>
            </a:r>
          </a:p>
          <a:p>
            <a:pPr marL="0" indent="0">
              <a:buNone/>
            </a:pPr>
            <a:endParaRPr lang="en-US" dirty="0"/>
          </a:p>
        </p:txBody>
      </p:sp>
      <p:sp>
        <p:nvSpPr>
          <p:cNvPr id="2" name="Title 1"/>
          <p:cNvSpPr>
            <a:spLocks noGrp="1"/>
          </p:cNvSpPr>
          <p:nvPr>
            <p:ph type="title"/>
          </p:nvPr>
        </p:nvSpPr>
        <p:spPr>
          <a:xfrm>
            <a:off x="533400" y="381000"/>
            <a:ext cx="8153400" cy="1143000"/>
          </a:xfrm>
          <a:solidFill>
            <a:schemeClr val="accent2"/>
          </a:solidFill>
        </p:spPr>
        <p:txBody>
          <a:bodyPr/>
          <a:lstStyle/>
          <a:p>
            <a:pPr algn="ctr"/>
            <a:r>
              <a:rPr lang="en-US" b="1" dirty="0" smtClean="0">
                <a:solidFill>
                  <a:schemeClr val="tx2"/>
                </a:solidFill>
              </a:rPr>
              <a:t>Expectations</a:t>
            </a:r>
            <a:endParaRPr lang="en-US" b="1" dirty="0">
              <a:solidFill>
                <a:schemeClr val="tx2"/>
              </a:solidFill>
            </a:endParaRPr>
          </a:p>
        </p:txBody>
      </p:sp>
    </p:spTree>
    <p:extLst>
      <p:ext uri="{BB962C8B-B14F-4D97-AF65-F5344CB8AC3E}">
        <p14:creationId xmlns:p14="http://schemas.microsoft.com/office/powerpoint/2010/main" val="3627544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descr="LFS.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SDMS 064_0"/>
          <p:cNvPicPr>
            <a:picLocks noChangeAspect="1" noChangeArrowheads="1"/>
          </p:cNvPicPr>
          <p:nvPr/>
        </p:nvPicPr>
        <p:blipFill>
          <a:blip r:embed="rId3" cstate="print">
            <a:lum bright="24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descr="IMG_0349.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descr="IMG_0347.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descr="IMG_0342.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Picture 01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SDMS 136_0"/>
          <p:cNvPicPr>
            <a:picLocks noChangeAspect="1" noChangeArrowheads="1"/>
          </p:cNvPicPr>
          <p:nvPr/>
        </p:nvPicPr>
        <p:blipFill>
          <a:blip r:embed="rId3" cstate="print">
            <a:lum bright="18000"/>
          </a:blip>
          <a:srcRect/>
          <a:stretch>
            <a:fillRect/>
          </a:stretch>
        </p:blipFill>
        <p:spPr bwMode="auto">
          <a:xfrm>
            <a:off x="0" y="1371600"/>
            <a:ext cx="9144000" cy="5486400"/>
          </a:xfrm>
          <a:prstGeom prst="rect">
            <a:avLst/>
          </a:prstGeom>
          <a:noFill/>
          <a:ln w="9525">
            <a:noFill/>
            <a:miter lim="800000"/>
            <a:headEnd/>
            <a:tailEnd/>
          </a:ln>
        </p:spPr>
      </p:pic>
      <p:sp>
        <p:nvSpPr>
          <p:cNvPr id="59395" name="TextBox 2"/>
          <p:cNvSpPr txBox="1">
            <a:spLocks noChangeArrowheads="1"/>
          </p:cNvSpPr>
          <p:nvPr/>
        </p:nvSpPr>
        <p:spPr bwMode="auto">
          <a:xfrm>
            <a:off x="1219200" y="685800"/>
            <a:ext cx="6810375" cy="523875"/>
          </a:xfrm>
          <a:prstGeom prst="rect">
            <a:avLst/>
          </a:prstGeom>
          <a:noFill/>
          <a:ln w="9525">
            <a:noFill/>
            <a:miter lim="800000"/>
            <a:headEnd/>
            <a:tailEnd/>
          </a:ln>
        </p:spPr>
        <p:txBody>
          <a:bodyPr wrap="none">
            <a:spAutoFit/>
          </a:bodyPr>
          <a:lstStyle/>
          <a:p>
            <a:r>
              <a:rPr lang="en-US" sz="2800" b="1">
                <a:solidFill>
                  <a:schemeClr val="tx2"/>
                </a:solidFill>
              </a:rPr>
              <a:t>Teacher Interested Only in Compliance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533400" y="1676400"/>
            <a:ext cx="8153400" cy="4876800"/>
          </a:xfrm>
        </p:spPr>
        <p:txBody>
          <a:bodyPr>
            <a:normAutofit/>
          </a:bodyPr>
          <a:lstStyle/>
          <a:p>
            <a:pPr eaLnBrk="1" hangingPunct="1">
              <a:lnSpc>
                <a:spcPct val="150000"/>
              </a:lnSpc>
            </a:pPr>
            <a:r>
              <a:rPr lang="en-US" dirty="0" smtClean="0"/>
              <a:t>If you are a 2, answer the following question</a:t>
            </a:r>
            <a:endParaRPr lang="en-US" dirty="0" smtClean="0">
              <a:solidFill>
                <a:schemeClr val="tx2"/>
              </a:solidFill>
            </a:endParaRPr>
          </a:p>
          <a:p>
            <a:pPr algn="ctr" eaLnBrk="1" hangingPunct="1">
              <a:buFont typeface="Wingdings" pitchFamily="2" charset="2"/>
              <a:buNone/>
            </a:pPr>
            <a:r>
              <a:rPr lang="en-US" b="1" dirty="0" smtClean="0">
                <a:solidFill>
                  <a:srgbClr val="FFC000"/>
                </a:solidFill>
              </a:rPr>
              <a:t>How can teachers make student learning maps more effective and interactive?</a:t>
            </a:r>
          </a:p>
          <a:p>
            <a:pPr eaLnBrk="1" hangingPunct="1">
              <a:lnSpc>
                <a:spcPct val="150000"/>
              </a:lnSpc>
            </a:pPr>
            <a:r>
              <a:rPr lang="en-US" dirty="0" smtClean="0"/>
              <a:t>If you are a 1, answer the LEQ:</a:t>
            </a:r>
          </a:p>
          <a:p>
            <a:pPr algn="ctr" eaLnBrk="1" hangingPunct="1">
              <a:buFont typeface="Wingdings" pitchFamily="2" charset="2"/>
              <a:buNone/>
            </a:pPr>
            <a:r>
              <a:rPr lang="en-US" b="1" dirty="0" smtClean="0">
                <a:solidFill>
                  <a:srgbClr val="FFC000"/>
                </a:solidFill>
              </a:rPr>
              <a:t>Why is curriculum clarity and consistency so imperative in schools today?</a:t>
            </a:r>
          </a:p>
          <a:p>
            <a:pPr eaLnBrk="1" hangingPunct="1"/>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
        <p:nvSpPr>
          <p:cNvPr id="60418" name="Rectangle 2"/>
          <p:cNvSpPr>
            <a:spLocks noGrp="1" noChangeArrowheads="1"/>
          </p:cNvSpPr>
          <p:nvPr>
            <p:ph type="title"/>
          </p:nvPr>
        </p:nvSpPr>
        <p:spPr/>
        <p:txBody>
          <a:bodyPr/>
          <a:lstStyle/>
          <a:p>
            <a:pPr eaLnBrk="1" hangingPunct="1"/>
            <a:r>
              <a:rPr lang="en-US" smtClean="0"/>
              <a:t>Student Learning Maps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encilPete FONT" pitchFamily="2" charset="0"/>
              </a:rPr>
              <a:t>REMEMBER</a:t>
            </a:r>
            <a:r>
              <a:rPr lang="en-US" dirty="0" smtClean="0">
                <a:latin typeface="Chiller" pitchFamily="82" charset="0"/>
              </a:rPr>
              <a:t>:   </a:t>
            </a:r>
            <a:r>
              <a:rPr lang="en-US" dirty="0" smtClean="0">
                <a:solidFill>
                  <a:srgbClr val="FFFF00"/>
                </a:solidFill>
                <a:latin typeface="pencilPete FONT"/>
                <a:cs typeface="Calibri" pitchFamily="34" charset="0"/>
              </a:rPr>
              <a:t>(E.A.T.S.)</a:t>
            </a:r>
            <a:endParaRPr lang="en-US" dirty="0">
              <a:solidFill>
                <a:srgbClr val="FFFF00"/>
              </a:solidFill>
              <a:latin typeface="pencilPete FONT"/>
              <a:cs typeface="Calibri" pitchFamily="34" charset="0"/>
            </a:endParaRPr>
          </a:p>
        </p:txBody>
      </p:sp>
      <p:sp>
        <p:nvSpPr>
          <p:cNvPr id="3" name="Content Placeholder 2"/>
          <p:cNvSpPr>
            <a:spLocks noGrp="1"/>
          </p:cNvSpPr>
          <p:nvPr>
            <p:ph idx="1"/>
          </p:nvPr>
        </p:nvSpPr>
        <p:spPr/>
        <p:txBody>
          <a:bodyPr/>
          <a:lstStyle/>
          <a:p>
            <a:pPr>
              <a:buNone/>
            </a:pPr>
            <a:r>
              <a:rPr lang="en-US" dirty="0" smtClean="0">
                <a:latin typeface="pencilPete FONT" pitchFamily="2" charset="0"/>
              </a:rPr>
              <a:t>Although we teach in the order of</a:t>
            </a:r>
            <a:r>
              <a:rPr lang="en-US" dirty="0" smtClean="0">
                <a:latin typeface="Chiller" pitchFamily="82" charset="0"/>
              </a:rPr>
              <a:t>:</a:t>
            </a:r>
          </a:p>
          <a:p>
            <a:pPr algn="ctr">
              <a:buNone/>
            </a:pPr>
            <a:r>
              <a:rPr lang="en-US" sz="3600" b="1" dirty="0" smtClean="0">
                <a:solidFill>
                  <a:srgbClr val="FFFF00"/>
                </a:solidFill>
                <a:latin typeface="pencilPete FONT" pitchFamily="2" charset="0"/>
              </a:rPr>
              <a:t>E</a:t>
            </a:r>
            <a:r>
              <a:rPr lang="en-US" sz="3200" dirty="0" smtClean="0">
                <a:latin typeface="pencilPete FONT" pitchFamily="2" charset="0"/>
              </a:rPr>
              <a:t>ssential Question</a:t>
            </a:r>
          </a:p>
          <a:p>
            <a:pPr algn="ctr">
              <a:buNone/>
            </a:pPr>
            <a:r>
              <a:rPr lang="en-US" sz="3600" b="1" dirty="0" smtClean="0">
                <a:solidFill>
                  <a:srgbClr val="FFFF00"/>
                </a:solidFill>
                <a:latin typeface="pencilPete FONT" pitchFamily="2" charset="0"/>
              </a:rPr>
              <a:t>A</a:t>
            </a:r>
            <a:r>
              <a:rPr lang="en-US" sz="3200" dirty="0" smtClean="0">
                <a:latin typeface="pencilPete FONT" pitchFamily="2" charset="0"/>
              </a:rPr>
              <a:t>ctivating Strategy</a:t>
            </a:r>
          </a:p>
          <a:p>
            <a:pPr algn="ctr">
              <a:buNone/>
            </a:pPr>
            <a:r>
              <a:rPr lang="en-US" sz="3600" b="1" dirty="0" smtClean="0">
                <a:solidFill>
                  <a:srgbClr val="FFFF00"/>
                </a:solidFill>
                <a:latin typeface="pencilPete FONT" pitchFamily="2" charset="0"/>
              </a:rPr>
              <a:t>T</a:t>
            </a:r>
            <a:r>
              <a:rPr lang="en-US" sz="3200" dirty="0" smtClean="0">
                <a:latin typeface="pencilPete FONT" pitchFamily="2" charset="0"/>
              </a:rPr>
              <a:t>eaching Strategy</a:t>
            </a:r>
          </a:p>
          <a:p>
            <a:pPr algn="ctr">
              <a:buNone/>
            </a:pPr>
            <a:r>
              <a:rPr lang="en-US" sz="3600" b="1" dirty="0" smtClean="0">
                <a:solidFill>
                  <a:srgbClr val="FFFF00"/>
                </a:solidFill>
                <a:latin typeface="pencilPete FONT" pitchFamily="2" charset="0"/>
              </a:rPr>
              <a:t>S</a:t>
            </a:r>
            <a:r>
              <a:rPr lang="en-US" sz="3200" dirty="0" smtClean="0">
                <a:latin typeface="pencilPete FONT" pitchFamily="2" charset="0"/>
              </a:rPr>
              <a:t>ummarizing Strategy</a:t>
            </a:r>
          </a:p>
          <a:p>
            <a:pPr algn="ctr">
              <a:buNone/>
            </a:pPr>
            <a:endParaRPr lang="en-US" sz="3200" dirty="0" smtClean="0">
              <a:latin typeface="pencilPete FONT" pitchFamily="2" charset="0"/>
            </a:endParaRPr>
          </a:p>
          <a:p>
            <a:pPr algn="ctr">
              <a:buNone/>
            </a:pPr>
            <a:r>
              <a:rPr lang="en-US" sz="3600" dirty="0" smtClean="0">
                <a:solidFill>
                  <a:srgbClr val="FFFF00"/>
                </a:solidFill>
                <a:latin typeface="pencilPete FONT" pitchFamily="2" charset="0"/>
              </a:rPr>
              <a:t>We plan in a different order.</a:t>
            </a:r>
            <a:endParaRPr lang="en-US" sz="3600" dirty="0">
              <a:solidFill>
                <a:srgbClr val="FFFF00"/>
              </a:solidFill>
              <a:latin typeface="pencilPete FONT" pitchFamily="2" charset="0"/>
            </a:endParaRPr>
          </a:p>
        </p:txBody>
      </p:sp>
    </p:spTree>
    <p:extLst>
      <p:ext uri="{BB962C8B-B14F-4D97-AF65-F5344CB8AC3E}">
        <p14:creationId xmlns:p14="http://schemas.microsoft.com/office/powerpoint/2010/main" val="29054219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0"/>
            <a:ext cx="9144000" cy="465138"/>
          </a:xfrm>
        </p:spPr>
        <p:txBody>
          <a:bodyPr>
            <a:normAutofit fontScale="90000"/>
          </a:bodyPr>
          <a:lstStyle/>
          <a:p>
            <a:pPr algn="ctr" eaLnBrk="1" hangingPunct="1"/>
            <a:r>
              <a:rPr lang="en-US" sz="2800" dirty="0" smtClean="0"/>
              <a:t>Lesson Plan</a:t>
            </a:r>
          </a:p>
        </p:txBody>
      </p:sp>
      <p:sp>
        <p:nvSpPr>
          <p:cNvPr id="69635" name="Rectangle 3"/>
          <p:cNvSpPr>
            <a:spLocks noChangeArrowheads="1"/>
          </p:cNvSpPr>
          <p:nvPr/>
        </p:nvSpPr>
        <p:spPr bwMode="auto">
          <a:xfrm>
            <a:off x="1066800" y="449263"/>
            <a:ext cx="7391400" cy="6197600"/>
          </a:xfrm>
          <a:prstGeom prst="rect">
            <a:avLst/>
          </a:prstGeom>
          <a:noFill/>
          <a:ln w="38100">
            <a:solidFill>
              <a:schemeClr val="tx2"/>
            </a:solidFill>
            <a:miter lim="800000"/>
            <a:headEnd/>
            <a:tailEnd/>
          </a:ln>
        </p:spPr>
        <p:txBody>
          <a:bodyPr wrap="none" anchor="ctr"/>
          <a:lstStyle/>
          <a:p>
            <a:pPr algn="ctr"/>
            <a:endParaRPr lang="en-US" b="1">
              <a:latin typeface="Times New Roman" pitchFamily="18" charset="0"/>
            </a:endParaRPr>
          </a:p>
        </p:txBody>
      </p:sp>
      <p:sp>
        <p:nvSpPr>
          <p:cNvPr id="69636" name="Text Box 4"/>
          <p:cNvSpPr txBox="1">
            <a:spLocks noChangeArrowheads="1"/>
          </p:cNvSpPr>
          <p:nvPr/>
        </p:nvSpPr>
        <p:spPr bwMode="auto">
          <a:xfrm>
            <a:off x="1095375" y="465138"/>
            <a:ext cx="2559050" cy="400050"/>
          </a:xfrm>
          <a:prstGeom prst="rect">
            <a:avLst/>
          </a:prstGeom>
          <a:noFill/>
          <a:ln w="9525">
            <a:noFill/>
            <a:miter lim="800000"/>
            <a:headEnd/>
            <a:tailEnd/>
          </a:ln>
        </p:spPr>
        <p:txBody>
          <a:bodyPr wrap="none">
            <a:spAutoFit/>
          </a:bodyPr>
          <a:lstStyle/>
          <a:p>
            <a:r>
              <a:rPr lang="en-US" b="1" u="sng"/>
              <a:t>E</a:t>
            </a:r>
            <a:r>
              <a:rPr lang="en-US" sz="2000" b="1"/>
              <a:t>ssential Question:</a:t>
            </a:r>
          </a:p>
        </p:txBody>
      </p:sp>
      <p:sp>
        <p:nvSpPr>
          <p:cNvPr id="69637" name="Text Box 5"/>
          <p:cNvSpPr txBox="1">
            <a:spLocks noChangeArrowheads="1"/>
          </p:cNvSpPr>
          <p:nvPr/>
        </p:nvSpPr>
        <p:spPr bwMode="auto">
          <a:xfrm>
            <a:off x="1066800" y="2590800"/>
            <a:ext cx="6115050" cy="677863"/>
          </a:xfrm>
          <a:prstGeom prst="rect">
            <a:avLst/>
          </a:prstGeom>
          <a:noFill/>
          <a:ln w="9525">
            <a:noFill/>
            <a:miter lim="800000"/>
            <a:headEnd/>
            <a:tailEnd/>
          </a:ln>
        </p:spPr>
        <p:txBody>
          <a:bodyPr>
            <a:spAutoFit/>
          </a:bodyPr>
          <a:lstStyle/>
          <a:p>
            <a:r>
              <a:rPr lang="en-US" b="1" u="sng" dirty="0"/>
              <a:t>A</a:t>
            </a:r>
            <a:r>
              <a:rPr lang="en-US" sz="2000" b="1" dirty="0"/>
              <a:t>ctivating Strategy:                     Key Vocabulary:</a:t>
            </a:r>
          </a:p>
          <a:p>
            <a:endParaRPr lang="en-US" b="1" dirty="0">
              <a:solidFill>
                <a:srgbClr val="0000FF"/>
              </a:solidFill>
              <a:latin typeface="Times New Roman" pitchFamily="18" charset="0"/>
            </a:endParaRPr>
          </a:p>
        </p:txBody>
      </p:sp>
      <p:sp>
        <p:nvSpPr>
          <p:cNvPr id="69638" name="Text Box 6"/>
          <p:cNvSpPr txBox="1">
            <a:spLocks noChangeArrowheads="1"/>
          </p:cNvSpPr>
          <p:nvPr/>
        </p:nvSpPr>
        <p:spPr bwMode="auto">
          <a:xfrm>
            <a:off x="1447800" y="2168525"/>
            <a:ext cx="184150" cy="822325"/>
          </a:xfrm>
          <a:prstGeom prst="rect">
            <a:avLst/>
          </a:prstGeom>
          <a:noFill/>
          <a:ln w="9525">
            <a:noFill/>
            <a:miter lim="800000"/>
            <a:headEnd/>
            <a:tailEnd/>
          </a:ln>
        </p:spPr>
        <p:txBody>
          <a:bodyPr wrap="none">
            <a:spAutoFit/>
          </a:bodyPr>
          <a:lstStyle/>
          <a:p>
            <a:endParaRPr lang="en-US"/>
          </a:p>
          <a:p>
            <a:endParaRPr lang="en-US">
              <a:latin typeface="Times New Roman" pitchFamily="18" charset="0"/>
            </a:endParaRPr>
          </a:p>
        </p:txBody>
      </p:sp>
      <p:sp>
        <p:nvSpPr>
          <p:cNvPr id="69639" name="Text Box 7"/>
          <p:cNvSpPr txBox="1">
            <a:spLocks noChangeArrowheads="1"/>
          </p:cNvSpPr>
          <p:nvPr/>
        </p:nvSpPr>
        <p:spPr bwMode="auto">
          <a:xfrm>
            <a:off x="1066800" y="3200400"/>
            <a:ext cx="2690813" cy="400050"/>
          </a:xfrm>
          <a:prstGeom prst="rect">
            <a:avLst/>
          </a:prstGeom>
          <a:noFill/>
          <a:ln w="9525">
            <a:noFill/>
            <a:miter lim="800000"/>
            <a:headEnd/>
            <a:tailEnd/>
          </a:ln>
        </p:spPr>
        <p:txBody>
          <a:bodyPr wrap="none">
            <a:spAutoFit/>
          </a:bodyPr>
          <a:lstStyle/>
          <a:p>
            <a:r>
              <a:rPr lang="en-US" b="1" u="sng"/>
              <a:t>T</a:t>
            </a:r>
            <a:r>
              <a:rPr lang="en-US" sz="2000" b="1"/>
              <a:t>eaching Strategies:</a:t>
            </a:r>
          </a:p>
        </p:txBody>
      </p:sp>
      <p:sp>
        <p:nvSpPr>
          <p:cNvPr id="69640" name="Text Box 8"/>
          <p:cNvSpPr txBox="1">
            <a:spLocks noChangeArrowheads="1"/>
          </p:cNvSpPr>
          <p:nvPr/>
        </p:nvSpPr>
        <p:spPr bwMode="auto">
          <a:xfrm>
            <a:off x="1081088" y="6172200"/>
            <a:ext cx="2957512" cy="400050"/>
          </a:xfrm>
          <a:prstGeom prst="rect">
            <a:avLst/>
          </a:prstGeom>
          <a:noFill/>
          <a:ln w="9525">
            <a:noFill/>
            <a:miter lim="800000"/>
            <a:headEnd/>
            <a:tailEnd/>
          </a:ln>
        </p:spPr>
        <p:txBody>
          <a:bodyPr wrap="none">
            <a:spAutoFit/>
          </a:bodyPr>
          <a:lstStyle/>
          <a:p>
            <a:r>
              <a:rPr lang="en-US" b="1" u="sng"/>
              <a:t>S</a:t>
            </a:r>
            <a:r>
              <a:rPr lang="en-US" sz="2000" b="1"/>
              <a:t>ummarizing Strategy:</a:t>
            </a:r>
            <a:endParaRPr lang="en-US" sz="2000" b="1">
              <a:latin typeface="Times New Roman" pitchFamily="18" charset="0"/>
            </a:endParaRPr>
          </a:p>
        </p:txBody>
      </p:sp>
      <p:sp>
        <p:nvSpPr>
          <p:cNvPr id="69641" name="Line 9"/>
          <p:cNvSpPr>
            <a:spLocks noChangeShapeType="1"/>
          </p:cNvSpPr>
          <p:nvPr/>
        </p:nvSpPr>
        <p:spPr bwMode="auto">
          <a:xfrm>
            <a:off x="1146175" y="936625"/>
            <a:ext cx="7137400" cy="0"/>
          </a:xfrm>
          <a:prstGeom prst="line">
            <a:avLst/>
          </a:prstGeom>
          <a:noFill/>
          <a:ln w="38100">
            <a:solidFill>
              <a:srgbClr val="FFC000"/>
            </a:solidFill>
            <a:round/>
            <a:headEnd/>
            <a:tailEnd/>
          </a:ln>
        </p:spPr>
        <p:txBody>
          <a:bodyPr/>
          <a:lstStyle/>
          <a:p>
            <a:endParaRPr lang="en-US"/>
          </a:p>
        </p:txBody>
      </p:sp>
      <p:sp>
        <p:nvSpPr>
          <p:cNvPr id="69642" name="Line 10"/>
          <p:cNvSpPr>
            <a:spLocks noChangeShapeType="1"/>
          </p:cNvSpPr>
          <p:nvPr/>
        </p:nvSpPr>
        <p:spPr bwMode="auto">
          <a:xfrm>
            <a:off x="1143000" y="3200400"/>
            <a:ext cx="7137400" cy="0"/>
          </a:xfrm>
          <a:prstGeom prst="line">
            <a:avLst/>
          </a:prstGeom>
          <a:noFill/>
          <a:ln w="38100">
            <a:solidFill>
              <a:srgbClr val="FFC000"/>
            </a:solidFill>
            <a:round/>
            <a:headEnd/>
            <a:tailEnd/>
          </a:ln>
        </p:spPr>
        <p:txBody>
          <a:bodyPr/>
          <a:lstStyle/>
          <a:p>
            <a:endParaRPr lang="en-US"/>
          </a:p>
        </p:txBody>
      </p:sp>
      <p:sp>
        <p:nvSpPr>
          <p:cNvPr id="69643" name="Line 11"/>
          <p:cNvSpPr>
            <a:spLocks noChangeShapeType="1"/>
          </p:cNvSpPr>
          <p:nvPr/>
        </p:nvSpPr>
        <p:spPr bwMode="auto">
          <a:xfrm>
            <a:off x="1160463" y="6129338"/>
            <a:ext cx="7137400" cy="0"/>
          </a:xfrm>
          <a:prstGeom prst="line">
            <a:avLst/>
          </a:prstGeom>
          <a:noFill/>
          <a:ln w="38100">
            <a:solidFill>
              <a:srgbClr val="FFC000"/>
            </a:solidFill>
            <a:round/>
            <a:headEnd/>
            <a:tailEnd/>
          </a:ln>
        </p:spPr>
        <p:txBody>
          <a:bodyPr/>
          <a:lstStyle/>
          <a:p>
            <a:endParaRPr lang="en-US"/>
          </a:p>
        </p:txBody>
      </p:sp>
      <p:sp>
        <p:nvSpPr>
          <p:cNvPr id="69644" name="Line 10"/>
          <p:cNvSpPr>
            <a:spLocks noChangeShapeType="1"/>
          </p:cNvSpPr>
          <p:nvPr/>
        </p:nvSpPr>
        <p:spPr bwMode="auto">
          <a:xfrm>
            <a:off x="1143000" y="2590800"/>
            <a:ext cx="7137400" cy="0"/>
          </a:xfrm>
          <a:prstGeom prst="line">
            <a:avLst/>
          </a:prstGeom>
          <a:noFill/>
          <a:ln w="38100">
            <a:solidFill>
              <a:srgbClr val="FFC000"/>
            </a:solidFill>
            <a:round/>
            <a:headEnd/>
            <a:tailEnd/>
          </a:ln>
        </p:spPr>
        <p:txBody>
          <a:bodyPr/>
          <a:lstStyle/>
          <a:p>
            <a:endParaRPr lang="en-US"/>
          </a:p>
        </p:txBody>
      </p:sp>
      <p:sp>
        <p:nvSpPr>
          <p:cNvPr id="13" name="TextBox 12"/>
          <p:cNvSpPr txBox="1"/>
          <p:nvPr/>
        </p:nvSpPr>
        <p:spPr>
          <a:xfrm>
            <a:off x="1066800" y="914400"/>
            <a:ext cx="7386638" cy="1631950"/>
          </a:xfrm>
          <a:prstGeom prst="rect">
            <a:avLst/>
          </a:prstGeom>
          <a:noFill/>
          <a:ln>
            <a:noFill/>
          </a:ln>
        </p:spPr>
        <p:txBody>
          <a:bodyPr>
            <a:spAutoFit/>
          </a:bodyPr>
          <a:lstStyle/>
          <a:p>
            <a:pPr fontAlgn="auto">
              <a:spcBef>
                <a:spcPts val="0"/>
              </a:spcBef>
              <a:spcAft>
                <a:spcPts val="0"/>
              </a:spcAft>
              <a:defRPr/>
            </a:pPr>
            <a:r>
              <a:rPr lang="en-US" sz="2000" b="1" dirty="0">
                <a:cs typeface="+mn-cs"/>
              </a:rPr>
              <a:t>What do students have to know in order to answer the LEQ:</a:t>
            </a:r>
          </a:p>
          <a:p>
            <a:pPr marL="457200" indent="-457200" fontAlgn="auto">
              <a:spcBef>
                <a:spcPts val="0"/>
              </a:spcBef>
              <a:spcAft>
                <a:spcPts val="0"/>
              </a:spcAft>
              <a:buFontTx/>
              <a:buAutoNum type="arabicPeriod"/>
              <a:defRPr/>
            </a:pPr>
            <a:r>
              <a:rPr lang="en-US" sz="2000" b="1" dirty="0">
                <a:cs typeface="+mn-cs"/>
              </a:rPr>
              <a:t>______________________________ = AP1</a:t>
            </a:r>
          </a:p>
          <a:p>
            <a:pPr marL="457200" indent="-457200" fontAlgn="auto">
              <a:spcBef>
                <a:spcPts val="0"/>
              </a:spcBef>
              <a:spcAft>
                <a:spcPts val="0"/>
              </a:spcAft>
              <a:buFontTx/>
              <a:buAutoNum type="arabicPeriod"/>
              <a:defRPr/>
            </a:pPr>
            <a:r>
              <a:rPr lang="en-US" sz="2000" b="1" dirty="0">
                <a:cs typeface="+mn-cs"/>
              </a:rPr>
              <a:t>______________________________ = AP2</a:t>
            </a:r>
          </a:p>
          <a:p>
            <a:pPr marL="457200" indent="-457200" fontAlgn="auto">
              <a:spcBef>
                <a:spcPts val="0"/>
              </a:spcBef>
              <a:spcAft>
                <a:spcPts val="0"/>
              </a:spcAft>
              <a:buFontTx/>
              <a:buAutoNum type="arabicPeriod"/>
              <a:defRPr/>
            </a:pPr>
            <a:r>
              <a:rPr lang="en-US" sz="2000" b="1" dirty="0">
                <a:cs typeface="+mn-cs"/>
              </a:rPr>
              <a:t>______________________________ = AP3</a:t>
            </a:r>
          </a:p>
        </p:txBody>
      </p:sp>
      <p:cxnSp>
        <p:nvCxnSpPr>
          <p:cNvPr id="69646" name="Straight Connector 14"/>
          <p:cNvCxnSpPr>
            <a:cxnSpLocks noChangeShapeType="1"/>
          </p:cNvCxnSpPr>
          <p:nvPr/>
        </p:nvCxnSpPr>
        <p:spPr bwMode="auto">
          <a:xfrm rot="5400000">
            <a:off x="4336256" y="2902744"/>
            <a:ext cx="623888" cy="0"/>
          </a:xfrm>
          <a:prstGeom prst="line">
            <a:avLst/>
          </a:prstGeom>
          <a:noFill/>
          <a:ln w="38100" algn="ctr">
            <a:solidFill>
              <a:srgbClr val="FFC000"/>
            </a:solidFill>
            <a:round/>
            <a:headEnd/>
            <a:tailEnd/>
          </a:ln>
        </p:spPr>
      </p:cxnSp>
      <p:sp>
        <p:nvSpPr>
          <p:cNvPr id="69647" name="TextBox 15"/>
          <p:cNvSpPr txBox="1">
            <a:spLocks noChangeArrowheads="1"/>
          </p:cNvSpPr>
          <p:nvPr/>
        </p:nvSpPr>
        <p:spPr bwMode="auto">
          <a:xfrm>
            <a:off x="1295400" y="3657600"/>
            <a:ext cx="6807200" cy="1016000"/>
          </a:xfrm>
          <a:prstGeom prst="rect">
            <a:avLst/>
          </a:prstGeom>
          <a:noFill/>
          <a:ln w="9525">
            <a:noFill/>
            <a:miter lim="800000"/>
            <a:headEnd/>
            <a:tailEnd/>
          </a:ln>
        </p:spPr>
        <p:txBody>
          <a:bodyPr>
            <a:spAutoFit/>
          </a:bodyPr>
          <a:lstStyle/>
          <a:p>
            <a:r>
              <a:rPr lang="en-US" sz="2000" b="1"/>
              <a:t>Thinking Skill Focus:                  Graphic Organizer:</a:t>
            </a:r>
          </a:p>
          <a:p>
            <a:endParaRPr lang="en-US" sz="2000" b="1"/>
          </a:p>
          <a:p>
            <a:r>
              <a:rPr lang="en-US" sz="2000" b="1"/>
              <a:t> Instruction:</a:t>
            </a:r>
          </a:p>
        </p:txBody>
      </p:sp>
      <p:sp>
        <p:nvSpPr>
          <p:cNvPr id="69648" name="Line 10"/>
          <p:cNvSpPr>
            <a:spLocks noChangeShapeType="1"/>
          </p:cNvSpPr>
          <p:nvPr/>
        </p:nvSpPr>
        <p:spPr bwMode="auto">
          <a:xfrm>
            <a:off x="1160463" y="5065713"/>
            <a:ext cx="7137400" cy="0"/>
          </a:xfrm>
          <a:prstGeom prst="line">
            <a:avLst/>
          </a:prstGeom>
          <a:noFill/>
          <a:ln w="38100">
            <a:solidFill>
              <a:srgbClr val="FFC000"/>
            </a:solidFill>
            <a:round/>
            <a:headEnd/>
            <a:tailEnd/>
          </a:ln>
        </p:spPr>
        <p:txBody>
          <a:bodyPr/>
          <a:lstStyle/>
          <a:p>
            <a:endParaRPr lang="en-US"/>
          </a:p>
        </p:txBody>
      </p:sp>
      <p:sp>
        <p:nvSpPr>
          <p:cNvPr id="69649" name="TextBox 17"/>
          <p:cNvSpPr txBox="1">
            <a:spLocks noChangeArrowheads="1"/>
          </p:cNvSpPr>
          <p:nvPr/>
        </p:nvSpPr>
        <p:spPr bwMode="auto">
          <a:xfrm>
            <a:off x="1103313" y="5094288"/>
            <a:ext cx="7372350" cy="1016000"/>
          </a:xfrm>
          <a:prstGeom prst="rect">
            <a:avLst/>
          </a:prstGeom>
          <a:noFill/>
          <a:ln w="9525">
            <a:noFill/>
            <a:miter lim="800000"/>
            <a:headEnd/>
            <a:tailEnd/>
          </a:ln>
        </p:spPr>
        <p:txBody>
          <a:bodyPr>
            <a:spAutoFit/>
          </a:bodyPr>
          <a:lstStyle/>
          <a:p>
            <a:r>
              <a:rPr lang="en-US" sz="2000" b="1"/>
              <a:t>AP#1: ____________________________________________</a:t>
            </a:r>
          </a:p>
          <a:p>
            <a:r>
              <a:rPr lang="en-US" sz="2000" b="1"/>
              <a:t>AP#2: ____________________________________________</a:t>
            </a:r>
          </a:p>
          <a:p>
            <a:r>
              <a:rPr lang="en-US" sz="2000" b="1"/>
              <a:t>AP#3: ____________________________________________</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971800" y="2438400"/>
            <a:ext cx="32766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90600" y="990600"/>
            <a:ext cx="2209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791200" y="990600"/>
            <a:ext cx="2209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38078" y="4801148"/>
            <a:ext cx="2209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434969" y="4742668"/>
            <a:ext cx="2209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53276" y="2967335"/>
            <a:ext cx="2637452"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Big Four</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1229809" y="1131957"/>
            <a:ext cx="177497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Classroom </a:t>
            </a:r>
          </a:p>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Management</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6252337" y="1133424"/>
            <a:ext cx="1287532"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Content </a:t>
            </a:r>
          </a:p>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Planning</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Rectangle 11"/>
          <p:cNvSpPr/>
          <p:nvPr/>
        </p:nvSpPr>
        <p:spPr>
          <a:xfrm>
            <a:off x="1229809" y="5096393"/>
            <a:ext cx="1563249"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Instruction</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Rectangle 12"/>
          <p:cNvSpPr/>
          <p:nvPr/>
        </p:nvSpPr>
        <p:spPr>
          <a:xfrm>
            <a:off x="6474113" y="4942505"/>
            <a:ext cx="211019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Assessment For </a:t>
            </a:r>
          </a:p>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Learning</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15" name="Straight Connector 14"/>
          <p:cNvCxnSpPr/>
          <p:nvPr/>
        </p:nvCxnSpPr>
        <p:spPr>
          <a:xfrm>
            <a:off x="2095500" y="2066540"/>
            <a:ext cx="961804" cy="757535"/>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5216448" y="4100036"/>
            <a:ext cx="1149503" cy="842469"/>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flipH="1">
            <a:off x="6101501" y="2057400"/>
            <a:ext cx="896388" cy="6858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flipH="1">
            <a:off x="2793058" y="4100036"/>
            <a:ext cx="1007937" cy="701112"/>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22188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p:cNvSpPr>
            <a:spLocks noChangeArrowheads="1"/>
          </p:cNvSpPr>
          <p:nvPr/>
        </p:nvSpPr>
        <p:spPr bwMode="auto">
          <a:xfrm>
            <a:off x="228600" y="609600"/>
            <a:ext cx="8915400" cy="3276600"/>
          </a:xfrm>
          <a:prstGeom prst="cloudCallout">
            <a:avLst>
              <a:gd name="adj1" fmla="val -48449"/>
              <a:gd name="adj2" fmla="val 69704"/>
            </a:avLst>
          </a:prstGeom>
          <a:solidFill>
            <a:schemeClr val="accent1"/>
          </a:solidFill>
          <a:ln w="9525">
            <a:solidFill>
              <a:schemeClr val="tx1"/>
            </a:solidFill>
            <a:round/>
            <a:headEnd/>
            <a:tailEnd/>
          </a:ln>
        </p:spPr>
        <p:txBody>
          <a:bodyPr/>
          <a:lstStyle/>
          <a:p>
            <a:pPr algn="ctr">
              <a:spcBef>
                <a:spcPct val="50000"/>
              </a:spcBef>
            </a:pPr>
            <a:r>
              <a:rPr lang="en-US" sz="2800" b="1" dirty="0">
                <a:solidFill>
                  <a:srgbClr val="CC0000"/>
                </a:solidFill>
              </a:rPr>
              <a:t>First:</a:t>
            </a:r>
            <a:r>
              <a:rPr lang="en-US" sz="2400" b="1" dirty="0">
                <a:solidFill>
                  <a:schemeClr val="bg1"/>
                </a:solidFill>
              </a:rPr>
              <a:t> </a:t>
            </a:r>
            <a:r>
              <a:rPr lang="en-US" sz="2400" b="1" dirty="0" smtClean="0">
                <a:solidFill>
                  <a:schemeClr val="bg1"/>
                </a:solidFill>
              </a:rPr>
              <a:t> Go </a:t>
            </a:r>
            <a:r>
              <a:rPr lang="en-US" sz="2400" b="1" dirty="0">
                <a:solidFill>
                  <a:schemeClr val="bg1"/>
                </a:solidFill>
              </a:rPr>
              <a:t>to curriculum standards and identify which ones </a:t>
            </a:r>
            <a:r>
              <a:rPr lang="en-US" sz="2400" b="1" dirty="0" smtClean="0">
                <a:solidFill>
                  <a:schemeClr val="bg1"/>
                </a:solidFill>
              </a:rPr>
              <a:t>you are </a:t>
            </a:r>
            <a:r>
              <a:rPr lang="en-US" sz="2400" b="1" dirty="0">
                <a:solidFill>
                  <a:schemeClr val="bg1"/>
                </a:solidFill>
              </a:rPr>
              <a:t>teaching in the lesson.  Then </a:t>
            </a:r>
            <a:r>
              <a:rPr lang="en-US" sz="2400" b="1" dirty="0" smtClean="0">
                <a:solidFill>
                  <a:schemeClr val="bg1"/>
                </a:solidFill>
              </a:rPr>
              <a:t>think </a:t>
            </a:r>
            <a:r>
              <a:rPr lang="en-US" sz="2400" b="1" dirty="0">
                <a:solidFill>
                  <a:schemeClr val="bg1"/>
                </a:solidFill>
              </a:rPr>
              <a:t>about what </a:t>
            </a:r>
            <a:r>
              <a:rPr lang="en-US" sz="2400" b="1" dirty="0" smtClean="0">
                <a:solidFill>
                  <a:schemeClr val="bg1"/>
                </a:solidFill>
              </a:rPr>
              <a:t>you want </a:t>
            </a:r>
            <a:r>
              <a:rPr lang="en-US" sz="2400" b="1" dirty="0">
                <a:solidFill>
                  <a:schemeClr val="bg1"/>
                </a:solidFill>
              </a:rPr>
              <a:t>them to know/do by the end of the lesson and then </a:t>
            </a:r>
            <a:r>
              <a:rPr lang="en-US" sz="2400" b="1" dirty="0" smtClean="0">
                <a:solidFill>
                  <a:srgbClr val="FF0000"/>
                </a:solidFill>
              </a:rPr>
              <a:t> WRITE </a:t>
            </a:r>
            <a:r>
              <a:rPr lang="en-US" sz="2400" b="1" dirty="0">
                <a:solidFill>
                  <a:srgbClr val="FF0000"/>
                </a:solidFill>
              </a:rPr>
              <a:t>THE ESSENTIAL QUESTION</a:t>
            </a:r>
            <a:r>
              <a:rPr lang="en-US" sz="2400" b="1" dirty="0">
                <a:solidFill>
                  <a:schemeClr val="bg1"/>
                </a:solidFill>
              </a:rPr>
              <a:t>.</a:t>
            </a:r>
          </a:p>
          <a:p>
            <a:pPr algn="ctr"/>
            <a:endParaRPr lang="en-US" sz="24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04800" y="0"/>
            <a:ext cx="8839200" cy="381000"/>
          </a:xfrm>
        </p:spPr>
        <p:txBody>
          <a:bodyPr>
            <a:normAutofit fontScale="90000"/>
          </a:bodyPr>
          <a:lstStyle/>
          <a:p>
            <a:pPr algn="ctr" eaLnBrk="1" hangingPunct="1"/>
            <a:r>
              <a:rPr lang="en-US" sz="2400" b="1" dirty="0" smtClean="0">
                <a:solidFill>
                  <a:schemeClr val="tx1"/>
                </a:solidFill>
              </a:rPr>
              <a:t>Habitats and Adaptations</a:t>
            </a:r>
          </a:p>
        </p:txBody>
      </p:sp>
      <p:sp>
        <p:nvSpPr>
          <p:cNvPr id="71683" name="Rectangle 3"/>
          <p:cNvSpPr>
            <a:spLocks noChangeArrowheads="1"/>
          </p:cNvSpPr>
          <p:nvPr/>
        </p:nvSpPr>
        <p:spPr bwMode="auto">
          <a:xfrm>
            <a:off x="152400" y="457200"/>
            <a:ext cx="8701088" cy="533400"/>
          </a:xfrm>
          <a:prstGeom prst="rect">
            <a:avLst/>
          </a:prstGeom>
          <a:solidFill>
            <a:schemeClr val="accent1">
              <a:lumMod val="75000"/>
            </a:schemeClr>
          </a:solidFill>
          <a:ln w="38100">
            <a:solidFill>
              <a:schemeClr val="tx2"/>
            </a:solidFill>
            <a:miter lim="800000"/>
            <a:headEnd/>
            <a:tailEnd/>
          </a:ln>
        </p:spPr>
        <p:txBody>
          <a:bodyPr wrap="none" anchor="ctr"/>
          <a:lstStyle/>
          <a:p>
            <a:r>
              <a:rPr lang="en-US" sz="1600" b="1">
                <a:solidFill>
                  <a:schemeClr val="tx2"/>
                </a:solidFill>
              </a:rPr>
              <a:t>Key Learning: </a:t>
            </a:r>
            <a:r>
              <a:rPr lang="en-US" sz="1600"/>
              <a:t>Organisms can only survive in habitats in which their needs can be met.</a:t>
            </a:r>
            <a:endParaRPr lang="en-US" sz="1400"/>
          </a:p>
        </p:txBody>
      </p:sp>
      <p:sp>
        <p:nvSpPr>
          <p:cNvPr id="71684" name="Text Box 4"/>
          <p:cNvSpPr txBox="1">
            <a:spLocks noChangeArrowheads="1"/>
          </p:cNvSpPr>
          <p:nvPr/>
        </p:nvSpPr>
        <p:spPr bwMode="auto">
          <a:xfrm>
            <a:off x="228600" y="2590800"/>
            <a:ext cx="2362200" cy="2123658"/>
          </a:xfrm>
          <a:prstGeom prst="rect">
            <a:avLst/>
          </a:prstGeom>
          <a:solidFill>
            <a:schemeClr val="accent1">
              <a:lumMod val="75000"/>
            </a:schemeClr>
          </a:solidFill>
          <a:ln w="38100">
            <a:solidFill>
              <a:schemeClr val="tx2"/>
            </a:solidFill>
            <a:miter lim="800000"/>
            <a:headEnd/>
            <a:tailEnd/>
          </a:ln>
        </p:spPr>
        <p:txBody>
          <a:bodyPr>
            <a:spAutoFit/>
          </a:bodyPr>
          <a:lstStyle/>
          <a:p>
            <a:r>
              <a:rPr lang="en-US" sz="1200" dirty="0"/>
              <a:t>How does  cause/effect deepen understanding of reading?)</a:t>
            </a:r>
          </a:p>
          <a:p>
            <a:endParaRPr lang="en-US" sz="1200" dirty="0"/>
          </a:p>
          <a:p>
            <a:r>
              <a:rPr lang="en-US" sz="1200" dirty="0"/>
              <a:t>How are organisms adapted to live where they do?</a:t>
            </a:r>
          </a:p>
          <a:p>
            <a:endParaRPr lang="en-US" sz="1200" dirty="0"/>
          </a:p>
          <a:p>
            <a:r>
              <a:rPr lang="en-US" sz="1200" dirty="0"/>
              <a:t>How are organisms adapted to defend themselves?</a:t>
            </a:r>
          </a:p>
          <a:p>
            <a:endParaRPr lang="en-US" sz="1200" dirty="0"/>
          </a:p>
          <a:p>
            <a:r>
              <a:rPr lang="en-US" sz="1200" dirty="0"/>
              <a:t>How do organisms adapt to seasonal changes?</a:t>
            </a:r>
          </a:p>
        </p:txBody>
      </p:sp>
      <p:sp>
        <p:nvSpPr>
          <p:cNvPr id="71685" name="Text Box 5"/>
          <p:cNvSpPr txBox="1">
            <a:spLocks noChangeArrowheads="1"/>
          </p:cNvSpPr>
          <p:nvPr/>
        </p:nvSpPr>
        <p:spPr bwMode="auto">
          <a:xfrm>
            <a:off x="2514600" y="5395913"/>
            <a:ext cx="1295400" cy="457200"/>
          </a:xfrm>
          <a:prstGeom prst="rect">
            <a:avLst/>
          </a:prstGeom>
          <a:noFill/>
          <a:ln w="9525">
            <a:noFill/>
            <a:miter lim="800000"/>
            <a:headEnd/>
            <a:tailEnd/>
          </a:ln>
        </p:spPr>
        <p:txBody>
          <a:bodyPr>
            <a:spAutoFit/>
          </a:bodyPr>
          <a:lstStyle/>
          <a:p>
            <a:endParaRPr lang="en-US" sz="1200">
              <a:solidFill>
                <a:schemeClr val="tx2"/>
              </a:solidFill>
            </a:endParaRPr>
          </a:p>
          <a:p>
            <a:endParaRPr lang="en-US" sz="1200">
              <a:solidFill>
                <a:schemeClr val="tx2"/>
              </a:solidFill>
            </a:endParaRPr>
          </a:p>
        </p:txBody>
      </p:sp>
      <p:sp>
        <p:nvSpPr>
          <p:cNvPr id="71686" name="Text Box 6"/>
          <p:cNvSpPr txBox="1">
            <a:spLocks noChangeArrowheads="1"/>
          </p:cNvSpPr>
          <p:nvPr/>
        </p:nvSpPr>
        <p:spPr bwMode="auto">
          <a:xfrm>
            <a:off x="7069138" y="2008188"/>
            <a:ext cx="1860550" cy="374650"/>
          </a:xfrm>
          <a:prstGeom prst="rect">
            <a:avLst/>
          </a:prstGeom>
          <a:solidFill>
            <a:schemeClr val="accent1">
              <a:lumMod val="75000"/>
            </a:schemeClr>
          </a:solidFill>
          <a:ln w="38100">
            <a:solidFill>
              <a:schemeClr val="tx2"/>
            </a:solidFill>
            <a:miter lim="800000"/>
            <a:headEnd/>
            <a:tailEnd/>
          </a:ln>
        </p:spPr>
        <p:txBody>
          <a:bodyPr>
            <a:spAutoFit/>
          </a:bodyPr>
          <a:lstStyle/>
          <a:p>
            <a:pPr algn="ctr"/>
            <a:r>
              <a:rPr lang="en-US" sz="1600"/>
              <a:t>Change</a:t>
            </a:r>
          </a:p>
        </p:txBody>
      </p:sp>
      <p:sp>
        <p:nvSpPr>
          <p:cNvPr id="71687" name="Text Box 7"/>
          <p:cNvSpPr txBox="1">
            <a:spLocks noChangeArrowheads="1"/>
          </p:cNvSpPr>
          <p:nvPr/>
        </p:nvSpPr>
        <p:spPr bwMode="auto">
          <a:xfrm>
            <a:off x="2362200" y="3200400"/>
            <a:ext cx="184150" cy="1004888"/>
          </a:xfrm>
          <a:prstGeom prst="rect">
            <a:avLst/>
          </a:prstGeom>
          <a:noFill/>
          <a:ln w="9525">
            <a:noFill/>
            <a:miter lim="800000"/>
            <a:headEnd/>
            <a:tailEnd/>
          </a:ln>
        </p:spPr>
        <p:txBody>
          <a:bodyPr wrap="none">
            <a:spAutoFit/>
          </a:bodyPr>
          <a:lstStyle/>
          <a:p>
            <a:endParaRPr lang="en-US" sz="1200"/>
          </a:p>
          <a:p>
            <a:endParaRPr lang="en-US" sz="1200"/>
          </a:p>
          <a:p>
            <a:endParaRPr lang="en-US" sz="1200"/>
          </a:p>
          <a:p>
            <a:endParaRPr lang="en-US" sz="1200"/>
          </a:p>
          <a:p>
            <a:endParaRPr lang="en-US" sz="1200"/>
          </a:p>
        </p:txBody>
      </p:sp>
      <p:sp>
        <p:nvSpPr>
          <p:cNvPr id="71688" name="Text Box 8"/>
          <p:cNvSpPr txBox="1">
            <a:spLocks noChangeArrowheads="1"/>
          </p:cNvSpPr>
          <p:nvPr/>
        </p:nvSpPr>
        <p:spPr bwMode="auto">
          <a:xfrm>
            <a:off x="334963" y="5537200"/>
            <a:ext cx="985837" cy="366713"/>
          </a:xfrm>
          <a:prstGeom prst="rect">
            <a:avLst/>
          </a:prstGeom>
          <a:noFill/>
          <a:ln w="9525">
            <a:noFill/>
            <a:miter lim="800000"/>
            <a:headEnd/>
            <a:tailEnd/>
          </a:ln>
        </p:spPr>
        <p:txBody>
          <a:bodyPr>
            <a:spAutoFit/>
          </a:bodyPr>
          <a:lstStyle/>
          <a:p>
            <a:pPr>
              <a:spcBef>
                <a:spcPct val="50000"/>
              </a:spcBef>
            </a:pPr>
            <a:endParaRPr lang="en-US"/>
          </a:p>
        </p:txBody>
      </p:sp>
      <p:sp>
        <p:nvSpPr>
          <p:cNvPr id="71689" name="Rectangle 9"/>
          <p:cNvSpPr>
            <a:spLocks noChangeArrowheads="1"/>
          </p:cNvSpPr>
          <p:nvPr/>
        </p:nvSpPr>
        <p:spPr bwMode="auto">
          <a:xfrm>
            <a:off x="304800" y="5029200"/>
            <a:ext cx="1828800" cy="1597025"/>
          </a:xfrm>
          <a:prstGeom prst="rect">
            <a:avLst/>
          </a:prstGeom>
          <a:noFill/>
          <a:ln w="38100">
            <a:solidFill>
              <a:schemeClr val="tx2"/>
            </a:solidFill>
            <a:miter lim="800000"/>
            <a:headEnd/>
            <a:tailEnd/>
          </a:ln>
        </p:spPr>
        <p:txBody>
          <a:bodyPr>
            <a:spAutoFit/>
          </a:bodyPr>
          <a:lstStyle/>
          <a:p>
            <a:r>
              <a:rPr lang="en-US" sz="1600"/>
              <a:t>organism</a:t>
            </a:r>
          </a:p>
          <a:p>
            <a:r>
              <a:rPr lang="en-US" sz="1600"/>
              <a:t>adaptation</a:t>
            </a:r>
          </a:p>
          <a:p>
            <a:r>
              <a:rPr lang="en-US" sz="1600"/>
              <a:t>locomotion</a:t>
            </a:r>
          </a:p>
          <a:p>
            <a:r>
              <a:rPr lang="en-US" sz="1600"/>
              <a:t>camouflage</a:t>
            </a:r>
          </a:p>
          <a:p>
            <a:r>
              <a:rPr lang="en-US" sz="1600"/>
              <a:t>migration</a:t>
            </a:r>
          </a:p>
          <a:p>
            <a:r>
              <a:rPr lang="en-US" sz="1600"/>
              <a:t>hibernation</a:t>
            </a:r>
          </a:p>
        </p:txBody>
      </p:sp>
      <p:sp>
        <p:nvSpPr>
          <p:cNvPr id="71690" name="Text Box 10"/>
          <p:cNvSpPr txBox="1">
            <a:spLocks noChangeArrowheads="1"/>
          </p:cNvSpPr>
          <p:nvPr/>
        </p:nvSpPr>
        <p:spPr bwMode="auto">
          <a:xfrm>
            <a:off x="4800600" y="4797425"/>
            <a:ext cx="2006600" cy="1841500"/>
          </a:xfrm>
          <a:prstGeom prst="rect">
            <a:avLst/>
          </a:prstGeom>
          <a:noFill/>
          <a:ln w="38100">
            <a:solidFill>
              <a:schemeClr val="tx2"/>
            </a:solidFill>
            <a:miter lim="800000"/>
            <a:headEnd/>
            <a:tailEnd/>
          </a:ln>
        </p:spPr>
        <p:txBody>
          <a:bodyPr>
            <a:spAutoFit/>
          </a:bodyPr>
          <a:lstStyle/>
          <a:p>
            <a:r>
              <a:rPr lang="en-US" sz="1600"/>
              <a:t>producer</a:t>
            </a:r>
          </a:p>
          <a:p>
            <a:r>
              <a:rPr lang="en-US" sz="1600"/>
              <a:t>consumer</a:t>
            </a:r>
          </a:p>
          <a:p>
            <a:r>
              <a:rPr lang="en-US" sz="1600"/>
              <a:t>Decomposer</a:t>
            </a:r>
          </a:p>
          <a:p>
            <a:r>
              <a:rPr lang="en-US" sz="1600"/>
              <a:t>Behavioral adaptations</a:t>
            </a:r>
          </a:p>
          <a:p>
            <a:r>
              <a:rPr lang="en-US" sz="1600"/>
              <a:t>Physical adaptations</a:t>
            </a:r>
          </a:p>
        </p:txBody>
      </p:sp>
      <p:sp>
        <p:nvSpPr>
          <p:cNvPr id="71691" name="Text Box 11"/>
          <p:cNvSpPr txBox="1">
            <a:spLocks noChangeArrowheads="1"/>
          </p:cNvSpPr>
          <p:nvPr/>
        </p:nvSpPr>
        <p:spPr bwMode="auto">
          <a:xfrm>
            <a:off x="5645150" y="0"/>
            <a:ext cx="184150" cy="244475"/>
          </a:xfrm>
          <a:prstGeom prst="rect">
            <a:avLst/>
          </a:prstGeom>
          <a:noFill/>
          <a:ln w="9525">
            <a:noFill/>
            <a:miter lim="800000"/>
            <a:headEnd/>
            <a:tailEnd/>
          </a:ln>
        </p:spPr>
        <p:txBody>
          <a:bodyPr wrap="none">
            <a:spAutoFit/>
          </a:bodyPr>
          <a:lstStyle/>
          <a:p>
            <a:endParaRPr lang="en-US" sz="1000"/>
          </a:p>
        </p:txBody>
      </p:sp>
      <p:sp>
        <p:nvSpPr>
          <p:cNvPr id="71692" name="Text Box 12"/>
          <p:cNvSpPr txBox="1">
            <a:spLocks noChangeArrowheads="1"/>
          </p:cNvSpPr>
          <p:nvPr/>
        </p:nvSpPr>
        <p:spPr bwMode="auto">
          <a:xfrm>
            <a:off x="4724400" y="1998663"/>
            <a:ext cx="2133600" cy="374650"/>
          </a:xfrm>
          <a:prstGeom prst="rect">
            <a:avLst/>
          </a:prstGeom>
          <a:solidFill>
            <a:schemeClr val="accent1">
              <a:lumMod val="75000"/>
            </a:schemeClr>
          </a:solidFill>
          <a:ln w="38100">
            <a:solidFill>
              <a:schemeClr val="tx2"/>
            </a:solidFill>
            <a:miter lim="800000"/>
            <a:headEnd/>
            <a:tailEnd/>
          </a:ln>
        </p:spPr>
        <p:txBody>
          <a:bodyPr>
            <a:spAutoFit/>
          </a:bodyPr>
          <a:lstStyle/>
          <a:p>
            <a:pPr algn="ctr"/>
            <a:r>
              <a:rPr lang="en-US" sz="1600"/>
              <a:t>Food Chains</a:t>
            </a:r>
          </a:p>
        </p:txBody>
      </p:sp>
      <p:sp>
        <p:nvSpPr>
          <p:cNvPr id="71693" name="Text Box 13"/>
          <p:cNvSpPr txBox="1">
            <a:spLocks noChangeArrowheads="1"/>
          </p:cNvSpPr>
          <p:nvPr/>
        </p:nvSpPr>
        <p:spPr bwMode="auto">
          <a:xfrm>
            <a:off x="4800600" y="2438400"/>
            <a:ext cx="1752600" cy="2215991"/>
          </a:xfrm>
          <a:prstGeom prst="rect">
            <a:avLst/>
          </a:prstGeom>
          <a:solidFill>
            <a:schemeClr val="accent1">
              <a:lumMod val="75000"/>
            </a:schemeClr>
          </a:solidFill>
          <a:ln w="38100">
            <a:solidFill>
              <a:schemeClr val="tx2"/>
            </a:solidFill>
            <a:miter lim="800000"/>
            <a:headEnd/>
            <a:tailEnd/>
          </a:ln>
        </p:spPr>
        <p:txBody>
          <a:bodyPr>
            <a:spAutoFit/>
          </a:bodyPr>
          <a:lstStyle/>
          <a:p>
            <a:r>
              <a:rPr lang="en-US" sz="1400" dirty="0"/>
              <a:t>What strategies help to compare/contrast more than 2 things in my writing?)</a:t>
            </a:r>
          </a:p>
          <a:p>
            <a:endParaRPr lang="en-US" sz="1400" dirty="0"/>
          </a:p>
          <a:p>
            <a:r>
              <a:rPr lang="en-US" sz="1400" dirty="0"/>
              <a:t>How do adaptations play a role in the food chain? </a:t>
            </a:r>
          </a:p>
          <a:p>
            <a:endParaRPr lang="en-US" sz="1200" dirty="0"/>
          </a:p>
        </p:txBody>
      </p:sp>
      <p:sp>
        <p:nvSpPr>
          <p:cNvPr id="71694" name="Text Box 14"/>
          <p:cNvSpPr txBox="1">
            <a:spLocks noChangeArrowheads="1"/>
          </p:cNvSpPr>
          <p:nvPr/>
        </p:nvSpPr>
        <p:spPr bwMode="auto">
          <a:xfrm>
            <a:off x="138113" y="1209675"/>
            <a:ext cx="8715375" cy="338138"/>
          </a:xfrm>
          <a:prstGeom prst="rect">
            <a:avLst/>
          </a:prstGeom>
          <a:solidFill>
            <a:schemeClr val="accent1">
              <a:lumMod val="75000"/>
            </a:schemeClr>
          </a:solidFill>
          <a:ln w="38100">
            <a:solidFill>
              <a:schemeClr val="tx2"/>
            </a:solidFill>
            <a:miter lim="800000"/>
            <a:headEnd/>
            <a:tailEnd/>
          </a:ln>
        </p:spPr>
        <p:txBody>
          <a:bodyPr>
            <a:spAutoFit/>
          </a:bodyPr>
          <a:lstStyle/>
          <a:p>
            <a:r>
              <a:rPr lang="en-US" sz="1600" b="1">
                <a:solidFill>
                  <a:schemeClr val="tx2"/>
                </a:solidFill>
              </a:rPr>
              <a:t>Unit Essential Question: </a:t>
            </a:r>
            <a:r>
              <a:rPr lang="en-US" sz="1600"/>
              <a:t>How do living things survive within their habitats?</a:t>
            </a:r>
          </a:p>
        </p:txBody>
      </p:sp>
      <p:sp>
        <p:nvSpPr>
          <p:cNvPr id="71695" name="Text Box 15"/>
          <p:cNvSpPr txBox="1">
            <a:spLocks noChangeArrowheads="1"/>
          </p:cNvSpPr>
          <p:nvPr/>
        </p:nvSpPr>
        <p:spPr bwMode="auto">
          <a:xfrm>
            <a:off x="7010400" y="2667000"/>
            <a:ext cx="1905000" cy="2492990"/>
          </a:xfrm>
          <a:prstGeom prst="rect">
            <a:avLst/>
          </a:prstGeom>
          <a:solidFill>
            <a:schemeClr val="accent1">
              <a:lumMod val="75000"/>
            </a:schemeClr>
          </a:solidFill>
          <a:ln w="38100">
            <a:solidFill>
              <a:schemeClr val="tx2"/>
            </a:solidFill>
            <a:miter lim="800000"/>
            <a:headEnd/>
            <a:tailEnd/>
          </a:ln>
        </p:spPr>
        <p:txBody>
          <a:bodyPr wrap="square">
            <a:spAutoFit/>
          </a:bodyPr>
          <a:lstStyle/>
          <a:p>
            <a:r>
              <a:rPr lang="en-US" sz="1200" dirty="0"/>
              <a:t>How can I use my experience and reading to construct support when writing about cause/effect?)</a:t>
            </a:r>
          </a:p>
          <a:p>
            <a:endParaRPr lang="en-US" sz="1200" dirty="0"/>
          </a:p>
          <a:p>
            <a:r>
              <a:rPr lang="en-US" sz="1200" dirty="0"/>
              <a:t>How are organisms affected when their </a:t>
            </a:r>
          </a:p>
          <a:p>
            <a:r>
              <a:rPr lang="en-US" sz="1200" dirty="0"/>
              <a:t>environment changes?</a:t>
            </a:r>
          </a:p>
          <a:p>
            <a:endParaRPr lang="en-US" sz="1200" dirty="0"/>
          </a:p>
          <a:p>
            <a:r>
              <a:rPr lang="en-US" sz="1200" dirty="0"/>
              <a:t>How do humans impact the survival of organisms?</a:t>
            </a:r>
          </a:p>
          <a:p>
            <a:endParaRPr lang="en-US" sz="1200" dirty="0"/>
          </a:p>
        </p:txBody>
      </p:sp>
      <p:sp>
        <p:nvSpPr>
          <p:cNvPr id="71696" name="Text Box 16"/>
          <p:cNvSpPr txBox="1">
            <a:spLocks noChangeArrowheads="1"/>
          </p:cNvSpPr>
          <p:nvPr/>
        </p:nvSpPr>
        <p:spPr bwMode="auto">
          <a:xfrm>
            <a:off x="2452688" y="1997075"/>
            <a:ext cx="2057400" cy="374650"/>
          </a:xfrm>
          <a:prstGeom prst="rect">
            <a:avLst/>
          </a:prstGeom>
          <a:solidFill>
            <a:schemeClr val="accent1">
              <a:lumMod val="75000"/>
            </a:schemeClr>
          </a:solidFill>
          <a:ln w="38100">
            <a:solidFill>
              <a:schemeClr val="tx2"/>
            </a:solidFill>
            <a:miter lim="800000"/>
            <a:headEnd/>
            <a:tailEnd/>
          </a:ln>
        </p:spPr>
        <p:txBody>
          <a:bodyPr>
            <a:spAutoFit/>
          </a:bodyPr>
          <a:lstStyle/>
          <a:p>
            <a:pPr algn="ctr">
              <a:spcBef>
                <a:spcPct val="50000"/>
              </a:spcBef>
            </a:pPr>
            <a:r>
              <a:rPr lang="en-US" sz="1600"/>
              <a:t>Plant Adaptations</a:t>
            </a:r>
          </a:p>
        </p:txBody>
      </p:sp>
      <p:sp>
        <p:nvSpPr>
          <p:cNvPr id="71697" name="Text Box 17"/>
          <p:cNvSpPr txBox="1">
            <a:spLocks noChangeArrowheads="1"/>
          </p:cNvSpPr>
          <p:nvPr/>
        </p:nvSpPr>
        <p:spPr bwMode="auto">
          <a:xfrm>
            <a:off x="152400" y="2000250"/>
            <a:ext cx="2057400" cy="374650"/>
          </a:xfrm>
          <a:prstGeom prst="rect">
            <a:avLst/>
          </a:prstGeom>
          <a:solidFill>
            <a:schemeClr val="accent1">
              <a:lumMod val="75000"/>
            </a:schemeClr>
          </a:solidFill>
          <a:ln w="38100">
            <a:solidFill>
              <a:schemeClr val="tx2"/>
            </a:solidFill>
            <a:miter lim="800000"/>
            <a:headEnd/>
            <a:tailEnd/>
          </a:ln>
        </p:spPr>
        <p:txBody>
          <a:bodyPr>
            <a:spAutoFit/>
          </a:bodyPr>
          <a:lstStyle/>
          <a:p>
            <a:pPr algn="ctr">
              <a:spcBef>
                <a:spcPct val="50000"/>
              </a:spcBef>
            </a:pPr>
            <a:r>
              <a:rPr lang="en-US" sz="1600" dirty="0"/>
              <a:t>Adaptations</a:t>
            </a:r>
          </a:p>
        </p:txBody>
      </p:sp>
      <p:sp>
        <p:nvSpPr>
          <p:cNvPr id="71698" name="Text Box 18"/>
          <p:cNvSpPr txBox="1">
            <a:spLocks noChangeArrowheads="1"/>
          </p:cNvSpPr>
          <p:nvPr/>
        </p:nvSpPr>
        <p:spPr bwMode="auto">
          <a:xfrm>
            <a:off x="2819400" y="2590800"/>
            <a:ext cx="1676400" cy="2739211"/>
          </a:xfrm>
          <a:prstGeom prst="rect">
            <a:avLst/>
          </a:prstGeom>
          <a:solidFill>
            <a:schemeClr val="accent1">
              <a:lumMod val="75000"/>
            </a:schemeClr>
          </a:solidFill>
          <a:ln w="38100">
            <a:solidFill>
              <a:schemeClr val="tx2"/>
            </a:solidFill>
            <a:miter lim="800000"/>
            <a:headEnd/>
            <a:tailEnd/>
          </a:ln>
        </p:spPr>
        <p:txBody>
          <a:bodyPr>
            <a:spAutoFit/>
          </a:bodyPr>
          <a:lstStyle/>
          <a:p>
            <a:r>
              <a:rPr lang="en-US" sz="1600" dirty="0"/>
              <a:t>How do I summarize what I read describing cause/effect?)</a:t>
            </a:r>
          </a:p>
          <a:p>
            <a:endParaRPr lang="en-US" sz="1600" dirty="0"/>
          </a:p>
          <a:p>
            <a:r>
              <a:rPr lang="en-US" sz="1600" dirty="0">
                <a:solidFill>
                  <a:schemeClr val="tx2"/>
                </a:solidFill>
              </a:rPr>
              <a:t>How are plants adapted to survive in different habitats?</a:t>
            </a:r>
          </a:p>
          <a:p>
            <a:endParaRPr lang="en-US" sz="1200" dirty="0">
              <a:solidFill>
                <a:schemeClr val="tx2"/>
              </a:solidFill>
            </a:endParaRPr>
          </a:p>
        </p:txBody>
      </p:sp>
      <p:sp>
        <p:nvSpPr>
          <p:cNvPr id="71699" name="Rectangle 19"/>
          <p:cNvSpPr>
            <a:spLocks noChangeArrowheads="1"/>
          </p:cNvSpPr>
          <p:nvPr/>
        </p:nvSpPr>
        <p:spPr bwMode="auto">
          <a:xfrm>
            <a:off x="2667000" y="5562600"/>
            <a:ext cx="1828800" cy="863600"/>
          </a:xfrm>
          <a:prstGeom prst="rect">
            <a:avLst/>
          </a:prstGeom>
          <a:noFill/>
          <a:ln w="38100">
            <a:solidFill>
              <a:schemeClr val="tx2"/>
            </a:solidFill>
            <a:miter lim="800000"/>
            <a:headEnd/>
            <a:tailEnd/>
          </a:ln>
        </p:spPr>
        <p:txBody>
          <a:bodyPr>
            <a:spAutoFit/>
          </a:bodyPr>
          <a:lstStyle/>
          <a:p>
            <a:r>
              <a:rPr lang="en-US" sz="1600"/>
              <a:t>seed dispersal</a:t>
            </a:r>
          </a:p>
          <a:p>
            <a:r>
              <a:rPr lang="en-US" sz="1600"/>
              <a:t>tropism</a:t>
            </a:r>
          </a:p>
          <a:p>
            <a:endParaRPr lang="en-US" sz="1600"/>
          </a:p>
        </p:txBody>
      </p:sp>
      <p:sp>
        <p:nvSpPr>
          <p:cNvPr id="71700" name="Text Box 20"/>
          <p:cNvSpPr txBox="1">
            <a:spLocks noChangeArrowheads="1"/>
          </p:cNvSpPr>
          <p:nvPr/>
        </p:nvSpPr>
        <p:spPr bwMode="auto">
          <a:xfrm>
            <a:off x="7080250" y="5526088"/>
            <a:ext cx="1752600" cy="619125"/>
          </a:xfrm>
          <a:prstGeom prst="rect">
            <a:avLst/>
          </a:prstGeom>
          <a:noFill/>
          <a:ln w="38100">
            <a:solidFill>
              <a:schemeClr val="tx2"/>
            </a:solidFill>
            <a:miter lim="800000"/>
            <a:headEnd/>
            <a:tailEnd/>
          </a:ln>
        </p:spPr>
        <p:txBody>
          <a:bodyPr>
            <a:spAutoFit/>
          </a:bodyPr>
          <a:lstStyle/>
          <a:p>
            <a:r>
              <a:rPr lang="en-US" sz="1600"/>
              <a:t>natural events</a:t>
            </a:r>
          </a:p>
          <a:p>
            <a:r>
              <a:rPr lang="en-US" sz="1600"/>
              <a:t>survival</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0"/>
            <a:ext cx="9144000" cy="465138"/>
          </a:xfrm>
        </p:spPr>
        <p:txBody>
          <a:bodyPr/>
          <a:lstStyle/>
          <a:p>
            <a:pPr algn="ctr" eaLnBrk="1" hangingPunct="1"/>
            <a:r>
              <a:rPr lang="en-US" sz="2400" dirty="0" smtClean="0"/>
              <a:t>Lesson Plan</a:t>
            </a:r>
          </a:p>
        </p:txBody>
      </p:sp>
      <p:sp>
        <p:nvSpPr>
          <p:cNvPr id="72707" name="Rectangle 3"/>
          <p:cNvSpPr>
            <a:spLocks noChangeArrowheads="1"/>
          </p:cNvSpPr>
          <p:nvPr/>
        </p:nvSpPr>
        <p:spPr bwMode="auto">
          <a:xfrm>
            <a:off x="347663" y="449263"/>
            <a:ext cx="8550275" cy="6197600"/>
          </a:xfrm>
          <a:prstGeom prst="rect">
            <a:avLst/>
          </a:prstGeom>
          <a:noFill/>
          <a:ln w="38100">
            <a:solidFill>
              <a:schemeClr val="tx2"/>
            </a:solidFill>
            <a:miter lim="800000"/>
            <a:headEnd/>
            <a:tailEnd/>
          </a:ln>
        </p:spPr>
        <p:txBody>
          <a:bodyPr wrap="none" anchor="ctr"/>
          <a:lstStyle/>
          <a:p>
            <a:pPr algn="ctr"/>
            <a:endParaRPr lang="en-US">
              <a:latin typeface="Times New Roman" pitchFamily="18" charset="0"/>
            </a:endParaRPr>
          </a:p>
        </p:txBody>
      </p:sp>
      <p:sp>
        <p:nvSpPr>
          <p:cNvPr id="72708" name="Text Box 5"/>
          <p:cNvSpPr txBox="1">
            <a:spLocks noChangeArrowheads="1"/>
          </p:cNvSpPr>
          <p:nvPr/>
        </p:nvSpPr>
        <p:spPr bwMode="auto">
          <a:xfrm>
            <a:off x="533400" y="1828800"/>
            <a:ext cx="6626225" cy="677862"/>
          </a:xfrm>
          <a:prstGeom prst="rect">
            <a:avLst/>
          </a:prstGeom>
          <a:noFill/>
          <a:ln w="9525">
            <a:noFill/>
            <a:miter lim="800000"/>
            <a:headEnd/>
            <a:tailEnd/>
          </a:ln>
        </p:spPr>
        <p:txBody>
          <a:bodyPr wrap="none">
            <a:spAutoFit/>
          </a:bodyPr>
          <a:lstStyle/>
          <a:p>
            <a:r>
              <a:rPr lang="en-US" u="sng"/>
              <a:t>A</a:t>
            </a:r>
            <a:r>
              <a:rPr lang="en-US" sz="2000"/>
              <a:t>ctivating Strategy:                                  Key Vocabulary:</a:t>
            </a:r>
          </a:p>
          <a:p>
            <a:endParaRPr lang="en-US">
              <a:solidFill>
                <a:srgbClr val="0000FF"/>
              </a:solidFill>
              <a:latin typeface="Times New Roman" pitchFamily="18" charset="0"/>
            </a:endParaRPr>
          </a:p>
        </p:txBody>
      </p:sp>
      <p:sp>
        <p:nvSpPr>
          <p:cNvPr id="72709" name="Text Box 6"/>
          <p:cNvSpPr txBox="1">
            <a:spLocks noChangeArrowheads="1"/>
          </p:cNvSpPr>
          <p:nvPr/>
        </p:nvSpPr>
        <p:spPr bwMode="auto">
          <a:xfrm>
            <a:off x="1447800" y="2168525"/>
            <a:ext cx="184150" cy="822325"/>
          </a:xfrm>
          <a:prstGeom prst="rect">
            <a:avLst/>
          </a:prstGeom>
          <a:noFill/>
          <a:ln w="9525">
            <a:noFill/>
            <a:miter lim="800000"/>
            <a:headEnd/>
            <a:tailEnd/>
          </a:ln>
        </p:spPr>
        <p:txBody>
          <a:bodyPr wrap="none">
            <a:spAutoFit/>
          </a:bodyPr>
          <a:lstStyle/>
          <a:p>
            <a:endParaRPr lang="en-US"/>
          </a:p>
          <a:p>
            <a:endParaRPr lang="en-US">
              <a:latin typeface="Times New Roman" pitchFamily="18" charset="0"/>
            </a:endParaRPr>
          </a:p>
        </p:txBody>
      </p:sp>
      <p:sp>
        <p:nvSpPr>
          <p:cNvPr id="72710" name="Text Box 7"/>
          <p:cNvSpPr txBox="1">
            <a:spLocks noChangeArrowheads="1"/>
          </p:cNvSpPr>
          <p:nvPr/>
        </p:nvSpPr>
        <p:spPr bwMode="auto">
          <a:xfrm>
            <a:off x="384175" y="2743200"/>
            <a:ext cx="2736850" cy="461963"/>
          </a:xfrm>
          <a:prstGeom prst="rect">
            <a:avLst/>
          </a:prstGeom>
          <a:noFill/>
          <a:ln w="9525">
            <a:noFill/>
            <a:miter lim="800000"/>
            <a:headEnd/>
            <a:tailEnd/>
          </a:ln>
        </p:spPr>
        <p:txBody>
          <a:bodyPr wrap="none">
            <a:spAutoFit/>
          </a:bodyPr>
          <a:lstStyle/>
          <a:p>
            <a:r>
              <a:rPr lang="en-US" u="sng"/>
              <a:t>T</a:t>
            </a:r>
            <a:r>
              <a:rPr lang="en-US" sz="2000"/>
              <a:t>eaching Strategies:</a:t>
            </a:r>
          </a:p>
        </p:txBody>
      </p:sp>
      <p:sp>
        <p:nvSpPr>
          <p:cNvPr id="72711" name="Text Box 8"/>
          <p:cNvSpPr txBox="1">
            <a:spLocks noChangeArrowheads="1"/>
          </p:cNvSpPr>
          <p:nvPr/>
        </p:nvSpPr>
        <p:spPr bwMode="auto">
          <a:xfrm>
            <a:off x="369888" y="6011863"/>
            <a:ext cx="3009900" cy="461962"/>
          </a:xfrm>
          <a:prstGeom prst="rect">
            <a:avLst/>
          </a:prstGeom>
          <a:noFill/>
          <a:ln w="9525">
            <a:noFill/>
            <a:miter lim="800000"/>
            <a:headEnd/>
            <a:tailEnd/>
          </a:ln>
        </p:spPr>
        <p:txBody>
          <a:bodyPr wrap="none">
            <a:spAutoFit/>
          </a:bodyPr>
          <a:lstStyle/>
          <a:p>
            <a:r>
              <a:rPr lang="en-US" u="sng"/>
              <a:t>S</a:t>
            </a:r>
            <a:r>
              <a:rPr lang="en-US" sz="2000"/>
              <a:t>ummarizing Strategy:</a:t>
            </a:r>
            <a:endParaRPr lang="en-US" sz="2000">
              <a:latin typeface="Times New Roman" pitchFamily="18" charset="0"/>
            </a:endParaRPr>
          </a:p>
        </p:txBody>
      </p:sp>
      <p:sp>
        <p:nvSpPr>
          <p:cNvPr id="13" name="TextBox 12"/>
          <p:cNvSpPr txBox="1"/>
          <p:nvPr/>
        </p:nvSpPr>
        <p:spPr>
          <a:xfrm>
            <a:off x="363538" y="914400"/>
            <a:ext cx="8548687" cy="954088"/>
          </a:xfrm>
          <a:prstGeom prst="rect">
            <a:avLst/>
          </a:prstGeom>
          <a:noFill/>
        </p:spPr>
        <p:txBody>
          <a:bodyPr>
            <a:spAutoFit/>
          </a:bodyPr>
          <a:lstStyle/>
          <a:p>
            <a:pPr fontAlgn="auto">
              <a:spcBef>
                <a:spcPts val="0"/>
              </a:spcBef>
              <a:spcAft>
                <a:spcPts val="0"/>
              </a:spcAft>
              <a:defRPr/>
            </a:pPr>
            <a:r>
              <a:rPr lang="en-US" dirty="0">
                <a:cs typeface="+mn-cs"/>
              </a:rPr>
              <a:t>What do students have to know in order to answer the LEQ:</a:t>
            </a:r>
          </a:p>
          <a:p>
            <a:pPr marL="342900" indent="-342900" fontAlgn="auto">
              <a:spcBef>
                <a:spcPts val="0"/>
              </a:spcBef>
              <a:spcAft>
                <a:spcPts val="0"/>
              </a:spcAft>
              <a:buFontTx/>
              <a:buAutoNum type="arabicPeriod"/>
              <a:defRPr/>
            </a:pPr>
            <a:r>
              <a:rPr lang="en-US" dirty="0">
                <a:cs typeface="+mn-cs"/>
              </a:rPr>
              <a:t>_______________________________________________ = AP#1</a:t>
            </a:r>
          </a:p>
          <a:p>
            <a:pPr marL="342900" indent="-342900" fontAlgn="auto">
              <a:spcBef>
                <a:spcPts val="0"/>
              </a:spcBef>
              <a:spcAft>
                <a:spcPts val="0"/>
              </a:spcAft>
              <a:buFontTx/>
              <a:buAutoNum type="arabicPeriod"/>
              <a:defRPr/>
            </a:pPr>
            <a:r>
              <a:rPr lang="en-US" sz="2000" dirty="0">
                <a:cs typeface="+mn-cs"/>
              </a:rPr>
              <a:t>__________________________________________ = AP#2</a:t>
            </a:r>
          </a:p>
        </p:txBody>
      </p:sp>
      <p:cxnSp>
        <p:nvCxnSpPr>
          <p:cNvPr id="72713" name="Straight Connector 14"/>
          <p:cNvCxnSpPr>
            <a:cxnSpLocks noChangeShapeType="1"/>
          </p:cNvCxnSpPr>
          <p:nvPr/>
        </p:nvCxnSpPr>
        <p:spPr bwMode="auto">
          <a:xfrm rot="5400000">
            <a:off x="4491831" y="2256632"/>
            <a:ext cx="623887" cy="0"/>
          </a:xfrm>
          <a:prstGeom prst="line">
            <a:avLst/>
          </a:prstGeom>
          <a:noFill/>
          <a:ln w="38100" algn="ctr">
            <a:solidFill>
              <a:srgbClr val="FFC000"/>
            </a:solidFill>
            <a:round/>
            <a:headEnd/>
            <a:tailEnd/>
          </a:ln>
        </p:spPr>
      </p:cxnSp>
      <p:sp>
        <p:nvSpPr>
          <p:cNvPr id="72714" name="TextBox 15"/>
          <p:cNvSpPr txBox="1">
            <a:spLocks noChangeArrowheads="1"/>
          </p:cNvSpPr>
          <p:nvPr/>
        </p:nvSpPr>
        <p:spPr bwMode="auto">
          <a:xfrm>
            <a:off x="652463" y="3149600"/>
            <a:ext cx="6807200" cy="1016000"/>
          </a:xfrm>
          <a:prstGeom prst="rect">
            <a:avLst/>
          </a:prstGeom>
          <a:noFill/>
          <a:ln w="9525">
            <a:noFill/>
            <a:miter lim="800000"/>
            <a:headEnd/>
            <a:tailEnd/>
          </a:ln>
        </p:spPr>
        <p:txBody>
          <a:bodyPr>
            <a:spAutoFit/>
          </a:bodyPr>
          <a:lstStyle/>
          <a:p>
            <a:r>
              <a:rPr lang="en-US" sz="2000"/>
              <a:t>Thinking Skill Focus:                  Graphic Organizer:</a:t>
            </a:r>
          </a:p>
          <a:p>
            <a:endParaRPr lang="en-US" sz="2000"/>
          </a:p>
          <a:p>
            <a:r>
              <a:rPr lang="en-US" sz="2000"/>
              <a:t> Instruction:</a:t>
            </a:r>
          </a:p>
        </p:txBody>
      </p:sp>
      <p:sp>
        <p:nvSpPr>
          <p:cNvPr id="72715" name="TextBox 17"/>
          <p:cNvSpPr txBox="1">
            <a:spLocks noChangeArrowheads="1"/>
          </p:cNvSpPr>
          <p:nvPr/>
        </p:nvSpPr>
        <p:spPr bwMode="auto">
          <a:xfrm>
            <a:off x="479425" y="4775200"/>
            <a:ext cx="7372350" cy="1016000"/>
          </a:xfrm>
          <a:prstGeom prst="rect">
            <a:avLst/>
          </a:prstGeom>
          <a:noFill/>
          <a:ln w="9525">
            <a:noFill/>
            <a:miter lim="800000"/>
            <a:headEnd/>
            <a:tailEnd/>
          </a:ln>
        </p:spPr>
        <p:txBody>
          <a:bodyPr>
            <a:spAutoFit/>
          </a:bodyPr>
          <a:lstStyle/>
          <a:p>
            <a:r>
              <a:rPr lang="en-US" sz="2000"/>
              <a:t>AP#1: ____________________________________________</a:t>
            </a:r>
          </a:p>
          <a:p>
            <a:r>
              <a:rPr lang="en-US" sz="2000"/>
              <a:t>AP#2: ____________________________________________</a:t>
            </a:r>
          </a:p>
          <a:p>
            <a:r>
              <a:rPr lang="en-US" sz="2000"/>
              <a:t>AP#3: ____________________________________________</a:t>
            </a:r>
          </a:p>
        </p:txBody>
      </p:sp>
      <p:sp>
        <p:nvSpPr>
          <p:cNvPr id="19" name="Rectangle 18"/>
          <p:cNvSpPr/>
          <p:nvPr/>
        </p:nvSpPr>
        <p:spPr>
          <a:xfrm>
            <a:off x="363538" y="449263"/>
            <a:ext cx="8780462" cy="368300"/>
          </a:xfrm>
          <a:prstGeom prst="rect">
            <a:avLst/>
          </a:prstGeom>
        </p:spPr>
        <p:txBody>
          <a:bodyPr>
            <a:spAutoFit/>
          </a:bodyPr>
          <a:lstStyle/>
          <a:p>
            <a:pPr fontAlgn="auto">
              <a:spcBef>
                <a:spcPts val="0"/>
              </a:spcBef>
              <a:spcAft>
                <a:spcPts val="0"/>
              </a:spcAft>
              <a:defRPr/>
            </a:pPr>
            <a:r>
              <a:rPr lang="en-US" dirty="0">
                <a:cs typeface="+mn-cs"/>
              </a:rPr>
              <a:t>Essential Question:   </a:t>
            </a:r>
            <a:r>
              <a:rPr lang="en-US" b="1" dirty="0">
                <a:solidFill>
                  <a:schemeClr val="accent1">
                    <a:lumMod val="60000"/>
                    <a:lumOff val="40000"/>
                  </a:schemeClr>
                </a:solidFill>
                <a:cs typeface="+mn-cs"/>
              </a:rPr>
              <a:t>How are plants adapted to survive in different habitats?</a:t>
            </a:r>
          </a:p>
        </p:txBody>
      </p:sp>
      <p:cxnSp>
        <p:nvCxnSpPr>
          <p:cNvPr id="72717" name="Straight Connector 20"/>
          <p:cNvCxnSpPr>
            <a:cxnSpLocks noChangeShapeType="1"/>
          </p:cNvCxnSpPr>
          <p:nvPr/>
        </p:nvCxnSpPr>
        <p:spPr bwMode="auto">
          <a:xfrm>
            <a:off x="465138" y="914400"/>
            <a:ext cx="8286750" cy="0"/>
          </a:xfrm>
          <a:prstGeom prst="line">
            <a:avLst/>
          </a:prstGeom>
          <a:noFill/>
          <a:ln w="38100" algn="ctr">
            <a:solidFill>
              <a:srgbClr val="FFC000"/>
            </a:solidFill>
            <a:round/>
            <a:headEnd/>
            <a:tailEnd/>
          </a:ln>
        </p:spPr>
      </p:cxnSp>
      <p:cxnSp>
        <p:nvCxnSpPr>
          <p:cNvPr id="72718" name="Straight Connector 21"/>
          <p:cNvCxnSpPr>
            <a:cxnSpLocks noChangeShapeType="1"/>
          </p:cNvCxnSpPr>
          <p:nvPr/>
        </p:nvCxnSpPr>
        <p:spPr bwMode="auto">
          <a:xfrm>
            <a:off x="442913" y="1865313"/>
            <a:ext cx="8286750" cy="0"/>
          </a:xfrm>
          <a:prstGeom prst="line">
            <a:avLst/>
          </a:prstGeom>
          <a:noFill/>
          <a:ln w="38100" algn="ctr">
            <a:solidFill>
              <a:srgbClr val="FFC000"/>
            </a:solidFill>
            <a:round/>
            <a:headEnd/>
            <a:tailEnd/>
          </a:ln>
        </p:spPr>
      </p:cxnSp>
      <p:cxnSp>
        <p:nvCxnSpPr>
          <p:cNvPr id="72719" name="Straight Connector 22"/>
          <p:cNvCxnSpPr>
            <a:cxnSpLocks noChangeShapeType="1"/>
          </p:cNvCxnSpPr>
          <p:nvPr/>
        </p:nvCxnSpPr>
        <p:spPr bwMode="auto">
          <a:xfrm>
            <a:off x="392113" y="2728913"/>
            <a:ext cx="8286750" cy="0"/>
          </a:xfrm>
          <a:prstGeom prst="line">
            <a:avLst/>
          </a:prstGeom>
          <a:noFill/>
          <a:ln w="38100" algn="ctr">
            <a:solidFill>
              <a:srgbClr val="FFC000"/>
            </a:solidFill>
            <a:round/>
            <a:headEnd/>
            <a:tailEnd/>
          </a:ln>
        </p:spPr>
      </p:cxnSp>
      <p:cxnSp>
        <p:nvCxnSpPr>
          <p:cNvPr id="72720" name="Straight Connector 23"/>
          <p:cNvCxnSpPr>
            <a:cxnSpLocks noChangeShapeType="1"/>
          </p:cNvCxnSpPr>
          <p:nvPr/>
        </p:nvCxnSpPr>
        <p:spPr bwMode="auto">
          <a:xfrm>
            <a:off x="465138" y="4659313"/>
            <a:ext cx="8286750" cy="0"/>
          </a:xfrm>
          <a:prstGeom prst="line">
            <a:avLst/>
          </a:prstGeom>
          <a:noFill/>
          <a:ln w="38100" algn="ctr">
            <a:solidFill>
              <a:srgbClr val="FFC000"/>
            </a:solidFill>
            <a:round/>
            <a:headEnd/>
            <a:tailEnd/>
          </a:ln>
        </p:spPr>
      </p:cxnSp>
      <p:cxnSp>
        <p:nvCxnSpPr>
          <p:cNvPr id="72721" name="Straight Connector 24"/>
          <p:cNvCxnSpPr>
            <a:cxnSpLocks noChangeShapeType="1"/>
          </p:cNvCxnSpPr>
          <p:nvPr/>
        </p:nvCxnSpPr>
        <p:spPr bwMode="auto">
          <a:xfrm>
            <a:off x="465138" y="5994400"/>
            <a:ext cx="8286750" cy="0"/>
          </a:xfrm>
          <a:prstGeom prst="line">
            <a:avLst/>
          </a:prstGeom>
          <a:noFill/>
          <a:ln w="38100" algn="ctr">
            <a:solidFill>
              <a:srgbClr val="FFC000"/>
            </a:solidFill>
            <a:round/>
            <a:headEnd/>
            <a:tailEnd/>
          </a:ln>
        </p:spPr>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2"/>
          <p:cNvSpPr>
            <a:spLocks noChangeArrowheads="1"/>
          </p:cNvSpPr>
          <p:nvPr/>
        </p:nvSpPr>
        <p:spPr bwMode="auto">
          <a:xfrm>
            <a:off x="228600" y="1654175"/>
            <a:ext cx="8915400" cy="2384425"/>
          </a:xfrm>
          <a:prstGeom prst="cloudCallout">
            <a:avLst>
              <a:gd name="adj1" fmla="val -48449"/>
              <a:gd name="adj2" fmla="val 69704"/>
            </a:avLst>
          </a:prstGeom>
          <a:solidFill>
            <a:schemeClr val="accent1"/>
          </a:solidFill>
          <a:ln w="9525">
            <a:solidFill>
              <a:schemeClr val="tx1"/>
            </a:solidFill>
            <a:round/>
            <a:headEnd/>
            <a:tailEnd/>
          </a:ln>
        </p:spPr>
        <p:txBody>
          <a:bodyPr/>
          <a:lstStyle/>
          <a:p>
            <a:pPr algn="ctr">
              <a:spcBef>
                <a:spcPct val="50000"/>
              </a:spcBef>
            </a:pPr>
            <a:r>
              <a:rPr lang="en-US" sz="2800" b="1" dirty="0">
                <a:solidFill>
                  <a:srgbClr val="CC0000"/>
                </a:solidFill>
              </a:rPr>
              <a:t>Second:</a:t>
            </a:r>
            <a:r>
              <a:rPr lang="en-US" sz="2400" b="1" dirty="0">
                <a:solidFill>
                  <a:schemeClr val="bg1"/>
                </a:solidFill>
              </a:rPr>
              <a:t> </a:t>
            </a:r>
            <a:r>
              <a:rPr lang="en-US" sz="2400" b="1" dirty="0" smtClean="0">
                <a:solidFill>
                  <a:schemeClr val="bg1"/>
                </a:solidFill>
              </a:rPr>
              <a:t>Decide </a:t>
            </a:r>
            <a:r>
              <a:rPr lang="en-US" sz="2400" b="1" dirty="0">
                <a:solidFill>
                  <a:schemeClr val="bg1"/>
                </a:solidFill>
              </a:rPr>
              <a:t>what Thinking Skill or Reading Comprehension Skill will help students best understand the content of this lesson.</a:t>
            </a:r>
          </a:p>
          <a:p>
            <a:pPr algn="ctr"/>
            <a:endParaRPr lang="en-US" sz="2400"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0"/>
            <a:ext cx="9144000" cy="465138"/>
          </a:xfrm>
        </p:spPr>
        <p:txBody>
          <a:bodyPr/>
          <a:lstStyle/>
          <a:p>
            <a:pPr eaLnBrk="1" hangingPunct="1"/>
            <a:r>
              <a:rPr lang="en-US" sz="2400" dirty="0" smtClean="0"/>
              <a:t>Lesson Plan</a:t>
            </a:r>
          </a:p>
        </p:txBody>
      </p:sp>
      <p:sp>
        <p:nvSpPr>
          <p:cNvPr id="74755" name="Rectangle 3"/>
          <p:cNvSpPr>
            <a:spLocks noChangeArrowheads="1"/>
          </p:cNvSpPr>
          <p:nvPr/>
        </p:nvSpPr>
        <p:spPr bwMode="auto">
          <a:xfrm>
            <a:off x="347663" y="449263"/>
            <a:ext cx="8550275" cy="6197600"/>
          </a:xfrm>
          <a:prstGeom prst="rect">
            <a:avLst/>
          </a:prstGeom>
          <a:noFill/>
          <a:ln w="38100">
            <a:solidFill>
              <a:schemeClr val="tx2"/>
            </a:solidFill>
            <a:miter lim="800000"/>
            <a:headEnd/>
            <a:tailEnd/>
          </a:ln>
        </p:spPr>
        <p:txBody>
          <a:bodyPr wrap="none" anchor="ctr"/>
          <a:lstStyle/>
          <a:p>
            <a:pPr algn="ctr"/>
            <a:endParaRPr lang="en-US">
              <a:latin typeface="Times New Roman" pitchFamily="18" charset="0"/>
            </a:endParaRPr>
          </a:p>
        </p:txBody>
      </p:sp>
      <p:sp>
        <p:nvSpPr>
          <p:cNvPr id="74756" name="Text Box 5"/>
          <p:cNvSpPr txBox="1">
            <a:spLocks noChangeArrowheads="1"/>
          </p:cNvSpPr>
          <p:nvPr/>
        </p:nvSpPr>
        <p:spPr bwMode="auto">
          <a:xfrm>
            <a:off x="341313" y="1893888"/>
            <a:ext cx="6696075" cy="677862"/>
          </a:xfrm>
          <a:prstGeom prst="rect">
            <a:avLst/>
          </a:prstGeom>
          <a:noFill/>
          <a:ln w="9525">
            <a:noFill/>
            <a:miter lim="800000"/>
            <a:headEnd/>
            <a:tailEnd/>
          </a:ln>
        </p:spPr>
        <p:txBody>
          <a:bodyPr wrap="none">
            <a:spAutoFit/>
          </a:bodyPr>
          <a:lstStyle/>
          <a:p>
            <a:r>
              <a:rPr lang="en-US" u="sng"/>
              <a:t>A</a:t>
            </a:r>
            <a:r>
              <a:rPr lang="en-US" sz="2000"/>
              <a:t>ctivating Strategy:                                   Key Vocabulary:</a:t>
            </a:r>
          </a:p>
          <a:p>
            <a:endParaRPr lang="en-US">
              <a:solidFill>
                <a:srgbClr val="0000FF"/>
              </a:solidFill>
              <a:latin typeface="Times New Roman" pitchFamily="18" charset="0"/>
            </a:endParaRPr>
          </a:p>
        </p:txBody>
      </p:sp>
      <p:sp>
        <p:nvSpPr>
          <p:cNvPr id="74757" name="Text Box 6"/>
          <p:cNvSpPr txBox="1">
            <a:spLocks noChangeArrowheads="1"/>
          </p:cNvSpPr>
          <p:nvPr/>
        </p:nvSpPr>
        <p:spPr bwMode="auto">
          <a:xfrm>
            <a:off x="1447800" y="2168525"/>
            <a:ext cx="184150" cy="822325"/>
          </a:xfrm>
          <a:prstGeom prst="rect">
            <a:avLst/>
          </a:prstGeom>
          <a:noFill/>
          <a:ln w="9525">
            <a:noFill/>
            <a:miter lim="800000"/>
            <a:headEnd/>
            <a:tailEnd/>
          </a:ln>
        </p:spPr>
        <p:txBody>
          <a:bodyPr wrap="none">
            <a:spAutoFit/>
          </a:bodyPr>
          <a:lstStyle/>
          <a:p>
            <a:endParaRPr lang="en-US"/>
          </a:p>
          <a:p>
            <a:endParaRPr lang="en-US">
              <a:latin typeface="Times New Roman" pitchFamily="18" charset="0"/>
            </a:endParaRPr>
          </a:p>
        </p:txBody>
      </p:sp>
      <p:sp>
        <p:nvSpPr>
          <p:cNvPr id="74758" name="Text Box 7"/>
          <p:cNvSpPr txBox="1">
            <a:spLocks noChangeArrowheads="1"/>
          </p:cNvSpPr>
          <p:nvPr/>
        </p:nvSpPr>
        <p:spPr bwMode="auto">
          <a:xfrm>
            <a:off x="384175" y="2743200"/>
            <a:ext cx="2736850" cy="461963"/>
          </a:xfrm>
          <a:prstGeom prst="rect">
            <a:avLst/>
          </a:prstGeom>
          <a:noFill/>
          <a:ln w="9525">
            <a:noFill/>
            <a:miter lim="800000"/>
            <a:headEnd/>
            <a:tailEnd/>
          </a:ln>
        </p:spPr>
        <p:txBody>
          <a:bodyPr wrap="none">
            <a:spAutoFit/>
          </a:bodyPr>
          <a:lstStyle/>
          <a:p>
            <a:r>
              <a:rPr lang="en-US" u="sng"/>
              <a:t>T</a:t>
            </a:r>
            <a:r>
              <a:rPr lang="en-US" sz="2000"/>
              <a:t>eaching Strategies:</a:t>
            </a:r>
          </a:p>
        </p:txBody>
      </p:sp>
      <p:sp>
        <p:nvSpPr>
          <p:cNvPr id="74759" name="Text Box 8"/>
          <p:cNvSpPr txBox="1">
            <a:spLocks noChangeArrowheads="1"/>
          </p:cNvSpPr>
          <p:nvPr/>
        </p:nvSpPr>
        <p:spPr bwMode="auto">
          <a:xfrm>
            <a:off x="369888" y="6011863"/>
            <a:ext cx="3009900" cy="461962"/>
          </a:xfrm>
          <a:prstGeom prst="rect">
            <a:avLst/>
          </a:prstGeom>
          <a:noFill/>
          <a:ln w="9525">
            <a:noFill/>
            <a:miter lim="800000"/>
            <a:headEnd/>
            <a:tailEnd/>
          </a:ln>
        </p:spPr>
        <p:txBody>
          <a:bodyPr wrap="none">
            <a:spAutoFit/>
          </a:bodyPr>
          <a:lstStyle/>
          <a:p>
            <a:r>
              <a:rPr lang="en-US" u="sng"/>
              <a:t>S</a:t>
            </a:r>
            <a:r>
              <a:rPr lang="en-US" sz="2000"/>
              <a:t>ummarizing Strategy:</a:t>
            </a:r>
            <a:endParaRPr lang="en-US" sz="2000">
              <a:latin typeface="Times New Roman" pitchFamily="18" charset="0"/>
            </a:endParaRPr>
          </a:p>
        </p:txBody>
      </p:sp>
      <p:sp>
        <p:nvSpPr>
          <p:cNvPr id="13" name="TextBox 12"/>
          <p:cNvSpPr txBox="1"/>
          <p:nvPr/>
        </p:nvSpPr>
        <p:spPr>
          <a:xfrm>
            <a:off x="363538" y="914400"/>
            <a:ext cx="8548687" cy="954088"/>
          </a:xfrm>
          <a:prstGeom prst="rect">
            <a:avLst/>
          </a:prstGeom>
          <a:noFill/>
        </p:spPr>
        <p:txBody>
          <a:bodyPr>
            <a:spAutoFit/>
          </a:bodyPr>
          <a:lstStyle/>
          <a:p>
            <a:pPr fontAlgn="auto">
              <a:spcBef>
                <a:spcPts val="0"/>
              </a:spcBef>
              <a:spcAft>
                <a:spcPts val="0"/>
              </a:spcAft>
              <a:defRPr/>
            </a:pPr>
            <a:r>
              <a:rPr lang="en-US" dirty="0">
                <a:cs typeface="+mn-cs"/>
              </a:rPr>
              <a:t>What do students have to know in order to answer the LEQ:</a:t>
            </a:r>
          </a:p>
          <a:p>
            <a:pPr marL="342900" indent="-342900" fontAlgn="auto">
              <a:spcBef>
                <a:spcPts val="0"/>
              </a:spcBef>
              <a:spcAft>
                <a:spcPts val="0"/>
              </a:spcAft>
              <a:buFontTx/>
              <a:buAutoNum type="arabicPeriod"/>
              <a:defRPr/>
            </a:pPr>
            <a:r>
              <a:rPr lang="en-US" dirty="0">
                <a:cs typeface="+mn-cs"/>
              </a:rPr>
              <a:t>___________________________________________________ = AP#1</a:t>
            </a:r>
          </a:p>
          <a:p>
            <a:pPr marL="342900" indent="-342900" fontAlgn="auto">
              <a:spcBef>
                <a:spcPts val="0"/>
              </a:spcBef>
              <a:spcAft>
                <a:spcPts val="0"/>
              </a:spcAft>
              <a:buFontTx/>
              <a:buAutoNum type="arabicPeriod"/>
              <a:defRPr/>
            </a:pPr>
            <a:r>
              <a:rPr lang="en-US" dirty="0">
                <a:cs typeface="+mn-cs"/>
              </a:rPr>
              <a:t>___________________________________________________ =AP#2</a:t>
            </a:r>
            <a:endParaRPr lang="en-US" sz="2000" dirty="0">
              <a:cs typeface="+mn-cs"/>
            </a:endParaRPr>
          </a:p>
        </p:txBody>
      </p:sp>
      <p:cxnSp>
        <p:nvCxnSpPr>
          <p:cNvPr id="74761" name="Straight Connector 14"/>
          <p:cNvCxnSpPr>
            <a:cxnSpLocks noChangeShapeType="1"/>
          </p:cNvCxnSpPr>
          <p:nvPr/>
        </p:nvCxnSpPr>
        <p:spPr bwMode="auto">
          <a:xfrm>
            <a:off x="4724400" y="1905000"/>
            <a:ext cx="0" cy="838202"/>
          </a:xfrm>
          <a:prstGeom prst="line">
            <a:avLst/>
          </a:prstGeom>
          <a:noFill/>
          <a:ln w="38100" algn="ctr">
            <a:solidFill>
              <a:srgbClr val="FFC000"/>
            </a:solidFill>
            <a:round/>
            <a:headEnd/>
            <a:tailEnd/>
          </a:ln>
        </p:spPr>
      </p:cxnSp>
      <p:sp>
        <p:nvSpPr>
          <p:cNvPr id="74762" name="TextBox 15"/>
          <p:cNvSpPr txBox="1">
            <a:spLocks noChangeArrowheads="1"/>
          </p:cNvSpPr>
          <p:nvPr/>
        </p:nvSpPr>
        <p:spPr bwMode="auto">
          <a:xfrm>
            <a:off x="479425" y="3149600"/>
            <a:ext cx="8664575" cy="1016000"/>
          </a:xfrm>
          <a:prstGeom prst="rect">
            <a:avLst/>
          </a:prstGeom>
          <a:noFill/>
          <a:ln w="9525">
            <a:noFill/>
            <a:miter lim="800000"/>
            <a:headEnd/>
            <a:tailEnd/>
          </a:ln>
        </p:spPr>
        <p:txBody>
          <a:bodyPr>
            <a:spAutoFit/>
          </a:bodyPr>
          <a:lstStyle/>
          <a:p>
            <a:r>
              <a:rPr lang="en-US" dirty="0"/>
              <a:t>Thinking Skill Focus: </a:t>
            </a:r>
            <a:r>
              <a:rPr lang="en-US" sz="2000" dirty="0"/>
              <a:t> </a:t>
            </a:r>
            <a:r>
              <a:rPr lang="en-US" sz="2000" b="1" dirty="0">
                <a:solidFill>
                  <a:srgbClr val="FFFF00"/>
                </a:solidFill>
              </a:rPr>
              <a:t>Cause &amp; Effect  </a:t>
            </a:r>
            <a:r>
              <a:rPr lang="en-US" dirty="0"/>
              <a:t>Graphic Organizer:</a:t>
            </a:r>
            <a:endParaRPr lang="en-US" sz="2000" dirty="0"/>
          </a:p>
          <a:p>
            <a:r>
              <a:rPr lang="en-US" sz="2000" dirty="0"/>
              <a:t> </a:t>
            </a:r>
          </a:p>
          <a:p>
            <a:r>
              <a:rPr lang="en-US" sz="2000" dirty="0"/>
              <a:t>Instruction:</a:t>
            </a:r>
          </a:p>
        </p:txBody>
      </p:sp>
      <p:sp>
        <p:nvSpPr>
          <p:cNvPr id="74763" name="TextBox 17"/>
          <p:cNvSpPr txBox="1">
            <a:spLocks noChangeArrowheads="1"/>
          </p:cNvSpPr>
          <p:nvPr/>
        </p:nvSpPr>
        <p:spPr bwMode="auto">
          <a:xfrm>
            <a:off x="479425" y="4775200"/>
            <a:ext cx="7372350" cy="1016000"/>
          </a:xfrm>
          <a:prstGeom prst="rect">
            <a:avLst/>
          </a:prstGeom>
          <a:noFill/>
          <a:ln w="9525">
            <a:noFill/>
            <a:miter lim="800000"/>
            <a:headEnd/>
            <a:tailEnd/>
          </a:ln>
        </p:spPr>
        <p:txBody>
          <a:bodyPr>
            <a:spAutoFit/>
          </a:bodyPr>
          <a:lstStyle/>
          <a:p>
            <a:r>
              <a:rPr lang="en-US" sz="2000"/>
              <a:t>AP#1: ____________________________________________</a:t>
            </a:r>
          </a:p>
          <a:p>
            <a:r>
              <a:rPr lang="en-US" sz="2000"/>
              <a:t>AP#2: ____________________________________________</a:t>
            </a:r>
          </a:p>
          <a:p>
            <a:r>
              <a:rPr lang="en-US" sz="2000"/>
              <a:t>AP#3: ____________________________________________</a:t>
            </a:r>
          </a:p>
        </p:txBody>
      </p:sp>
      <p:sp>
        <p:nvSpPr>
          <p:cNvPr id="74764" name="Rectangle 18"/>
          <p:cNvSpPr>
            <a:spLocks noChangeArrowheads="1"/>
          </p:cNvSpPr>
          <p:nvPr/>
        </p:nvSpPr>
        <p:spPr bwMode="auto">
          <a:xfrm>
            <a:off x="363538" y="449263"/>
            <a:ext cx="8780462" cy="368300"/>
          </a:xfrm>
          <a:prstGeom prst="rect">
            <a:avLst/>
          </a:prstGeom>
          <a:noFill/>
          <a:ln w="9525">
            <a:noFill/>
            <a:miter lim="800000"/>
            <a:headEnd/>
            <a:tailEnd/>
          </a:ln>
        </p:spPr>
        <p:txBody>
          <a:bodyPr>
            <a:spAutoFit/>
          </a:bodyPr>
          <a:lstStyle/>
          <a:p>
            <a:r>
              <a:rPr lang="en-US"/>
              <a:t>Essential Question:   How are plants adapted to survive in different habitats?</a:t>
            </a:r>
          </a:p>
        </p:txBody>
      </p:sp>
      <p:cxnSp>
        <p:nvCxnSpPr>
          <p:cNvPr id="74765" name="Straight Connector 20"/>
          <p:cNvCxnSpPr>
            <a:cxnSpLocks noChangeShapeType="1"/>
          </p:cNvCxnSpPr>
          <p:nvPr/>
        </p:nvCxnSpPr>
        <p:spPr bwMode="auto">
          <a:xfrm>
            <a:off x="465138" y="914400"/>
            <a:ext cx="8286750" cy="0"/>
          </a:xfrm>
          <a:prstGeom prst="line">
            <a:avLst/>
          </a:prstGeom>
          <a:noFill/>
          <a:ln w="38100" algn="ctr">
            <a:solidFill>
              <a:srgbClr val="FFC000"/>
            </a:solidFill>
            <a:round/>
            <a:headEnd/>
            <a:tailEnd/>
          </a:ln>
        </p:spPr>
      </p:cxnSp>
      <p:cxnSp>
        <p:nvCxnSpPr>
          <p:cNvPr id="74766" name="Straight Connector 21"/>
          <p:cNvCxnSpPr>
            <a:cxnSpLocks noChangeShapeType="1"/>
          </p:cNvCxnSpPr>
          <p:nvPr/>
        </p:nvCxnSpPr>
        <p:spPr bwMode="auto">
          <a:xfrm>
            <a:off x="442913" y="1865313"/>
            <a:ext cx="8286750" cy="0"/>
          </a:xfrm>
          <a:prstGeom prst="line">
            <a:avLst/>
          </a:prstGeom>
          <a:noFill/>
          <a:ln w="38100" algn="ctr">
            <a:solidFill>
              <a:srgbClr val="FFC000"/>
            </a:solidFill>
            <a:round/>
            <a:headEnd/>
            <a:tailEnd/>
          </a:ln>
        </p:spPr>
      </p:cxnSp>
      <p:cxnSp>
        <p:nvCxnSpPr>
          <p:cNvPr id="74767" name="Straight Connector 22"/>
          <p:cNvCxnSpPr>
            <a:cxnSpLocks noChangeShapeType="1"/>
          </p:cNvCxnSpPr>
          <p:nvPr/>
        </p:nvCxnSpPr>
        <p:spPr bwMode="auto">
          <a:xfrm>
            <a:off x="392113" y="2728913"/>
            <a:ext cx="8286750" cy="0"/>
          </a:xfrm>
          <a:prstGeom prst="line">
            <a:avLst/>
          </a:prstGeom>
          <a:noFill/>
          <a:ln w="38100" algn="ctr">
            <a:solidFill>
              <a:srgbClr val="FFC000"/>
            </a:solidFill>
            <a:round/>
            <a:headEnd/>
            <a:tailEnd/>
          </a:ln>
        </p:spPr>
      </p:cxnSp>
      <p:cxnSp>
        <p:nvCxnSpPr>
          <p:cNvPr id="74768" name="Straight Connector 23"/>
          <p:cNvCxnSpPr>
            <a:cxnSpLocks noChangeShapeType="1"/>
          </p:cNvCxnSpPr>
          <p:nvPr/>
        </p:nvCxnSpPr>
        <p:spPr bwMode="auto">
          <a:xfrm>
            <a:off x="465138" y="4659313"/>
            <a:ext cx="8286750" cy="0"/>
          </a:xfrm>
          <a:prstGeom prst="line">
            <a:avLst/>
          </a:prstGeom>
          <a:noFill/>
          <a:ln w="38100" algn="ctr">
            <a:solidFill>
              <a:srgbClr val="FFC000"/>
            </a:solidFill>
            <a:round/>
            <a:headEnd/>
            <a:tailEnd/>
          </a:ln>
        </p:spPr>
      </p:cxnSp>
      <p:cxnSp>
        <p:nvCxnSpPr>
          <p:cNvPr id="74769" name="Straight Connector 24"/>
          <p:cNvCxnSpPr>
            <a:cxnSpLocks noChangeShapeType="1"/>
          </p:cNvCxnSpPr>
          <p:nvPr/>
        </p:nvCxnSpPr>
        <p:spPr bwMode="auto">
          <a:xfrm>
            <a:off x="465138" y="5994400"/>
            <a:ext cx="8286750" cy="0"/>
          </a:xfrm>
          <a:prstGeom prst="line">
            <a:avLst/>
          </a:prstGeom>
          <a:noFill/>
          <a:ln w="38100" algn="ctr">
            <a:solidFill>
              <a:srgbClr val="FFC000"/>
            </a:solidFill>
            <a:round/>
            <a:headEnd/>
            <a:tailEnd/>
          </a:ln>
        </p:spPr>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p:cNvSpPr>
            <a:spLocks noChangeArrowheads="1"/>
          </p:cNvSpPr>
          <p:nvPr/>
        </p:nvSpPr>
        <p:spPr bwMode="auto">
          <a:xfrm>
            <a:off x="228600" y="762000"/>
            <a:ext cx="8915400" cy="3886200"/>
          </a:xfrm>
          <a:prstGeom prst="cloudCallout">
            <a:avLst>
              <a:gd name="adj1" fmla="val -49306"/>
              <a:gd name="adj2" fmla="val 54708"/>
            </a:avLst>
          </a:prstGeom>
          <a:solidFill>
            <a:schemeClr val="accent1"/>
          </a:solidFill>
          <a:ln w="9525">
            <a:solidFill>
              <a:schemeClr val="tx1"/>
            </a:solidFill>
            <a:round/>
            <a:headEnd/>
            <a:tailEnd/>
          </a:ln>
        </p:spPr>
        <p:txBody>
          <a:bodyPr/>
          <a:lstStyle/>
          <a:p>
            <a:pPr algn="ctr">
              <a:spcBef>
                <a:spcPct val="50000"/>
              </a:spcBef>
            </a:pPr>
            <a:r>
              <a:rPr lang="en-US" sz="2800" b="1" dirty="0">
                <a:solidFill>
                  <a:srgbClr val="CC0000"/>
                </a:solidFill>
              </a:rPr>
              <a:t>Third: </a:t>
            </a:r>
            <a:r>
              <a:rPr lang="en-US" sz="2800" b="1" dirty="0" smtClean="0">
                <a:solidFill>
                  <a:srgbClr val="CC0000"/>
                </a:solidFill>
              </a:rPr>
              <a:t>CREATE A </a:t>
            </a:r>
            <a:r>
              <a:rPr lang="en-US" sz="2800" b="1" dirty="0">
                <a:solidFill>
                  <a:srgbClr val="CC0000"/>
                </a:solidFill>
              </a:rPr>
              <a:t>GRAPHIC ORGANIZER</a:t>
            </a:r>
            <a:r>
              <a:rPr lang="en-US" sz="2400" b="1" dirty="0">
                <a:solidFill>
                  <a:srgbClr val="0000CC"/>
                </a:solidFill>
              </a:rPr>
              <a:t>.</a:t>
            </a:r>
            <a:r>
              <a:rPr lang="en-US" sz="2400" b="1" dirty="0">
                <a:solidFill>
                  <a:schemeClr val="bg1"/>
                </a:solidFill>
              </a:rPr>
              <a:t> It is based on the thinking skill </a:t>
            </a:r>
            <a:r>
              <a:rPr lang="en-US" sz="2400" b="1" dirty="0" smtClean="0">
                <a:solidFill>
                  <a:schemeClr val="bg1"/>
                </a:solidFill>
              </a:rPr>
              <a:t>you choose </a:t>
            </a:r>
            <a:r>
              <a:rPr lang="en-US" sz="2400" b="1" dirty="0">
                <a:solidFill>
                  <a:schemeClr val="bg1"/>
                </a:solidFill>
              </a:rPr>
              <a:t>and </a:t>
            </a:r>
            <a:r>
              <a:rPr lang="en-US" sz="2400" b="1" dirty="0" smtClean="0">
                <a:solidFill>
                  <a:schemeClr val="bg1"/>
                </a:solidFill>
              </a:rPr>
              <a:t>will </a:t>
            </a:r>
            <a:r>
              <a:rPr lang="en-US" sz="2400" b="1" dirty="0">
                <a:solidFill>
                  <a:schemeClr val="bg1"/>
                </a:solidFill>
              </a:rPr>
              <a:t>guide students’ thinking and learning during the lesson.  It will also contain key points of the lesson that answer that essential question.</a:t>
            </a:r>
          </a:p>
          <a:p>
            <a:pPr algn="ctr"/>
            <a:endParaRPr lang="en-US" sz="2400" b="1" dirty="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0"/>
            <a:ext cx="9144000" cy="465138"/>
          </a:xfrm>
        </p:spPr>
        <p:txBody>
          <a:bodyPr/>
          <a:lstStyle/>
          <a:p>
            <a:pPr algn="ctr" eaLnBrk="1" hangingPunct="1"/>
            <a:r>
              <a:rPr lang="en-US" sz="2400" dirty="0" smtClean="0"/>
              <a:t>Lesson Plan</a:t>
            </a:r>
          </a:p>
        </p:txBody>
      </p:sp>
      <p:sp>
        <p:nvSpPr>
          <p:cNvPr id="76803" name="Rectangle 3"/>
          <p:cNvSpPr>
            <a:spLocks noChangeArrowheads="1"/>
          </p:cNvSpPr>
          <p:nvPr/>
        </p:nvSpPr>
        <p:spPr bwMode="auto">
          <a:xfrm>
            <a:off x="347663" y="449263"/>
            <a:ext cx="8550275" cy="6197600"/>
          </a:xfrm>
          <a:prstGeom prst="rect">
            <a:avLst/>
          </a:prstGeom>
          <a:noFill/>
          <a:ln w="38100">
            <a:solidFill>
              <a:schemeClr val="tx2"/>
            </a:solidFill>
            <a:miter lim="800000"/>
            <a:headEnd/>
            <a:tailEnd/>
          </a:ln>
        </p:spPr>
        <p:txBody>
          <a:bodyPr wrap="none" anchor="ctr"/>
          <a:lstStyle/>
          <a:p>
            <a:pPr algn="ctr"/>
            <a:endParaRPr lang="en-US">
              <a:latin typeface="Times New Roman" pitchFamily="18" charset="0"/>
            </a:endParaRPr>
          </a:p>
        </p:txBody>
      </p:sp>
      <p:sp>
        <p:nvSpPr>
          <p:cNvPr id="76804" name="Text Box 5"/>
          <p:cNvSpPr txBox="1">
            <a:spLocks noChangeArrowheads="1"/>
          </p:cNvSpPr>
          <p:nvPr/>
        </p:nvSpPr>
        <p:spPr bwMode="auto">
          <a:xfrm>
            <a:off x="341313" y="1893888"/>
            <a:ext cx="6626225" cy="677862"/>
          </a:xfrm>
          <a:prstGeom prst="rect">
            <a:avLst/>
          </a:prstGeom>
          <a:noFill/>
          <a:ln w="9525">
            <a:noFill/>
            <a:miter lim="800000"/>
            <a:headEnd/>
            <a:tailEnd/>
          </a:ln>
        </p:spPr>
        <p:txBody>
          <a:bodyPr wrap="none">
            <a:spAutoFit/>
          </a:bodyPr>
          <a:lstStyle/>
          <a:p>
            <a:r>
              <a:rPr lang="en-US" u="sng"/>
              <a:t>A</a:t>
            </a:r>
            <a:r>
              <a:rPr lang="en-US" sz="2000"/>
              <a:t>ctivating Strategy:                                  Key Vocabulary:</a:t>
            </a:r>
          </a:p>
          <a:p>
            <a:endParaRPr lang="en-US">
              <a:solidFill>
                <a:srgbClr val="0000FF"/>
              </a:solidFill>
              <a:latin typeface="Times New Roman" pitchFamily="18" charset="0"/>
            </a:endParaRPr>
          </a:p>
        </p:txBody>
      </p:sp>
      <p:sp>
        <p:nvSpPr>
          <p:cNvPr id="76805" name="Text Box 6"/>
          <p:cNvSpPr txBox="1">
            <a:spLocks noChangeArrowheads="1"/>
          </p:cNvSpPr>
          <p:nvPr/>
        </p:nvSpPr>
        <p:spPr bwMode="auto">
          <a:xfrm>
            <a:off x="1447800" y="2168525"/>
            <a:ext cx="184150" cy="822325"/>
          </a:xfrm>
          <a:prstGeom prst="rect">
            <a:avLst/>
          </a:prstGeom>
          <a:noFill/>
          <a:ln w="9525">
            <a:noFill/>
            <a:miter lim="800000"/>
            <a:headEnd/>
            <a:tailEnd/>
          </a:ln>
        </p:spPr>
        <p:txBody>
          <a:bodyPr wrap="none">
            <a:spAutoFit/>
          </a:bodyPr>
          <a:lstStyle/>
          <a:p>
            <a:endParaRPr lang="en-US"/>
          </a:p>
          <a:p>
            <a:endParaRPr lang="en-US">
              <a:latin typeface="Times New Roman" pitchFamily="18" charset="0"/>
            </a:endParaRPr>
          </a:p>
        </p:txBody>
      </p:sp>
      <p:sp>
        <p:nvSpPr>
          <p:cNvPr id="76806" name="Text Box 7"/>
          <p:cNvSpPr txBox="1">
            <a:spLocks noChangeArrowheads="1"/>
          </p:cNvSpPr>
          <p:nvPr/>
        </p:nvSpPr>
        <p:spPr bwMode="auto">
          <a:xfrm>
            <a:off x="384175" y="2743200"/>
            <a:ext cx="2736850" cy="461963"/>
          </a:xfrm>
          <a:prstGeom prst="rect">
            <a:avLst/>
          </a:prstGeom>
          <a:noFill/>
          <a:ln w="9525">
            <a:noFill/>
            <a:miter lim="800000"/>
            <a:headEnd/>
            <a:tailEnd/>
          </a:ln>
        </p:spPr>
        <p:txBody>
          <a:bodyPr wrap="none">
            <a:spAutoFit/>
          </a:bodyPr>
          <a:lstStyle/>
          <a:p>
            <a:r>
              <a:rPr lang="en-US" u="sng"/>
              <a:t>T</a:t>
            </a:r>
            <a:r>
              <a:rPr lang="en-US" sz="2000"/>
              <a:t>eaching Strategies:</a:t>
            </a:r>
          </a:p>
        </p:txBody>
      </p:sp>
      <p:sp>
        <p:nvSpPr>
          <p:cNvPr id="76807" name="Text Box 8"/>
          <p:cNvSpPr txBox="1">
            <a:spLocks noChangeArrowheads="1"/>
          </p:cNvSpPr>
          <p:nvPr/>
        </p:nvSpPr>
        <p:spPr bwMode="auto">
          <a:xfrm>
            <a:off x="369888" y="6011863"/>
            <a:ext cx="3009900" cy="461962"/>
          </a:xfrm>
          <a:prstGeom prst="rect">
            <a:avLst/>
          </a:prstGeom>
          <a:noFill/>
          <a:ln w="9525">
            <a:noFill/>
            <a:miter lim="800000"/>
            <a:headEnd/>
            <a:tailEnd/>
          </a:ln>
        </p:spPr>
        <p:txBody>
          <a:bodyPr wrap="none">
            <a:spAutoFit/>
          </a:bodyPr>
          <a:lstStyle/>
          <a:p>
            <a:r>
              <a:rPr lang="en-US" u="sng"/>
              <a:t>S</a:t>
            </a:r>
            <a:r>
              <a:rPr lang="en-US" sz="2000"/>
              <a:t>ummarizing Strategy:</a:t>
            </a:r>
            <a:endParaRPr lang="en-US" sz="2000">
              <a:latin typeface="Times New Roman" pitchFamily="18" charset="0"/>
            </a:endParaRPr>
          </a:p>
        </p:txBody>
      </p:sp>
      <p:sp>
        <p:nvSpPr>
          <p:cNvPr id="13" name="TextBox 12"/>
          <p:cNvSpPr txBox="1"/>
          <p:nvPr/>
        </p:nvSpPr>
        <p:spPr>
          <a:xfrm>
            <a:off x="363538" y="914400"/>
            <a:ext cx="8548687" cy="954088"/>
          </a:xfrm>
          <a:prstGeom prst="rect">
            <a:avLst/>
          </a:prstGeom>
          <a:noFill/>
        </p:spPr>
        <p:txBody>
          <a:bodyPr>
            <a:spAutoFit/>
          </a:bodyPr>
          <a:lstStyle/>
          <a:p>
            <a:pPr fontAlgn="auto">
              <a:spcBef>
                <a:spcPts val="0"/>
              </a:spcBef>
              <a:spcAft>
                <a:spcPts val="0"/>
              </a:spcAft>
              <a:defRPr/>
            </a:pPr>
            <a:r>
              <a:rPr lang="en-US" dirty="0">
                <a:cs typeface="+mn-cs"/>
              </a:rPr>
              <a:t>What do students have to know in order to answer the LEQ:</a:t>
            </a:r>
          </a:p>
          <a:p>
            <a:pPr marL="342900" indent="-342900" fontAlgn="auto">
              <a:spcBef>
                <a:spcPts val="0"/>
              </a:spcBef>
              <a:spcAft>
                <a:spcPts val="0"/>
              </a:spcAft>
              <a:buFontTx/>
              <a:buAutoNum type="arabicPeriod"/>
              <a:defRPr/>
            </a:pPr>
            <a:r>
              <a:rPr lang="en-US" dirty="0">
                <a:cs typeface="+mn-cs"/>
              </a:rPr>
              <a:t>___________________________________________________ = AP#1</a:t>
            </a:r>
          </a:p>
          <a:p>
            <a:pPr marL="342900" indent="-342900" fontAlgn="auto">
              <a:spcBef>
                <a:spcPts val="0"/>
              </a:spcBef>
              <a:spcAft>
                <a:spcPts val="0"/>
              </a:spcAft>
              <a:buFontTx/>
              <a:buAutoNum type="arabicPeriod"/>
              <a:defRPr/>
            </a:pPr>
            <a:r>
              <a:rPr lang="en-US" dirty="0">
                <a:cs typeface="+mn-cs"/>
              </a:rPr>
              <a:t>___________________________________________________ =AP#2</a:t>
            </a:r>
            <a:endParaRPr lang="en-US" sz="2000" dirty="0">
              <a:cs typeface="+mn-cs"/>
            </a:endParaRPr>
          </a:p>
        </p:txBody>
      </p:sp>
      <p:cxnSp>
        <p:nvCxnSpPr>
          <p:cNvPr id="76809" name="Straight Connector 14"/>
          <p:cNvCxnSpPr>
            <a:cxnSpLocks noChangeShapeType="1"/>
          </p:cNvCxnSpPr>
          <p:nvPr/>
        </p:nvCxnSpPr>
        <p:spPr bwMode="auto">
          <a:xfrm rot="5400000">
            <a:off x="4336256" y="2293144"/>
            <a:ext cx="623887" cy="0"/>
          </a:xfrm>
          <a:prstGeom prst="line">
            <a:avLst/>
          </a:prstGeom>
          <a:noFill/>
          <a:ln w="38100" algn="ctr">
            <a:solidFill>
              <a:srgbClr val="FFC000"/>
            </a:solidFill>
            <a:round/>
            <a:headEnd/>
            <a:tailEnd/>
          </a:ln>
        </p:spPr>
      </p:cxnSp>
      <p:sp>
        <p:nvSpPr>
          <p:cNvPr id="76810" name="TextBox 15"/>
          <p:cNvSpPr txBox="1">
            <a:spLocks noChangeArrowheads="1"/>
          </p:cNvSpPr>
          <p:nvPr/>
        </p:nvSpPr>
        <p:spPr bwMode="auto">
          <a:xfrm>
            <a:off x="479425" y="3149600"/>
            <a:ext cx="8359775" cy="1016000"/>
          </a:xfrm>
          <a:prstGeom prst="rect">
            <a:avLst/>
          </a:prstGeom>
          <a:solidFill>
            <a:schemeClr val="accent1">
              <a:lumMod val="75000"/>
            </a:schemeClr>
          </a:solidFill>
          <a:ln w="9525">
            <a:noFill/>
            <a:miter lim="800000"/>
            <a:headEnd/>
            <a:tailEnd/>
          </a:ln>
        </p:spPr>
        <p:txBody>
          <a:bodyPr wrap="square">
            <a:spAutoFit/>
          </a:bodyPr>
          <a:lstStyle/>
          <a:p>
            <a:r>
              <a:rPr lang="en-US" dirty="0"/>
              <a:t>Thinking Skill Focus: </a:t>
            </a:r>
            <a:r>
              <a:rPr lang="en-US" sz="2000" dirty="0"/>
              <a:t> Cause &amp; Effect  </a:t>
            </a:r>
            <a:r>
              <a:rPr lang="en-US" dirty="0"/>
              <a:t>Graphic Organizer</a:t>
            </a:r>
            <a:r>
              <a:rPr lang="en-US" b="1" dirty="0">
                <a:solidFill>
                  <a:srgbClr val="FFC000"/>
                </a:solidFill>
              </a:rPr>
              <a:t>: C&amp;E Fishbone</a:t>
            </a:r>
            <a:endParaRPr lang="en-US" sz="2000" b="1" dirty="0">
              <a:solidFill>
                <a:srgbClr val="FFC000"/>
              </a:solidFill>
            </a:endParaRPr>
          </a:p>
          <a:p>
            <a:r>
              <a:rPr lang="en-US" sz="2000" dirty="0"/>
              <a:t> </a:t>
            </a:r>
          </a:p>
          <a:p>
            <a:r>
              <a:rPr lang="en-US" sz="2000" dirty="0"/>
              <a:t>Instruction:</a:t>
            </a:r>
          </a:p>
        </p:txBody>
      </p:sp>
      <p:sp>
        <p:nvSpPr>
          <p:cNvPr id="76811" name="TextBox 17"/>
          <p:cNvSpPr txBox="1">
            <a:spLocks noChangeArrowheads="1"/>
          </p:cNvSpPr>
          <p:nvPr/>
        </p:nvSpPr>
        <p:spPr bwMode="auto">
          <a:xfrm>
            <a:off x="479425" y="4775200"/>
            <a:ext cx="7372350" cy="1016000"/>
          </a:xfrm>
          <a:prstGeom prst="rect">
            <a:avLst/>
          </a:prstGeom>
          <a:noFill/>
          <a:ln w="9525">
            <a:noFill/>
            <a:miter lim="800000"/>
            <a:headEnd/>
            <a:tailEnd/>
          </a:ln>
        </p:spPr>
        <p:txBody>
          <a:bodyPr>
            <a:spAutoFit/>
          </a:bodyPr>
          <a:lstStyle/>
          <a:p>
            <a:r>
              <a:rPr lang="en-US" sz="2000"/>
              <a:t>AP#1: ____________________________________________</a:t>
            </a:r>
          </a:p>
          <a:p>
            <a:r>
              <a:rPr lang="en-US" sz="2000"/>
              <a:t>AP#2: ____________________________________________</a:t>
            </a:r>
          </a:p>
          <a:p>
            <a:r>
              <a:rPr lang="en-US" sz="2000"/>
              <a:t>AP#3: ____________________________________________</a:t>
            </a:r>
          </a:p>
        </p:txBody>
      </p:sp>
      <p:sp>
        <p:nvSpPr>
          <p:cNvPr id="76812" name="Rectangle 18"/>
          <p:cNvSpPr>
            <a:spLocks noChangeArrowheads="1"/>
          </p:cNvSpPr>
          <p:nvPr/>
        </p:nvSpPr>
        <p:spPr bwMode="auto">
          <a:xfrm>
            <a:off x="363538" y="449263"/>
            <a:ext cx="8780462" cy="368300"/>
          </a:xfrm>
          <a:prstGeom prst="rect">
            <a:avLst/>
          </a:prstGeom>
          <a:noFill/>
          <a:ln w="9525">
            <a:noFill/>
            <a:miter lim="800000"/>
            <a:headEnd/>
            <a:tailEnd/>
          </a:ln>
        </p:spPr>
        <p:txBody>
          <a:bodyPr>
            <a:spAutoFit/>
          </a:bodyPr>
          <a:lstStyle/>
          <a:p>
            <a:r>
              <a:rPr lang="en-US"/>
              <a:t>Essential Question:   How are plants adapted to survive in different habitats?</a:t>
            </a:r>
          </a:p>
        </p:txBody>
      </p:sp>
      <p:cxnSp>
        <p:nvCxnSpPr>
          <p:cNvPr id="76813" name="Straight Connector 20"/>
          <p:cNvCxnSpPr>
            <a:cxnSpLocks noChangeShapeType="1"/>
          </p:cNvCxnSpPr>
          <p:nvPr/>
        </p:nvCxnSpPr>
        <p:spPr bwMode="auto">
          <a:xfrm>
            <a:off x="465138" y="914400"/>
            <a:ext cx="8286750" cy="0"/>
          </a:xfrm>
          <a:prstGeom prst="line">
            <a:avLst/>
          </a:prstGeom>
          <a:noFill/>
          <a:ln w="38100" algn="ctr">
            <a:solidFill>
              <a:srgbClr val="FFC000"/>
            </a:solidFill>
            <a:round/>
            <a:headEnd/>
            <a:tailEnd/>
          </a:ln>
        </p:spPr>
      </p:cxnSp>
      <p:cxnSp>
        <p:nvCxnSpPr>
          <p:cNvPr id="76814" name="Straight Connector 21"/>
          <p:cNvCxnSpPr>
            <a:cxnSpLocks noChangeShapeType="1"/>
          </p:cNvCxnSpPr>
          <p:nvPr/>
        </p:nvCxnSpPr>
        <p:spPr bwMode="auto">
          <a:xfrm>
            <a:off x="442913" y="1865313"/>
            <a:ext cx="8286750" cy="0"/>
          </a:xfrm>
          <a:prstGeom prst="line">
            <a:avLst/>
          </a:prstGeom>
          <a:noFill/>
          <a:ln w="38100" algn="ctr">
            <a:solidFill>
              <a:srgbClr val="FFC000"/>
            </a:solidFill>
            <a:round/>
            <a:headEnd/>
            <a:tailEnd/>
          </a:ln>
        </p:spPr>
      </p:cxnSp>
      <p:cxnSp>
        <p:nvCxnSpPr>
          <p:cNvPr id="76815" name="Straight Connector 22"/>
          <p:cNvCxnSpPr>
            <a:cxnSpLocks noChangeShapeType="1"/>
          </p:cNvCxnSpPr>
          <p:nvPr/>
        </p:nvCxnSpPr>
        <p:spPr bwMode="auto">
          <a:xfrm>
            <a:off x="392113" y="2728913"/>
            <a:ext cx="8286750" cy="0"/>
          </a:xfrm>
          <a:prstGeom prst="line">
            <a:avLst/>
          </a:prstGeom>
          <a:noFill/>
          <a:ln w="38100" algn="ctr">
            <a:solidFill>
              <a:srgbClr val="FFC000"/>
            </a:solidFill>
            <a:round/>
            <a:headEnd/>
            <a:tailEnd/>
          </a:ln>
        </p:spPr>
      </p:cxnSp>
      <p:cxnSp>
        <p:nvCxnSpPr>
          <p:cNvPr id="76816" name="Straight Connector 23"/>
          <p:cNvCxnSpPr>
            <a:cxnSpLocks noChangeShapeType="1"/>
          </p:cNvCxnSpPr>
          <p:nvPr/>
        </p:nvCxnSpPr>
        <p:spPr bwMode="auto">
          <a:xfrm>
            <a:off x="465138" y="4659313"/>
            <a:ext cx="8286750" cy="0"/>
          </a:xfrm>
          <a:prstGeom prst="line">
            <a:avLst/>
          </a:prstGeom>
          <a:noFill/>
          <a:ln w="38100" algn="ctr">
            <a:solidFill>
              <a:srgbClr val="FFC000"/>
            </a:solidFill>
            <a:round/>
            <a:headEnd/>
            <a:tailEnd/>
          </a:ln>
        </p:spPr>
      </p:cxnSp>
      <p:cxnSp>
        <p:nvCxnSpPr>
          <p:cNvPr id="76817" name="Straight Connector 24"/>
          <p:cNvCxnSpPr>
            <a:cxnSpLocks noChangeShapeType="1"/>
          </p:cNvCxnSpPr>
          <p:nvPr/>
        </p:nvCxnSpPr>
        <p:spPr bwMode="auto">
          <a:xfrm>
            <a:off x="465138" y="5994400"/>
            <a:ext cx="8286750" cy="0"/>
          </a:xfrm>
          <a:prstGeom prst="line">
            <a:avLst/>
          </a:prstGeom>
          <a:noFill/>
          <a:ln w="38100" algn="ctr">
            <a:solidFill>
              <a:srgbClr val="FFC000"/>
            </a:solidFill>
            <a:round/>
            <a:headEnd/>
            <a:tailEnd/>
          </a:ln>
        </p:spPr>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2"/>
          <p:cNvSpPr>
            <a:spLocks noChangeArrowheads="1"/>
          </p:cNvSpPr>
          <p:nvPr/>
        </p:nvSpPr>
        <p:spPr bwMode="auto">
          <a:xfrm>
            <a:off x="228600" y="2286000"/>
            <a:ext cx="8915400" cy="2057400"/>
          </a:xfrm>
          <a:prstGeom prst="cloudCallout">
            <a:avLst>
              <a:gd name="adj1" fmla="val -49306"/>
              <a:gd name="adj2" fmla="val 54708"/>
            </a:avLst>
          </a:prstGeom>
          <a:solidFill>
            <a:schemeClr val="accent1"/>
          </a:solidFill>
          <a:ln w="9525">
            <a:solidFill>
              <a:schemeClr val="tx1"/>
            </a:solidFill>
            <a:round/>
            <a:headEnd/>
            <a:tailEnd/>
          </a:ln>
        </p:spPr>
        <p:txBody>
          <a:bodyPr/>
          <a:lstStyle/>
          <a:p>
            <a:pPr algn="ctr">
              <a:spcBef>
                <a:spcPct val="50000"/>
              </a:spcBef>
            </a:pPr>
            <a:r>
              <a:rPr lang="en-US" sz="2400" b="1" dirty="0">
                <a:solidFill>
                  <a:srgbClr val="CC0000"/>
                </a:solidFill>
              </a:rPr>
              <a:t>Fourth: </a:t>
            </a:r>
            <a:r>
              <a:rPr lang="en-US" sz="2400" b="1" dirty="0" smtClean="0">
                <a:solidFill>
                  <a:schemeClr val="bg1"/>
                </a:solidFill>
              </a:rPr>
              <a:t>Decide </a:t>
            </a:r>
            <a:r>
              <a:rPr lang="en-US" sz="2400" b="1" dirty="0">
                <a:solidFill>
                  <a:srgbClr val="CC0000"/>
                </a:solidFill>
              </a:rPr>
              <a:t>what students have to know </a:t>
            </a:r>
            <a:r>
              <a:rPr lang="en-US" sz="2400" b="1" dirty="0">
                <a:solidFill>
                  <a:schemeClr val="bg1"/>
                </a:solidFill>
              </a:rPr>
              <a:t>in order to answer the Lesson Essential Question.</a:t>
            </a:r>
            <a:endParaRPr lang="en-US" sz="2000" b="1" dirty="0">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0"/>
            <a:ext cx="9144000" cy="465138"/>
          </a:xfrm>
        </p:spPr>
        <p:txBody>
          <a:bodyPr/>
          <a:lstStyle/>
          <a:p>
            <a:pPr algn="ctr" eaLnBrk="1" hangingPunct="1"/>
            <a:r>
              <a:rPr lang="en-US" sz="2400" dirty="0" smtClean="0"/>
              <a:t>Lesson Plan</a:t>
            </a:r>
          </a:p>
        </p:txBody>
      </p:sp>
      <p:sp>
        <p:nvSpPr>
          <p:cNvPr id="78851" name="Rectangle 3"/>
          <p:cNvSpPr>
            <a:spLocks noChangeArrowheads="1"/>
          </p:cNvSpPr>
          <p:nvPr/>
        </p:nvSpPr>
        <p:spPr bwMode="auto">
          <a:xfrm>
            <a:off x="347663" y="449263"/>
            <a:ext cx="8550275" cy="6197600"/>
          </a:xfrm>
          <a:prstGeom prst="rect">
            <a:avLst/>
          </a:prstGeom>
          <a:noFill/>
          <a:ln w="38100">
            <a:solidFill>
              <a:schemeClr val="tx2"/>
            </a:solidFill>
            <a:miter lim="800000"/>
            <a:headEnd/>
            <a:tailEnd/>
          </a:ln>
        </p:spPr>
        <p:txBody>
          <a:bodyPr wrap="none" anchor="ctr"/>
          <a:lstStyle/>
          <a:p>
            <a:pPr algn="ctr"/>
            <a:endParaRPr lang="en-US">
              <a:latin typeface="Times New Roman" pitchFamily="18" charset="0"/>
            </a:endParaRPr>
          </a:p>
        </p:txBody>
      </p:sp>
      <p:sp>
        <p:nvSpPr>
          <p:cNvPr id="78852" name="Text Box 5"/>
          <p:cNvSpPr txBox="1">
            <a:spLocks noChangeArrowheads="1"/>
          </p:cNvSpPr>
          <p:nvPr/>
        </p:nvSpPr>
        <p:spPr bwMode="auto">
          <a:xfrm>
            <a:off x="341313" y="1893888"/>
            <a:ext cx="6626225" cy="677862"/>
          </a:xfrm>
          <a:prstGeom prst="rect">
            <a:avLst/>
          </a:prstGeom>
          <a:noFill/>
          <a:ln w="9525">
            <a:noFill/>
            <a:miter lim="800000"/>
            <a:headEnd/>
            <a:tailEnd/>
          </a:ln>
        </p:spPr>
        <p:txBody>
          <a:bodyPr wrap="none">
            <a:spAutoFit/>
          </a:bodyPr>
          <a:lstStyle/>
          <a:p>
            <a:r>
              <a:rPr lang="en-US" u="sng"/>
              <a:t>A</a:t>
            </a:r>
            <a:r>
              <a:rPr lang="en-US" sz="2000"/>
              <a:t>ctivating Strategy:                                  Key Vocabulary:</a:t>
            </a:r>
          </a:p>
          <a:p>
            <a:endParaRPr lang="en-US">
              <a:solidFill>
                <a:srgbClr val="0000FF"/>
              </a:solidFill>
              <a:latin typeface="Times New Roman" pitchFamily="18" charset="0"/>
            </a:endParaRPr>
          </a:p>
        </p:txBody>
      </p:sp>
      <p:sp>
        <p:nvSpPr>
          <p:cNvPr id="78853" name="Text Box 6"/>
          <p:cNvSpPr txBox="1">
            <a:spLocks noChangeArrowheads="1"/>
          </p:cNvSpPr>
          <p:nvPr/>
        </p:nvSpPr>
        <p:spPr bwMode="auto">
          <a:xfrm>
            <a:off x="1447800" y="2168525"/>
            <a:ext cx="184150" cy="822325"/>
          </a:xfrm>
          <a:prstGeom prst="rect">
            <a:avLst/>
          </a:prstGeom>
          <a:noFill/>
          <a:ln w="9525">
            <a:noFill/>
            <a:miter lim="800000"/>
            <a:headEnd/>
            <a:tailEnd/>
          </a:ln>
        </p:spPr>
        <p:txBody>
          <a:bodyPr wrap="none">
            <a:spAutoFit/>
          </a:bodyPr>
          <a:lstStyle/>
          <a:p>
            <a:endParaRPr lang="en-US"/>
          </a:p>
          <a:p>
            <a:endParaRPr lang="en-US">
              <a:latin typeface="Times New Roman" pitchFamily="18" charset="0"/>
            </a:endParaRPr>
          </a:p>
        </p:txBody>
      </p:sp>
      <p:sp>
        <p:nvSpPr>
          <p:cNvPr id="78854" name="Text Box 7"/>
          <p:cNvSpPr txBox="1">
            <a:spLocks noChangeArrowheads="1"/>
          </p:cNvSpPr>
          <p:nvPr/>
        </p:nvSpPr>
        <p:spPr bwMode="auto">
          <a:xfrm>
            <a:off x="384175" y="2743200"/>
            <a:ext cx="2736850" cy="461963"/>
          </a:xfrm>
          <a:prstGeom prst="rect">
            <a:avLst/>
          </a:prstGeom>
          <a:noFill/>
          <a:ln w="9525">
            <a:noFill/>
            <a:miter lim="800000"/>
            <a:headEnd/>
            <a:tailEnd/>
          </a:ln>
        </p:spPr>
        <p:txBody>
          <a:bodyPr wrap="none">
            <a:spAutoFit/>
          </a:bodyPr>
          <a:lstStyle/>
          <a:p>
            <a:r>
              <a:rPr lang="en-US" u="sng"/>
              <a:t>T</a:t>
            </a:r>
            <a:r>
              <a:rPr lang="en-US" sz="2000"/>
              <a:t>eaching Strategies:</a:t>
            </a:r>
          </a:p>
        </p:txBody>
      </p:sp>
      <p:sp>
        <p:nvSpPr>
          <p:cNvPr id="78855" name="Text Box 8"/>
          <p:cNvSpPr txBox="1">
            <a:spLocks noChangeArrowheads="1"/>
          </p:cNvSpPr>
          <p:nvPr/>
        </p:nvSpPr>
        <p:spPr bwMode="auto">
          <a:xfrm>
            <a:off x="369888" y="6011863"/>
            <a:ext cx="3009900" cy="461962"/>
          </a:xfrm>
          <a:prstGeom prst="rect">
            <a:avLst/>
          </a:prstGeom>
          <a:noFill/>
          <a:ln w="9525">
            <a:noFill/>
            <a:miter lim="800000"/>
            <a:headEnd/>
            <a:tailEnd/>
          </a:ln>
        </p:spPr>
        <p:txBody>
          <a:bodyPr wrap="none">
            <a:spAutoFit/>
          </a:bodyPr>
          <a:lstStyle/>
          <a:p>
            <a:r>
              <a:rPr lang="en-US" u="sng"/>
              <a:t>S</a:t>
            </a:r>
            <a:r>
              <a:rPr lang="en-US" sz="2000"/>
              <a:t>ummarizing Strategy:</a:t>
            </a:r>
            <a:endParaRPr lang="en-US" sz="2000">
              <a:latin typeface="Times New Roman" pitchFamily="18" charset="0"/>
            </a:endParaRPr>
          </a:p>
        </p:txBody>
      </p:sp>
      <p:sp>
        <p:nvSpPr>
          <p:cNvPr id="13" name="TextBox 12"/>
          <p:cNvSpPr txBox="1"/>
          <p:nvPr/>
        </p:nvSpPr>
        <p:spPr>
          <a:xfrm>
            <a:off x="363538" y="914400"/>
            <a:ext cx="8548687" cy="1230313"/>
          </a:xfrm>
          <a:prstGeom prst="rect">
            <a:avLst/>
          </a:prstGeom>
          <a:noFill/>
        </p:spPr>
        <p:txBody>
          <a:bodyPr>
            <a:spAutoFit/>
          </a:bodyPr>
          <a:lstStyle/>
          <a:p>
            <a:pPr fontAlgn="auto">
              <a:spcBef>
                <a:spcPts val="0"/>
              </a:spcBef>
              <a:spcAft>
                <a:spcPts val="0"/>
              </a:spcAft>
              <a:defRPr/>
            </a:pPr>
            <a:r>
              <a:rPr lang="en-US" dirty="0">
                <a:cs typeface="+mn-cs"/>
              </a:rPr>
              <a:t>What do students have to know in order to answer the LEQ:</a:t>
            </a:r>
            <a:endParaRPr lang="en-US" b="1" dirty="0">
              <a:cs typeface="+mn-cs"/>
            </a:endParaRPr>
          </a:p>
          <a:p>
            <a:pPr marL="342900" indent="-342900" fontAlgn="auto">
              <a:spcBef>
                <a:spcPts val="0"/>
              </a:spcBef>
              <a:spcAft>
                <a:spcPts val="0"/>
              </a:spcAft>
              <a:buFontTx/>
              <a:buAutoNum type="arabicPeriod"/>
              <a:defRPr/>
            </a:pPr>
            <a:r>
              <a:rPr lang="en-US" b="1" dirty="0">
                <a:solidFill>
                  <a:srgbClr val="FFFF00"/>
                </a:solidFill>
                <a:cs typeface="+mn-cs"/>
              </a:rPr>
              <a:t>Physical Adaptation</a:t>
            </a:r>
          </a:p>
          <a:p>
            <a:pPr marL="342900" indent="-342900" fontAlgn="auto">
              <a:spcBef>
                <a:spcPts val="0"/>
              </a:spcBef>
              <a:spcAft>
                <a:spcPts val="0"/>
              </a:spcAft>
              <a:buFontTx/>
              <a:buAutoNum type="arabicPeriod"/>
              <a:defRPr/>
            </a:pPr>
            <a:r>
              <a:rPr lang="en-US" b="1" dirty="0">
                <a:solidFill>
                  <a:srgbClr val="FFFF00"/>
                </a:solidFill>
                <a:cs typeface="+mn-cs"/>
              </a:rPr>
              <a:t>Causes and Effects of Adaptation</a:t>
            </a:r>
          </a:p>
          <a:p>
            <a:pPr marL="342900" indent="-342900" fontAlgn="auto">
              <a:spcBef>
                <a:spcPts val="0"/>
              </a:spcBef>
              <a:spcAft>
                <a:spcPts val="0"/>
              </a:spcAft>
              <a:defRPr/>
            </a:pPr>
            <a:endParaRPr lang="en-US" sz="2000" dirty="0">
              <a:cs typeface="+mn-cs"/>
            </a:endParaRPr>
          </a:p>
        </p:txBody>
      </p:sp>
      <p:cxnSp>
        <p:nvCxnSpPr>
          <p:cNvPr id="78857" name="Straight Connector 14"/>
          <p:cNvCxnSpPr>
            <a:cxnSpLocks noChangeShapeType="1"/>
          </p:cNvCxnSpPr>
          <p:nvPr/>
        </p:nvCxnSpPr>
        <p:spPr bwMode="auto">
          <a:xfrm rot="5400000">
            <a:off x="4260056" y="2293144"/>
            <a:ext cx="623887" cy="0"/>
          </a:xfrm>
          <a:prstGeom prst="line">
            <a:avLst/>
          </a:prstGeom>
          <a:noFill/>
          <a:ln w="38100" algn="ctr">
            <a:solidFill>
              <a:srgbClr val="FFC000"/>
            </a:solidFill>
            <a:round/>
            <a:headEnd/>
            <a:tailEnd/>
          </a:ln>
        </p:spPr>
      </p:cxnSp>
      <p:sp>
        <p:nvSpPr>
          <p:cNvPr id="78858" name="TextBox 15"/>
          <p:cNvSpPr txBox="1">
            <a:spLocks noChangeArrowheads="1"/>
          </p:cNvSpPr>
          <p:nvPr/>
        </p:nvSpPr>
        <p:spPr bwMode="auto">
          <a:xfrm>
            <a:off x="479425" y="3149600"/>
            <a:ext cx="8664575" cy="1016000"/>
          </a:xfrm>
          <a:prstGeom prst="rect">
            <a:avLst/>
          </a:prstGeom>
          <a:noFill/>
          <a:ln w="9525">
            <a:noFill/>
            <a:miter lim="800000"/>
            <a:headEnd/>
            <a:tailEnd/>
          </a:ln>
        </p:spPr>
        <p:txBody>
          <a:bodyPr>
            <a:spAutoFit/>
          </a:bodyPr>
          <a:lstStyle/>
          <a:p>
            <a:r>
              <a:rPr lang="en-US"/>
              <a:t>Thinking Skill Focus: </a:t>
            </a:r>
            <a:r>
              <a:rPr lang="en-US" sz="2000"/>
              <a:t> Cause &amp; Effect  </a:t>
            </a:r>
            <a:r>
              <a:rPr lang="en-US"/>
              <a:t>Graphic Organizer: C&amp;E Fishbone</a:t>
            </a:r>
            <a:endParaRPr lang="en-US" sz="2000"/>
          </a:p>
          <a:p>
            <a:r>
              <a:rPr lang="en-US" sz="2000"/>
              <a:t> </a:t>
            </a:r>
          </a:p>
          <a:p>
            <a:r>
              <a:rPr lang="en-US" sz="2000"/>
              <a:t>Instruction:</a:t>
            </a:r>
          </a:p>
        </p:txBody>
      </p:sp>
      <p:sp>
        <p:nvSpPr>
          <p:cNvPr id="78859" name="TextBox 17"/>
          <p:cNvSpPr txBox="1">
            <a:spLocks noChangeArrowheads="1"/>
          </p:cNvSpPr>
          <p:nvPr/>
        </p:nvSpPr>
        <p:spPr bwMode="auto">
          <a:xfrm>
            <a:off x="479425" y="4775200"/>
            <a:ext cx="7372350" cy="1016000"/>
          </a:xfrm>
          <a:prstGeom prst="rect">
            <a:avLst/>
          </a:prstGeom>
          <a:noFill/>
          <a:ln w="9525">
            <a:noFill/>
            <a:miter lim="800000"/>
            <a:headEnd/>
            <a:tailEnd/>
          </a:ln>
        </p:spPr>
        <p:txBody>
          <a:bodyPr>
            <a:spAutoFit/>
          </a:bodyPr>
          <a:lstStyle/>
          <a:p>
            <a:r>
              <a:rPr lang="en-US" sz="2000"/>
              <a:t>AP#1: ____________________________________________</a:t>
            </a:r>
          </a:p>
          <a:p>
            <a:r>
              <a:rPr lang="en-US" sz="2000"/>
              <a:t>AP#2: ____________________________________________</a:t>
            </a:r>
          </a:p>
          <a:p>
            <a:r>
              <a:rPr lang="en-US" sz="2000"/>
              <a:t>AP#3: ____________________________________________</a:t>
            </a:r>
          </a:p>
        </p:txBody>
      </p:sp>
      <p:sp>
        <p:nvSpPr>
          <p:cNvPr id="78860" name="Rectangle 18"/>
          <p:cNvSpPr>
            <a:spLocks noChangeArrowheads="1"/>
          </p:cNvSpPr>
          <p:nvPr/>
        </p:nvSpPr>
        <p:spPr bwMode="auto">
          <a:xfrm>
            <a:off x="363538" y="449263"/>
            <a:ext cx="8780462" cy="368300"/>
          </a:xfrm>
          <a:prstGeom prst="rect">
            <a:avLst/>
          </a:prstGeom>
          <a:noFill/>
          <a:ln w="9525">
            <a:noFill/>
            <a:miter lim="800000"/>
            <a:headEnd/>
            <a:tailEnd/>
          </a:ln>
        </p:spPr>
        <p:txBody>
          <a:bodyPr>
            <a:spAutoFit/>
          </a:bodyPr>
          <a:lstStyle/>
          <a:p>
            <a:r>
              <a:rPr lang="en-US"/>
              <a:t>Essential Question:   How are plants adapted to survive in different habitats?</a:t>
            </a:r>
          </a:p>
        </p:txBody>
      </p:sp>
      <p:cxnSp>
        <p:nvCxnSpPr>
          <p:cNvPr id="78861" name="Straight Connector 20"/>
          <p:cNvCxnSpPr>
            <a:cxnSpLocks noChangeShapeType="1"/>
          </p:cNvCxnSpPr>
          <p:nvPr/>
        </p:nvCxnSpPr>
        <p:spPr bwMode="auto">
          <a:xfrm>
            <a:off x="465138" y="914400"/>
            <a:ext cx="8286750" cy="0"/>
          </a:xfrm>
          <a:prstGeom prst="line">
            <a:avLst/>
          </a:prstGeom>
          <a:noFill/>
          <a:ln w="38100" algn="ctr">
            <a:solidFill>
              <a:srgbClr val="FFC000"/>
            </a:solidFill>
            <a:round/>
            <a:headEnd/>
            <a:tailEnd/>
          </a:ln>
        </p:spPr>
      </p:cxnSp>
      <p:cxnSp>
        <p:nvCxnSpPr>
          <p:cNvPr id="78862" name="Straight Connector 21"/>
          <p:cNvCxnSpPr>
            <a:cxnSpLocks noChangeShapeType="1"/>
          </p:cNvCxnSpPr>
          <p:nvPr/>
        </p:nvCxnSpPr>
        <p:spPr bwMode="auto">
          <a:xfrm>
            <a:off x="442913" y="1865313"/>
            <a:ext cx="8286750" cy="0"/>
          </a:xfrm>
          <a:prstGeom prst="line">
            <a:avLst/>
          </a:prstGeom>
          <a:noFill/>
          <a:ln w="38100" algn="ctr">
            <a:solidFill>
              <a:srgbClr val="FFC000"/>
            </a:solidFill>
            <a:round/>
            <a:headEnd/>
            <a:tailEnd/>
          </a:ln>
        </p:spPr>
      </p:cxnSp>
      <p:cxnSp>
        <p:nvCxnSpPr>
          <p:cNvPr id="78863" name="Straight Connector 22"/>
          <p:cNvCxnSpPr>
            <a:cxnSpLocks noChangeShapeType="1"/>
          </p:cNvCxnSpPr>
          <p:nvPr/>
        </p:nvCxnSpPr>
        <p:spPr bwMode="auto">
          <a:xfrm>
            <a:off x="392113" y="2728913"/>
            <a:ext cx="8286750" cy="0"/>
          </a:xfrm>
          <a:prstGeom prst="line">
            <a:avLst/>
          </a:prstGeom>
          <a:noFill/>
          <a:ln w="38100" algn="ctr">
            <a:solidFill>
              <a:srgbClr val="FFC000"/>
            </a:solidFill>
            <a:round/>
            <a:headEnd/>
            <a:tailEnd/>
          </a:ln>
        </p:spPr>
      </p:cxnSp>
      <p:cxnSp>
        <p:nvCxnSpPr>
          <p:cNvPr id="78864" name="Straight Connector 23"/>
          <p:cNvCxnSpPr>
            <a:cxnSpLocks noChangeShapeType="1"/>
          </p:cNvCxnSpPr>
          <p:nvPr/>
        </p:nvCxnSpPr>
        <p:spPr bwMode="auto">
          <a:xfrm>
            <a:off x="465138" y="4659313"/>
            <a:ext cx="8286750" cy="0"/>
          </a:xfrm>
          <a:prstGeom prst="line">
            <a:avLst/>
          </a:prstGeom>
          <a:noFill/>
          <a:ln w="38100" algn="ctr">
            <a:solidFill>
              <a:srgbClr val="FFC000"/>
            </a:solidFill>
            <a:round/>
            <a:headEnd/>
            <a:tailEnd/>
          </a:ln>
        </p:spPr>
      </p:cxnSp>
      <p:cxnSp>
        <p:nvCxnSpPr>
          <p:cNvPr id="78865" name="Straight Connector 24"/>
          <p:cNvCxnSpPr>
            <a:cxnSpLocks noChangeShapeType="1"/>
          </p:cNvCxnSpPr>
          <p:nvPr/>
        </p:nvCxnSpPr>
        <p:spPr bwMode="auto">
          <a:xfrm>
            <a:off x="465138" y="5994400"/>
            <a:ext cx="8286750" cy="0"/>
          </a:xfrm>
          <a:prstGeom prst="line">
            <a:avLst/>
          </a:prstGeom>
          <a:noFill/>
          <a:ln w="38100" algn="ctr">
            <a:solidFill>
              <a:srgbClr val="FFC000"/>
            </a:solidFill>
            <a:round/>
            <a:headEnd/>
            <a:tailEnd/>
          </a:ln>
        </p:spPr>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2"/>
          <p:cNvSpPr>
            <a:spLocks noChangeArrowheads="1"/>
          </p:cNvSpPr>
          <p:nvPr/>
        </p:nvSpPr>
        <p:spPr bwMode="auto">
          <a:xfrm>
            <a:off x="228600" y="838200"/>
            <a:ext cx="8915400" cy="2768600"/>
          </a:xfrm>
          <a:prstGeom prst="cloudCallout">
            <a:avLst>
              <a:gd name="adj1" fmla="val -49306"/>
              <a:gd name="adj2" fmla="val 54708"/>
            </a:avLst>
          </a:prstGeom>
          <a:solidFill>
            <a:schemeClr val="accent1"/>
          </a:solidFill>
          <a:ln w="9525">
            <a:solidFill>
              <a:schemeClr val="tx1"/>
            </a:solidFill>
            <a:round/>
            <a:headEnd/>
            <a:tailEnd/>
          </a:ln>
        </p:spPr>
        <p:txBody>
          <a:bodyPr/>
          <a:lstStyle/>
          <a:p>
            <a:pPr algn="ctr">
              <a:spcBef>
                <a:spcPct val="50000"/>
              </a:spcBef>
            </a:pPr>
            <a:r>
              <a:rPr lang="en-US" sz="2400" b="1" dirty="0">
                <a:solidFill>
                  <a:srgbClr val="CC0000"/>
                </a:solidFill>
              </a:rPr>
              <a:t>Fifth: </a:t>
            </a:r>
            <a:r>
              <a:rPr lang="en-US" sz="2400" b="1" dirty="0" smtClean="0">
                <a:solidFill>
                  <a:srgbClr val="CC0000"/>
                </a:solidFill>
              </a:rPr>
              <a:t> </a:t>
            </a:r>
            <a:r>
              <a:rPr lang="en-US" sz="2400" b="1" dirty="0" smtClean="0">
                <a:solidFill>
                  <a:schemeClr val="bg1"/>
                </a:solidFill>
              </a:rPr>
              <a:t>For </a:t>
            </a:r>
            <a:r>
              <a:rPr lang="en-US" sz="2400" b="1" dirty="0">
                <a:solidFill>
                  <a:schemeClr val="bg1"/>
                </a:solidFill>
              </a:rPr>
              <a:t>each item that students need to know, </a:t>
            </a:r>
            <a:r>
              <a:rPr lang="en-US" sz="2400" b="1" dirty="0" smtClean="0">
                <a:solidFill>
                  <a:schemeClr val="bg1"/>
                </a:solidFill>
              </a:rPr>
              <a:t> </a:t>
            </a:r>
            <a:r>
              <a:rPr lang="en-US" sz="2400" b="1" dirty="0">
                <a:solidFill>
                  <a:srgbClr val="FF0000"/>
                </a:solidFill>
              </a:rPr>
              <a:t>select or develop a higher-order thinking skill question or activity as an Assessment Prompt for the lesson.</a:t>
            </a:r>
            <a:endParaRPr lang="en-US" sz="2000" b="1"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762000" y="2362200"/>
            <a:ext cx="7772400" cy="1676400"/>
          </a:xfrm>
          <a:solidFill>
            <a:schemeClr val="accent2"/>
          </a:solidFill>
        </p:spPr>
        <p:txBody>
          <a:bodyPr anchor="b">
            <a:normAutofit fontScale="90000"/>
          </a:bodyPr>
          <a:lstStyle/>
          <a:p>
            <a:pPr algn="ctr" eaLnBrk="1" hangingPunct="1"/>
            <a:r>
              <a:rPr lang="en-US" b="1" dirty="0" smtClean="0">
                <a:solidFill>
                  <a:schemeClr val="tx2"/>
                </a:solidFill>
              </a:rPr>
              <a:t/>
            </a:r>
            <a:br>
              <a:rPr lang="en-US" b="1" dirty="0" smtClean="0">
                <a:solidFill>
                  <a:schemeClr val="tx2"/>
                </a:solidFill>
              </a:rPr>
            </a:br>
            <a:r>
              <a:rPr lang="en-US" b="1" dirty="0">
                <a:solidFill>
                  <a:schemeClr val="tx2"/>
                </a:solidFill>
              </a:rPr>
              <a:t/>
            </a:r>
            <a:br>
              <a:rPr lang="en-US" b="1" dirty="0">
                <a:solidFill>
                  <a:schemeClr val="tx2"/>
                </a:solidFill>
              </a:rPr>
            </a:br>
            <a:r>
              <a:rPr lang="en-US" sz="5400" b="1" dirty="0" smtClean="0">
                <a:solidFill>
                  <a:schemeClr val="tx2"/>
                </a:solidFill>
              </a:rPr>
              <a:t>Content Planning</a:t>
            </a:r>
            <a:r>
              <a:rPr lang="en-US" b="1" dirty="0" smtClean="0">
                <a:solidFill>
                  <a:schemeClr val="tx2"/>
                </a:solidFill>
              </a:rPr>
              <a:t/>
            </a:r>
            <a:br>
              <a:rPr lang="en-US" b="1" dirty="0" smtClean="0">
                <a:solidFill>
                  <a:schemeClr val="tx2"/>
                </a:solidFill>
              </a:rPr>
            </a:br>
            <a:endParaRPr lang="en-US" b="1" dirty="0" smtClean="0">
              <a:solidFill>
                <a:schemeClr val="tx2"/>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0"/>
            <a:ext cx="9144000" cy="465138"/>
          </a:xfrm>
        </p:spPr>
        <p:txBody>
          <a:bodyPr/>
          <a:lstStyle/>
          <a:p>
            <a:pPr algn="ctr" eaLnBrk="1" hangingPunct="1"/>
            <a:r>
              <a:rPr lang="en-US" sz="2400" dirty="0" smtClean="0"/>
              <a:t>Lesson Plan</a:t>
            </a:r>
          </a:p>
        </p:txBody>
      </p:sp>
      <p:sp>
        <p:nvSpPr>
          <p:cNvPr id="80899" name="Rectangle 3"/>
          <p:cNvSpPr>
            <a:spLocks noChangeArrowheads="1"/>
          </p:cNvSpPr>
          <p:nvPr/>
        </p:nvSpPr>
        <p:spPr bwMode="auto">
          <a:xfrm>
            <a:off x="347663" y="449263"/>
            <a:ext cx="8550275" cy="6197600"/>
          </a:xfrm>
          <a:prstGeom prst="rect">
            <a:avLst/>
          </a:prstGeom>
          <a:noFill/>
          <a:ln w="38100">
            <a:solidFill>
              <a:schemeClr val="tx2"/>
            </a:solidFill>
            <a:miter lim="800000"/>
            <a:headEnd/>
            <a:tailEnd/>
          </a:ln>
        </p:spPr>
        <p:txBody>
          <a:bodyPr wrap="none" anchor="ctr"/>
          <a:lstStyle/>
          <a:p>
            <a:pPr algn="ctr"/>
            <a:endParaRPr lang="en-US">
              <a:latin typeface="Times New Roman" pitchFamily="18" charset="0"/>
            </a:endParaRPr>
          </a:p>
        </p:txBody>
      </p:sp>
      <p:sp>
        <p:nvSpPr>
          <p:cNvPr id="80900" name="Text Box 5"/>
          <p:cNvSpPr txBox="1">
            <a:spLocks noChangeArrowheads="1"/>
          </p:cNvSpPr>
          <p:nvPr/>
        </p:nvSpPr>
        <p:spPr bwMode="auto">
          <a:xfrm>
            <a:off x="457200" y="1905000"/>
            <a:ext cx="6626225" cy="677862"/>
          </a:xfrm>
          <a:prstGeom prst="rect">
            <a:avLst/>
          </a:prstGeom>
          <a:noFill/>
          <a:ln w="9525">
            <a:noFill/>
            <a:miter lim="800000"/>
            <a:headEnd/>
            <a:tailEnd/>
          </a:ln>
        </p:spPr>
        <p:txBody>
          <a:bodyPr wrap="none">
            <a:spAutoFit/>
          </a:bodyPr>
          <a:lstStyle/>
          <a:p>
            <a:r>
              <a:rPr lang="en-US" u="sng"/>
              <a:t>A</a:t>
            </a:r>
            <a:r>
              <a:rPr lang="en-US" sz="2000"/>
              <a:t>ctivating Strategy:                                  Key Vocabulary:</a:t>
            </a:r>
          </a:p>
          <a:p>
            <a:endParaRPr lang="en-US">
              <a:solidFill>
                <a:srgbClr val="0000FF"/>
              </a:solidFill>
              <a:latin typeface="Times New Roman" pitchFamily="18" charset="0"/>
            </a:endParaRPr>
          </a:p>
        </p:txBody>
      </p:sp>
      <p:sp>
        <p:nvSpPr>
          <p:cNvPr id="80901" name="Text Box 6"/>
          <p:cNvSpPr txBox="1">
            <a:spLocks noChangeArrowheads="1"/>
          </p:cNvSpPr>
          <p:nvPr/>
        </p:nvSpPr>
        <p:spPr bwMode="auto">
          <a:xfrm>
            <a:off x="1447800" y="2168525"/>
            <a:ext cx="184150" cy="822325"/>
          </a:xfrm>
          <a:prstGeom prst="rect">
            <a:avLst/>
          </a:prstGeom>
          <a:noFill/>
          <a:ln w="9525">
            <a:noFill/>
            <a:miter lim="800000"/>
            <a:headEnd/>
            <a:tailEnd/>
          </a:ln>
        </p:spPr>
        <p:txBody>
          <a:bodyPr wrap="none">
            <a:spAutoFit/>
          </a:bodyPr>
          <a:lstStyle/>
          <a:p>
            <a:endParaRPr lang="en-US"/>
          </a:p>
          <a:p>
            <a:endParaRPr lang="en-US">
              <a:latin typeface="Times New Roman" pitchFamily="18" charset="0"/>
            </a:endParaRPr>
          </a:p>
        </p:txBody>
      </p:sp>
      <p:sp>
        <p:nvSpPr>
          <p:cNvPr id="80902" name="Text Box 7"/>
          <p:cNvSpPr txBox="1">
            <a:spLocks noChangeArrowheads="1"/>
          </p:cNvSpPr>
          <p:nvPr/>
        </p:nvSpPr>
        <p:spPr bwMode="auto">
          <a:xfrm>
            <a:off x="384175" y="2743200"/>
            <a:ext cx="2736850" cy="461963"/>
          </a:xfrm>
          <a:prstGeom prst="rect">
            <a:avLst/>
          </a:prstGeom>
          <a:noFill/>
          <a:ln w="9525">
            <a:noFill/>
            <a:miter lim="800000"/>
            <a:headEnd/>
            <a:tailEnd/>
          </a:ln>
        </p:spPr>
        <p:txBody>
          <a:bodyPr wrap="none">
            <a:spAutoFit/>
          </a:bodyPr>
          <a:lstStyle/>
          <a:p>
            <a:r>
              <a:rPr lang="en-US" u="sng"/>
              <a:t>T</a:t>
            </a:r>
            <a:r>
              <a:rPr lang="en-US" sz="2000"/>
              <a:t>eaching Strategies:</a:t>
            </a:r>
          </a:p>
        </p:txBody>
      </p:sp>
      <p:sp>
        <p:nvSpPr>
          <p:cNvPr id="80903" name="Text Box 8"/>
          <p:cNvSpPr txBox="1">
            <a:spLocks noChangeArrowheads="1"/>
          </p:cNvSpPr>
          <p:nvPr/>
        </p:nvSpPr>
        <p:spPr bwMode="auto">
          <a:xfrm>
            <a:off x="369888" y="6011863"/>
            <a:ext cx="3009900" cy="461962"/>
          </a:xfrm>
          <a:prstGeom prst="rect">
            <a:avLst/>
          </a:prstGeom>
          <a:noFill/>
          <a:ln w="9525">
            <a:noFill/>
            <a:miter lim="800000"/>
            <a:headEnd/>
            <a:tailEnd/>
          </a:ln>
        </p:spPr>
        <p:txBody>
          <a:bodyPr wrap="none">
            <a:spAutoFit/>
          </a:bodyPr>
          <a:lstStyle/>
          <a:p>
            <a:r>
              <a:rPr lang="en-US" u="sng"/>
              <a:t>S</a:t>
            </a:r>
            <a:r>
              <a:rPr lang="en-US" sz="2000"/>
              <a:t>ummarizing Strategy:</a:t>
            </a:r>
            <a:endParaRPr lang="en-US" sz="2000">
              <a:latin typeface="Times New Roman" pitchFamily="18" charset="0"/>
            </a:endParaRPr>
          </a:p>
        </p:txBody>
      </p:sp>
      <p:sp>
        <p:nvSpPr>
          <p:cNvPr id="13" name="TextBox 12"/>
          <p:cNvSpPr txBox="1"/>
          <p:nvPr/>
        </p:nvSpPr>
        <p:spPr>
          <a:xfrm>
            <a:off x="363538" y="914400"/>
            <a:ext cx="8548687" cy="1230313"/>
          </a:xfrm>
          <a:prstGeom prst="rect">
            <a:avLst/>
          </a:prstGeom>
          <a:noFill/>
        </p:spPr>
        <p:txBody>
          <a:bodyPr>
            <a:spAutoFit/>
          </a:bodyPr>
          <a:lstStyle/>
          <a:p>
            <a:pPr fontAlgn="auto">
              <a:spcBef>
                <a:spcPts val="0"/>
              </a:spcBef>
              <a:spcAft>
                <a:spcPts val="0"/>
              </a:spcAft>
              <a:defRPr/>
            </a:pPr>
            <a:r>
              <a:rPr lang="en-US" dirty="0">
                <a:cs typeface="+mn-cs"/>
              </a:rPr>
              <a:t>What do students have to know in order to answer the LEQ:</a:t>
            </a:r>
          </a:p>
          <a:p>
            <a:pPr marL="342900" indent="-342900" fontAlgn="auto">
              <a:spcBef>
                <a:spcPts val="0"/>
              </a:spcBef>
              <a:spcAft>
                <a:spcPts val="0"/>
              </a:spcAft>
              <a:buFontTx/>
              <a:buAutoNum type="arabicPeriod"/>
              <a:defRPr/>
            </a:pPr>
            <a:r>
              <a:rPr lang="en-US" dirty="0">
                <a:cs typeface="+mn-cs"/>
              </a:rPr>
              <a:t>Physical  and Behavioral Adaptation</a:t>
            </a:r>
          </a:p>
          <a:p>
            <a:pPr marL="342900" indent="-342900" fontAlgn="auto">
              <a:spcBef>
                <a:spcPts val="0"/>
              </a:spcBef>
              <a:spcAft>
                <a:spcPts val="0"/>
              </a:spcAft>
              <a:buFontTx/>
              <a:buAutoNum type="arabicPeriod"/>
              <a:defRPr/>
            </a:pPr>
            <a:r>
              <a:rPr lang="en-US" dirty="0">
                <a:cs typeface="+mn-cs"/>
              </a:rPr>
              <a:t>Causes and Effects of Adaptation</a:t>
            </a:r>
          </a:p>
          <a:p>
            <a:pPr marL="342900" indent="-342900" fontAlgn="auto">
              <a:spcBef>
                <a:spcPts val="0"/>
              </a:spcBef>
              <a:spcAft>
                <a:spcPts val="0"/>
              </a:spcAft>
              <a:defRPr/>
            </a:pPr>
            <a:endParaRPr lang="en-US" sz="2000" dirty="0">
              <a:cs typeface="+mn-cs"/>
            </a:endParaRPr>
          </a:p>
        </p:txBody>
      </p:sp>
      <p:cxnSp>
        <p:nvCxnSpPr>
          <p:cNvPr id="80905" name="Straight Connector 14"/>
          <p:cNvCxnSpPr>
            <a:cxnSpLocks noChangeShapeType="1"/>
          </p:cNvCxnSpPr>
          <p:nvPr/>
        </p:nvCxnSpPr>
        <p:spPr bwMode="auto">
          <a:xfrm>
            <a:off x="4648200" y="1905000"/>
            <a:ext cx="0" cy="838202"/>
          </a:xfrm>
          <a:prstGeom prst="line">
            <a:avLst/>
          </a:prstGeom>
          <a:noFill/>
          <a:ln w="38100" algn="ctr">
            <a:solidFill>
              <a:srgbClr val="FFC000"/>
            </a:solidFill>
            <a:round/>
            <a:headEnd/>
            <a:tailEnd/>
          </a:ln>
        </p:spPr>
      </p:cxnSp>
      <p:sp>
        <p:nvSpPr>
          <p:cNvPr id="80906" name="TextBox 15"/>
          <p:cNvSpPr txBox="1">
            <a:spLocks noChangeArrowheads="1"/>
          </p:cNvSpPr>
          <p:nvPr/>
        </p:nvSpPr>
        <p:spPr bwMode="auto">
          <a:xfrm>
            <a:off x="479425" y="3149600"/>
            <a:ext cx="8664575" cy="1016000"/>
          </a:xfrm>
          <a:prstGeom prst="rect">
            <a:avLst/>
          </a:prstGeom>
          <a:noFill/>
          <a:ln w="9525">
            <a:noFill/>
            <a:miter lim="800000"/>
            <a:headEnd/>
            <a:tailEnd/>
          </a:ln>
        </p:spPr>
        <p:txBody>
          <a:bodyPr>
            <a:spAutoFit/>
          </a:bodyPr>
          <a:lstStyle/>
          <a:p>
            <a:r>
              <a:rPr lang="en-US" dirty="0"/>
              <a:t>Thinking Skill Focus: </a:t>
            </a:r>
            <a:r>
              <a:rPr lang="en-US" sz="2000" dirty="0"/>
              <a:t> Cause &amp; Effect  </a:t>
            </a:r>
            <a:r>
              <a:rPr lang="en-US" dirty="0"/>
              <a:t>Graphic Organizer: C&amp;E Fishbone</a:t>
            </a:r>
            <a:endParaRPr lang="en-US" sz="2000" dirty="0"/>
          </a:p>
          <a:p>
            <a:r>
              <a:rPr lang="en-US" sz="2000" dirty="0"/>
              <a:t> </a:t>
            </a:r>
          </a:p>
          <a:p>
            <a:r>
              <a:rPr lang="en-US" sz="2000" dirty="0"/>
              <a:t>Instruction:</a:t>
            </a:r>
          </a:p>
        </p:txBody>
      </p:sp>
      <p:sp>
        <p:nvSpPr>
          <p:cNvPr id="18" name="TextBox 17"/>
          <p:cNvSpPr txBox="1"/>
          <p:nvPr/>
        </p:nvSpPr>
        <p:spPr>
          <a:xfrm>
            <a:off x="479425" y="4775200"/>
            <a:ext cx="8664575" cy="1477963"/>
          </a:xfrm>
          <a:prstGeom prst="rect">
            <a:avLst/>
          </a:prstGeom>
          <a:noFill/>
        </p:spPr>
        <p:txBody>
          <a:bodyPr>
            <a:spAutoFit/>
          </a:bodyPr>
          <a:lstStyle/>
          <a:p>
            <a:pPr fontAlgn="auto">
              <a:spcBef>
                <a:spcPts val="0"/>
              </a:spcBef>
              <a:spcAft>
                <a:spcPts val="0"/>
              </a:spcAft>
              <a:defRPr/>
            </a:pPr>
            <a:r>
              <a:rPr lang="en-US" b="1" dirty="0">
                <a:cs typeface="+mn-cs"/>
              </a:rPr>
              <a:t>AP#1: </a:t>
            </a:r>
            <a:r>
              <a:rPr lang="en-US" b="1" dirty="0">
                <a:solidFill>
                  <a:schemeClr val="tx2">
                    <a:lumMod val="75000"/>
                  </a:schemeClr>
                </a:solidFill>
                <a:cs typeface="+mn-cs"/>
              </a:rPr>
              <a:t>Given a list of adaptations, classify each one as either a physical or a</a:t>
            </a:r>
          </a:p>
          <a:p>
            <a:pPr fontAlgn="auto">
              <a:spcBef>
                <a:spcPts val="0"/>
              </a:spcBef>
              <a:spcAft>
                <a:spcPts val="0"/>
              </a:spcAft>
              <a:defRPr/>
            </a:pPr>
            <a:r>
              <a:rPr lang="en-US" b="1" dirty="0">
                <a:solidFill>
                  <a:schemeClr val="tx2">
                    <a:lumMod val="75000"/>
                  </a:schemeClr>
                </a:solidFill>
                <a:cs typeface="+mn-cs"/>
              </a:rPr>
              <a:t>           </a:t>
            </a:r>
            <a:r>
              <a:rPr lang="en-US" b="1" dirty="0" smtClean="0">
                <a:solidFill>
                  <a:schemeClr val="tx2">
                    <a:lumMod val="75000"/>
                  </a:schemeClr>
                </a:solidFill>
                <a:cs typeface="+mn-cs"/>
              </a:rPr>
              <a:t>  behavioral </a:t>
            </a:r>
            <a:r>
              <a:rPr lang="en-US" b="1" dirty="0">
                <a:solidFill>
                  <a:schemeClr val="tx2">
                    <a:lumMod val="75000"/>
                  </a:schemeClr>
                </a:solidFill>
                <a:cs typeface="+mn-cs"/>
              </a:rPr>
              <a:t>adaptation.</a:t>
            </a:r>
          </a:p>
          <a:p>
            <a:pPr fontAlgn="auto">
              <a:spcBef>
                <a:spcPts val="0"/>
              </a:spcBef>
              <a:spcAft>
                <a:spcPts val="0"/>
              </a:spcAft>
              <a:defRPr/>
            </a:pPr>
            <a:r>
              <a:rPr lang="en-US" b="1" dirty="0">
                <a:solidFill>
                  <a:schemeClr val="tx2"/>
                </a:solidFill>
                <a:cs typeface="+mn-cs"/>
              </a:rPr>
              <a:t>AP#2: </a:t>
            </a:r>
            <a:r>
              <a:rPr lang="en-US" b="1" dirty="0">
                <a:solidFill>
                  <a:schemeClr val="tx2">
                    <a:lumMod val="75000"/>
                  </a:schemeClr>
                </a:solidFill>
                <a:cs typeface="+mn-cs"/>
              </a:rPr>
              <a:t>Using the graphic organizer, write a description of 1 plant and its</a:t>
            </a:r>
          </a:p>
          <a:p>
            <a:pPr fontAlgn="auto">
              <a:spcBef>
                <a:spcPts val="0"/>
              </a:spcBef>
              <a:spcAft>
                <a:spcPts val="0"/>
              </a:spcAft>
              <a:defRPr/>
            </a:pPr>
            <a:r>
              <a:rPr lang="en-US" b="1" dirty="0">
                <a:solidFill>
                  <a:schemeClr val="tx2">
                    <a:lumMod val="75000"/>
                  </a:schemeClr>
                </a:solidFill>
                <a:cs typeface="+mn-cs"/>
              </a:rPr>
              <a:t>           </a:t>
            </a:r>
            <a:r>
              <a:rPr lang="en-US" b="1" dirty="0" smtClean="0">
                <a:solidFill>
                  <a:schemeClr val="tx2">
                    <a:lumMod val="75000"/>
                  </a:schemeClr>
                </a:solidFill>
                <a:cs typeface="+mn-cs"/>
              </a:rPr>
              <a:t>  habitat </a:t>
            </a:r>
            <a:r>
              <a:rPr lang="en-US" b="1" dirty="0">
                <a:solidFill>
                  <a:schemeClr val="tx2">
                    <a:lumMod val="75000"/>
                  </a:schemeClr>
                </a:solidFill>
                <a:cs typeface="+mn-cs"/>
              </a:rPr>
              <a:t>and explain how it had to adapt in order to survive.</a:t>
            </a:r>
          </a:p>
          <a:p>
            <a:pPr fontAlgn="auto">
              <a:spcBef>
                <a:spcPts val="0"/>
              </a:spcBef>
              <a:spcAft>
                <a:spcPts val="0"/>
              </a:spcAft>
              <a:defRPr/>
            </a:pPr>
            <a:r>
              <a:rPr lang="en-US" b="1" dirty="0">
                <a:cs typeface="+mn-cs"/>
              </a:rPr>
              <a:t> </a:t>
            </a:r>
            <a:endParaRPr lang="en-US" sz="2000" b="1" dirty="0">
              <a:cs typeface="+mn-cs"/>
            </a:endParaRPr>
          </a:p>
        </p:txBody>
      </p:sp>
      <p:sp>
        <p:nvSpPr>
          <p:cNvPr id="80908" name="Rectangle 18"/>
          <p:cNvSpPr>
            <a:spLocks noChangeArrowheads="1"/>
          </p:cNvSpPr>
          <p:nvPr/>
        </p:nvSpPr>
        <p:spPr bwMode="auto">
          <a:xfrm>
            <a:off x="363538" y="449263"/>
            <a:ext cx="8780462" cy="368300"/>
          </a:xfrm>
          <a:prstGeom prst="rect">
            <a:avLst/>
          </a:prstGeom>
          <a:noFill/>
          <a:ln w="9525">
            <a:noFill/>
            <a:miter lim="800000"/>
            <a:headEnd/>
            <a:tailEnd/>
          </a:ln>
        </p:spPr>
        <p:txBody>
          <a:bodyPr>
            <a:spAutoFit/>
          </a:bodyPr>
          <a:lstStyle/>
          <a:p>
            <a:r>
              <a:rPr lang="en-US"/>
              <a:t>Essential Question:   How are plants adapted to survive in different habitats?</a:t>
            </a:r>
          </a:p>
        </p:txBody>
      </p:sp>
      <p:cxnSp>
        <p:nvCxnSpPr>
          <p:cNvPr id="80909" name="Straight Connector 20"/>
          <p:cNvCxnSpPr>
            <a:cxnSpLocks noChangeShapeType="1"/>
          </p:cNvCxnSpPr>
          <p:nvPr/>
        </p:nvCxnSpPr>
        <p:spPr bwMode="auto">
          <a:xfrm>
            <a:off x="465138" y="914400"/>
            <a:ext cx="8286750" cy="0"/>
          </a:xfrm>
          <a:prstGeom prst="line">
            <a:avLst/>
          </a:prstGeom>
          <a:noFill/>
          <a:ln w="38100" algn="ctr">
            <a:solidFill>
              <a:srgbClr val="FFC000"/>
            </a:solidFill>
            <a:round/>
            <a:headEnd/>
            <a:tailEnd/>
          </a:ln>
        </p:spPr>
      </p:cxnSp>
      <p:cxnSp>
        <p:nvCxnSpPr>
          <p:cNvPr id="80910" name="Straight Connector 21"/>
          <p:cNvCxnSpPr>
            <a:cxnSpLocks noChangeShapeType="1"/>
          </p:cNvCxnSpPr>
          <p:nvPr/>
        </p:nvCxnSpPr>
        <p:spPr bwMode="auto">
          <a:xfrm>
            <a:off x="442913" y="1865313"/>
            <a:ext cx="8286750" cy="0"/>
          </a:xfrm>
          <a:prstGeom prst="line">
            <a:avLst/>
          </a:prstGeom>
          <a:noFill/>
          <a:ln w="38100" algn="ctr">
            <a:solidFill>
              <a:srgbClr val="FFC000"/>
            </a:solidFill>
            <a:round/>
            <a:headEnd/>
            <a:tailEnd/>
          </a:ln>
        </p:spPr>
      </p:cxnSp>
      <p:cxnSp>
        <p:nvCxnSpPr>
          <p:cNvPr id="80911" name="Straight Connector 22"/>
          <p:cNvCxnSpPr>
            <a:cxnSpLocks noChangeShapeType="1"/>
          </p:cNvCxnSpPr>
          <p:nvPr/>
        </p:nvCxnSpPr>
        <p:spPr bwMode="auto">
          <a:xfrm>
            <a:off x="392113" y="2728913"/>
            <a:ext cx="8286750" cy="0"/>
          </a:xfrm>
          <a:prstGeom prst="line">
            <a:avLst/>
          </a:prstGeom>
          <a:noFill/>
          <a:ln w="38100" algn="ctr">
            <a:solidFill>
              <a:srgbClr val="FFC000"/>
            </a:solidFill>
            <a:round/>
            <a:headEnd/>
            <a:tailEnd/>
          </a:ln>
        </p:spPr>
      </p:cxnSp>
      <p:cxnSp>
        <p:nvCxnSpPr>
          <p:cNvPr id="80912" name="Straight Connector 23"/>
          <p:cNvCxnSpPr>
            <a:cxnSpLocks noChangeShapeType="1"/>
          </p:cNvCxnSpPr>
          <p:nvPr/>
        </p:nvCxnSpPr>
        <p:spPr bwMode="auto">
          <a:xfrm>
            <a:off x="465138" y="4659313"/>
            <a:ext cx="8286750" cy="0"/>
          </a:xfrm>
          <a:prstGeom prst="line">
            <a:avLst/>
          </a:prstGeom>
          <a:noFill/>
          <a:ln w="38100" algn="ctr">
            <a:solidFill>
              <a:srgbClr val="FFC000"/>
            </a:solidFill>
            <a:round/>
            <a:headEnd/>
            <a:tailEnd/>
          </a:ln>
        </p:spPr>
      </p:cxnSp>
      <p:cxnSp>
        <p:nvCxnSpPr>
          <p:cNvPr id="80913" name="Straight Connector 24"/>
          <p:cNvCxnSpPr>
            <a:cxnSpLocks noChangeShapeType="1"/>
          </p:cNvCxnSpPr>
          <p:nvPr/>
        </p:nvCxnSpPr>
        <p:spPr bwMode="auto">
          <a:xfrm>
            <a:off x="465138" y="5994400"/>
            <a:ext cx="8286750" cy="0"/>
          </a:xfrm>
          <a:prstGeom prst="line">
            <a:avLst/>
          </a:prstGeom>
          <a:noFill/>
          <a:ln w="38100" algn="ctr">
            <a:solidFill>
              <a:srgbClr val="FFC000"/>
            </a:solidFill>
            <a:round/>
            <a:headEnd/>
            <a:tailEnd/>
          </a:ln>
        </p:spPr>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AutoShape 2"/>
          <p:cNvSpPr>
            <a:spLocks noChangeArrowheads="1"/>
          </p:cNvSpPr>
          <p:nvPr/>
        </p:nvSpPr>
        <p:spPr bwMode="auto">
          <a:xfrm>
            <a:off x="228600" y="533400"/>
            <a:ext cx="8915400" cy="4800600"/>
          </a:xfrm>
          <a:prstGeom prst="cloudCallout">
            <a:avLst>
              <a:gd name="adj1" fmla="val -48648"/>
              <a:gd name="adj2" fmla="val 58333"/>
            </a:avLst>
          </a:prstGeom>
          <a:solidFill>
            <a:schemeClr val="accent1"/>
          </a:solidFill>
          <a:ln w="9525">
            <a:solidFill>
              <a:schemeClr val="tx1"/>
            </a:solidFill>
            <a:round/>
            <a:headEnd/>
            <a:tailEnd/>
          </a:ln>
        </p:spPr>
        <p:txBody>
          <a:bodyPr/>
          <a:lstStyle/>
          <a:p>
            <a:pPr algn="ctr"/>
            <a:r>
              <a:rPr lang="en-US" sz="2800" b="1" dirty="0">
                <a:solidFill>
                  <a:srgbClr val="FF0000"/>
                </a:solidFill>
              </a:rPr>
              <a:t>Sixth:</a:t>
            </a:r>
            <a:r>
              <a:rPr lang="en-US" sz="2800" b="1" dirty="0">
                <a:solidFill>
                  <a:srgbClr val="CC0000"/>
                </a:solidFill>
              </a:rPr>
              <a:t> </a:t>
            </a:r>
            <a:r>
              <a:rPr lang="en-US" sz="2800" b="1" dirty="0">
                <a:solidFill>
                  <a:schemeClr val="bg1"/>
                </a:solidFill>
              </a:rPr>
              <a:t>How will students answer the EQ?</a:t>
            </a:r>
            <a:r>
              <a:rPr lang="en-US" sz="2800" b="1" dirty="0">
                <a:solidFill>
                  <a:srgbClr val="0000CC"/>
                </a:solidFill>
              </a:rPr>
              <a:t>  </a:t>
            </a:r>
            <a:r>
              <a:rPr lang="en-US" sz="2800" b="1" dirty="0">
                <a:solidFill>
                  <a:schemeClr val="bg1"/>
                </a:solidFill>
              </a:rPr>
              <a:t>What </a:t>
            </a:r>
            <a:r>
              <a:rPr lang="en-US" sz="2800" b="1" dirty="0">
                <a:solidFill>
                  <a:srgbClr val="FF0000"/>
                </a:solidFill>
              </a:rPr>
              <a:t>summarizing strategy will be used?  </a:t>
            </a:r>
          </a:p>
          <a:p>
            <a:pPr algn="ctr"/>
            <a:r>
              <a:rPr lang="en-US" sz="2800" b="1" dirty="0">
                <a:solidFill>
                  <a:schemeClr val="bg1"/>
                </a:solidFill>
              </a:rPr>
              <a:t>Will it be in writing? </a:t>
            </a:r>
            <a:r>
              <a:rPr lang="en-US" sz="2400" b="1" dirty="0">
                <a:solidFill>
                  <a:srgbClr val="0000CC"/>
                </a:solidFill>
              </a:rPr>
              <a:t> </a:t>
            </a:r>
            <a:endParaRPr lang="en-US" sz="2400" b="1" dirty="0" smtClean="0">
              <a:solidFill>
                <a:srgbClr val="0000CC"/>
              </a:solidFill>
            </a:endParaRPr>
          </a:p>
          <a:p>
            <a:pPr algn="ctr"/>
            <a:r>
              <a:rPr lang="en-US" sz="2800" b="1" dirty="0" smtClean="0">
                <a:solidFill>
                  <a:srgbClr val="FF0000"/>
                </a:solidFill>
              </a:rPr>
              <a:t>Seventh</a:t>
            </a:r>
            <a:r>
              <a:rPr lang="en-US" sz="2800" b="1" dirty="0">
                <a:solidFill>
                  <a:srgbClr val="FF0000"/>
                </a:solidFill>
              </a:rPr>
              <a:t>:</a:t>
            </a:r>
            <a:r>
              <a:rPr lang="en-US" sz="2800" b="1" dirty="0">
                <a:solidFill>
                  <a:srgbClr val="0000CC"/>
                </a:solidFill>
              </a:rPr>
              <a:t> </a:t>
            </a:r>
            <a:r>
              <a:rPr lang="en-US" sz="2800" b="1" dirty="0">
                <a:solidFill>
                  <a:schemeClr val="bg1"/>
                </a:solidFill>
              </a:rPr>
              <a:t>How will I </a:t>
            </a:r>
            <a:r>
              <a:rPr lang="en-US" sz="2800" b="1" dirty="0" smtClean="0">
                <a:solidFill>
                  <a:schemeClr val="bg1"/>
                </a:solidFill>
              </a:rPr>
              <a:t>use </a:t>
            </a:r>
            <a:r>
              <a:rPr lang="en-US" sz="2800" b="1" dirty="0" smtClean="0">
                <a:solidFill>
                  <a:srgbClr val="FF0000"/>
                </a:solidFill>
              </a:rPr>
              <a:t>collaborative pairs</a:t>
            </a:r>
            <a:r>
              <a:rPr lang="en-US" sz="2800" b="1" dirty="0" smtClean="0">
                <a:solidFill>
                  <a:srgbClr val="C00000"/>
                </a:solidFill>
              </a:rPr>
              <a:t> </a:t>
            </a:r>
            <a:r>
              <a:rPr lang="en-US" sz="2800" b="1" dirty="0" smtClean="0">
                <a:solidFill>
                  <a:schemeClr val="bg1"/>
                </a:solidFill>
              </a:rPr>
              <a:t>as </a:t>
            </a:r>
            <a:r>
              <a:rPr lang="en-US" sz="2800" b="1" dirty="0">
                <a:solidFill>
                  <a:schemeClr val="bg1"/>
                </a:solidFill>
              </a:rPr>
              <a:t>part of the </a:t>
            </a:r>
            <a:r>
              <a:rPr lang="en-US" sz="2800" b="1" dirty="0" smtClean="0">
                <a:solidFill>
                  <a:schemeClr val="bg1"/>
                </a:solidFill>
              </a:rPr>
              <a:t>summarizing </a:t>
            </a:r>
            <a:r>
              <a:rPr lang="en-US" sz="2800" b="1" dirty="0">
                <a:solidFill>
                  <a:schemeClr val="bg1"/>
                </a:solidFill>
              </a:rPr>
              <a:t>/ answering the LEQ?</a:t>
            </a:r>
          </a:p>
        </p:txBody>
      </p:sp>
      <p:sp>
        <p:nvSpPr>
          <p:cNvPr id="81923" name="Text Box 3"/>
          <p:cNvSpPr txBox="1">
            <a:spLocks noChangeArrowheads="1"/>
          </p:cNvSpPr>
          <p:nvPr/>
        </p:nvSpPr>
        <p:spPr bwMode="auto">
          <a:xfrm>
            <a:off x="1600200" y="5486400"/>
            <a:ext cx="6324600" cy="830997"/>
          </a:xfrm>
          <a:prstGeom prst="rect">
            <a:avLst/>
          </a:prstGeom>
          <a:solidFill>
            <a:srgbClr val="FFFF66"/>
          </a:solidFill>
          <a:ln w="9525">
            <a:solidFill>
              <a:schemeClr val="tx1"/>
            </a:solidFill>
            <a:miter lim="800000"/>
            <a:headEnd/>
            <a:tailEnd/>
          </a:ln>
        </p:spPr>
        <p:txBody>
          <a:bodyPr>
            <a:spAutoFit/>
          </a:bodyPr>
          <a:lstStyle/>
          <a:p>
            <a:pPr>
              <a:spcBef>
                <a:spcPct val="50000"/>
              </a:spcBef>
            </a:pPr>
            <a:r>
              <a:rPr lang="en-US" sz="2400" b="1" dirty="0" smtClean="0">
                <a:solidFill>
                  <a:srgbClr val="CC0000"/>
                </a:solidFill>
              </a:rPr>
              <a:t>Now I know </a:t>
            </a:r>
            <a:r>
              <a:rPr lang="en-US" sz="2400" b="1" dirty="0">
                <a:solidFill>
                  <a:srgbClr val="CC0000"/>
                </a:solidFill>
              </a:rPr>
              <a:t>how the lesson will end and what students have to know and do.</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0"/>
            <a:ext cx="9144000" cy="465138"/>
          </a:xfrm>
        </p:spPr>
        <p:txBody>
          <a:bodyPr/>
          <a:lstStyle/>
          <a:p>
            <a:pPr algn="ctr" eaLnBrk="1" hangingPunct="1"/>
            <a:r>
              <a:rPr lang="en-US" sz="2400" dirty="0" smtClean="0"/>
              <a:t>Lesson Plan</a:t>
            </a:r>
          </a:p>
        </p:txBody>
      </p:sp>
      <p:sp>
        <p:nvSpPr>
          <p:cNvPr id="82947" name="Rectangle 3"/>
          <p:cNvSpPr>
            <a:spLocks noChangeArrowheads="1"/>
          </p:cNvSpPr>
          <p:nvPr/>
        </p:nvSpPr>
        <p:spPr bwMode="auto">
          <a:xfrm>
            <a:off x="347663" y="449263"/>
            <a:ext cx="8550275" cy="6197600"/>
          </a:xfrm>
          <a:prstGeom prst="rect">
            <a:avLst/>
          </a:prstGeom>
          <a:noFill/>
          <a:ln w="38100">
            <a:solidFill>
              <a:schemeClr val="tx2"/>
            </a:solidFill>
            <a:miter lim="800000"/>
            <a:headEnd/>
            <a:tailEnd/>
          </a:ln>
        </p:spPr>
        <p:txBody>
          <a:bodyPr wrap="none" anchor="ctr"/>
          <a:lstStyle/>
          <a:p>
            <a:pPr algn="ctr"/>
            <a:endParaRPr lang="en-US">
              <a:latin typeface="Times New Roman" pitchFamily="18" charset="0"/>
            </a:endParaRPr>
          </a:p>
        </p:txBody>
      </p:sp>
      <p:sp>
        <p:nvSpPr>
          <p:cNvPr id="82948" name="Text Box 5"/>
          <p:cNvSpPr txBox="1">
            <a:spLocks noChangeArrowheads="1"/>
          </p:cNvSpPr>
          <p:nvPr/>
        </p:nvSpPr>
        <p:spPr bwMode="auto">
          <a:xfrm>
            <a:off x="341313" y="1893888"/>
            <a:ext cx="6554787" cy="677862"/>
          </a:xfrm>
          <a:prstGeom prst="rect">
            <a:avLst/>
          </a:prstGeom>
          <a:noFill/>
          <a:ln w="9525">
            <a:noFill/>
            <a:miter lim="800000"/>
            <a:headEnd/>
            <a:tailEnd/>
          </a:ln>
        </p:spPr>
        <p:txBody>
          <a:bodyPr wrap="none">
            <a:spAutoFit/>
          </a:bodyPr>
          <a:lstStyle/>
          <a:p>
            <a:r>
              <a:rPr lang="en-US" u="sng"/>
              <a:t>A</a:t>
            </a:r>
            <a:r>
              <a:rPr lang="en-US" sz="2000"/>
              <a:t>ctivating Strategy:                                 Key Vocabulary:</a:t>
            </a:r>
          </a:p>
          <a:p>
            <a:endParaRPr lang="en-US">
              <a:solidFill>
                <a:srgbClr val="0000FF"/>
              </a:solidFill>
              <a:latin typeface="Times New Roman" pitchFamily="18" charset="0"/>
            </a:endParaRPr>
          </a:p>
        </p:txBody>
      </p:sp>
      <p:sp>
        <p:nvSpPr>
          <p:cNvPr id="82949" name="Text Box 6"/>
          <p:cNvSpPr txBox="1">
            <a:spLocks noChangeArrowheads="1"/>
          </p:cNvSpPr>
          <p:nvPr/>
        </p:nvSpPr>
        <p:spPr bwMode="auto">
          <a:xfrm>
            <a:off x="1447800" y="2168525"/>
            <a:ext cx="184150" cy="822325"/>
          </a:xfrm>
          <a:prstGeom prst="rect">
            <a:avLst/>
          </a:prstGeom>
          <a:noFill/>
          <a:ln w="9525">
            <a:noFill/>
            <a:miter lim="800000"/>
            <a:headEnd/>
            <a:tailEnd/>
          </a:ln>
        </p:spPr>
        <p:txBody>
          <a:bodyPr wrap="none">
            <a:spAutoFit/>
          </a:bodyPr>
          <a:lstStyle/>
          <a:p>
            <a:endParaRPr lang="en-US"/>
          </a:p>
          <a:p>
            <a:endParaRPr lang="en-US">
              <a:latin typeface="Times New Roman" pitchFamily="18" charset="0"/>
            </a:endParaRPr>
          </a:p>
        </p:txBody>
      </p:sp>
      <p:sp>
        <p:nvSpPr>
          <p:cNvPr id="82950" name="Text Box 7"/>
          <p:cNvSpPr txBox="1">
            <a:spLocks noChangeArrowheads="1"/>
          </p:cNvSpPr>
          <p:nvPr/>
        </p:nvSpPr>
        <p:spPr bwMode="auto">
          <a:xfrm>
            <a:off x="384175" y="2743200"/>
            <a:ext cx="2736850" cy="461963"/>
          </a:xfrm>
          <a:prstGeom prst="rect">
            <a:avLst/>
          </a:prstGeom>
          <a:noFill/>
          <a:ln w="9525">
            <a:noFill/>
            <a:miter lim="800000"/>
            <a:headEnd/>
            <a:tailEnd/>
          </a:ln>
        </p:spPr>
        <p:txBody>
          <a:bodyPr wrap="none">
            <a:spAutoFit/>
          </a:bodyPr>
          <a:lstStyle/>
          <a:p>
            <a:r>
              <a:rPr lang="en-US" u="sng"/>
              <a:t>T</a:t>
            </a:r>
            <a:r>
              <a:rPr lang="en-US" sz="2000"/>
              <a:t>eaching Strategies:</a:t>
            </a:r>
          </a:p>
        </p:txBody>
      </p:sp>
      <p:sp>
        <p:nvSpPr>
          <p:cNvPr id="13" name="TextBox 12"/>
          <p:cNvSpPr txBox="1"/>
          <p:nvPr/>
        </p:nvSpPr>
        <p:spPr>
          <a:xfrm>
            <a:off x="363538" y="914400"/>
            <a:ext cx="8548687" cy="1230313"/>
          </a:xfrm>
          <a:prstGeom prst="rect">
            <a:avLst/>
          </a:prstGeom>
          <a:noFill/>
        </p:spPr>
        <p:txBody>
          <a:bodyPr>
            <a:spAutoFit/>
          </a:bodyPr>
          <a:lstStyle/>
          <a:p>
            <a:pPr fontAlgn="auto">
              <a:spcBef>
                <a:spcPts val="0"/>
              </a:spcBef>
              <a:spcAft>
                <a:spcPts val="0"/>
              </a:spcAft>
              <a:defRPr/>
            </a:pPr>
            <a:r>
              <a:rPr lang="en-US" dirty="0">
                <a:cs typeface="+mn-cs"/>
              </a:rPr>
              <a:t>What do students have to know in order to answer the LEQ:</a:t>
            </a:r>
          </a:p>
          <a:p>
            <a:pPr marL="342900" indent="-342900" fontAlgn="auto">
              <a:spcBef>
                <a:spcPts val="0"/>
              </a:spcBef>
              <a:spcAft>
                <a:spcPts val="0"/>
              </a:spcAft>
              <a:buFontTx/>
              <a:buAutoNum type="arabicPeriod"/>
              <a:defRPr/>
            </a:pPr>
            <a:r>
              <a:rPr lang="en-US" dirty="0">
                <a:cs typeface="+mn-cs"/>
              </a:rPr>
              <a:t>Physical  and Behavioral Adaptation</a:t>
            </a:r>
          </a:p>
          <a:p>
            <a:pPr marL="342900" indent="-342900" fontAlgn="auto">
              <a:spcBef>
                <a:spcPts val="0"/>
              </a:spcBef>
              <a:spcAft>
                <a:spcPts val="0"/>
              </a:spcAft>
              <a:buFontTx/>
              <a:buAutoNum type="arabicPeriod"/>
              <a:defRPr/>
            </a:pPr>
            <a:r>
              <a:rPr lang="en-US" dirty="0">
                <a:cs typeface="+mn-cs"/>
              </a:rPr>
              <a:t>Causes and Effects of Adaptation</a:t>
            </a:r>
          </a:p>
          <a:p>
            <a:pPr marL="342900" indent="-342900" fontAlgn="auto">
              <a:spcBef>
                <a:spcPts val="0"/>
              </a:spcBef>
              <a:spcAft>
                <a:spcPts val="0"/>
              </a:spcAft>
              <a:defRPr/>
            </a:pPr>
            <a:endParaRPr lang="en-US" sz="2000" dirty="0">
              <a:cs typeface="+mn-cs"/>
            </a:endParaRPr>
          </a:p>
        </p:txBody>
      </p:sp>
      <p:cxnSp>
        <p:nvCxnSpPr>
          <p:cNvPr id="82952" name="Straight Connector 14"/>
          <p:cNvCxnSpPr>
            <a:cxnSpLocks noChangeShapeType="1"/>
          </p:cNvCxnSpPr>
          <p:nvPr/>
        </p:nvCxnSpPr>
        <p:spPr bwMode="auto">
          <a:xfrm rot="5400000">
            <a:off x="4183856" y="2293144"/>
            <a:ext cx="623887" cy="0"/>
          </a:xfrm>
          <a:prstGeom prst="line">
            <a:avLst/>
          </a:prstGeom>
          <a:noFill/>
          <a:ln w="38100" algn="ctr">
            <a:solidFill>
              <a:srgbClr val="FFC000"/>
            </a:solidFill>
            <a:round/>
            <a:headEnd/>
            <a:tailEnd/>
          </a:ln>
        </p:spPr>
      </p:cxnSp>
      <p:sp>
        <p:nvSpPr>
          <p:cNvPr id="82953" name="TextBox 15"/>
          <p:cNvSpPr txBox="1">
            <a:spLocks noChangeArrowheads="1"/>
          </p:cNvSpPr>
          <p:nvPr/>
        </p:nvSpPr>
        <p:spPr bwMode="auto">
          <a:xfrm>
            <a:off x="479425" y="3149600"/>
            <a:ext cx="8664575" cy="1016000"/>
          </a:xfrm>
          <a:prstGeom prst="rect">
            <a:avLst/>
          </a:prstGeom>
          <a:noFill/>
          <a:ln w="9525">
            <a:noFill/>
            <a:miter lim="800000"/>
            <a:headEnd/>
            <a:tailEnd/>
          </a:ln>
        </p:spPr>
        <p:txBody>
          <a:bodyPr>
            <a:spAutoFit/>
          </a:bodyPr>
          <a:lstStyle/>
          <a:p>
            <a:r>
              <a:rPr lang="en-US"/>
              <a:t>Thinking Skill Focus: </a:t>
            </a:r>
            <a:r>
              <a:rPr lang="en-US" sz="2000"/>
              <a:t> Cause &amp; Effect  </a:t>
            </a:r>
            <a:r>
              <a:rPr lang="en-US"/>
              <a:t>Graphic Organizer: C&amp;E Fishbone</a:t>
            </a:r>
            <a:endParaRPr lang="en-US" sz="2000"/>
          </a:p>
          <a:p>
            <a:r>
              <a:rPr lang="en-US" sz="2000"/>
              <a:t> </a:t>
            </a:r>
          </a:p>
          <a:p>
            <a:r>
              <a:rPr lang="en-US" sz="2000"/>
              <a:t>Instruction:</a:t>
            </a:r>
          </a:p>
        </p:txBody>
      </p:sp>
      <p:sp>
        <p:nvSpPr>
          <p:cNvPr id="82954" name="TextBox 17"/>
          <p:cNvSpPr txBox="1">
            <a:spLocks noChangeArrowheads="1"/>
          </p:cNvSpPr>
          <p:nvPr/>
        </p:nvSpPr>
        <p:spPr bwMode="auto">
          <a:xfrm>
            <a:off x="479425" y="4775200"/>
            <a:ext cx="8664575" cy="1200150"/>
          </a:xfrm>
          <a:prstGeom prst="rect">
            <a:avLst/>
          </a:prstGeom>
          <a:noFill/>
          <a:ln w="9525">
            <a:noFill/>
            <a:miter lim="800000"/>
            <a:headEnd/>
            <a:tailEnd/>
          </a:ln>
        </p:spPr>
        <p:txBody>
          <a:bodyPr>
            <a:spAutoFit/>
          </a:bodyPr>
          <a:lstStyle/>
          <a:p>
            <a:r>
              <a:rPr lang="en-US"/>
              <a:t>AP#1: Given a list of adaptations, classify each one as either a physical or a</a:t>
            </a:r>
          </a:p>
          <a:p>
            <a:r>
              <a:rPr lang="en-US"/>
              <a:t>           behavioral adaptation.</a:t>
            </a:r>
          </a:p>
          <a:p>
            <a:r>
              <a:rPr lang="en-US"/>
              <a:t>AP#2: Using the graphic organizer, write a description of 1 plant and its</a:t>
            </a:r>
          </a:p>
          <a:p>
            <a:r>
              <a:rPr lang="en-US"/>
              <a:t>           habitat and explain how it had to adapt in order to survive.  </a:t>
            </a:r>
            <a:endParaRPr lang="en-US" sz="2000"/>
          </a:p>
        </p:txBody>
      </p:sp>
      <p:sp>
        <p:nvSpPr>
          <p:cNvPr id="82955" name="Rectangle 18"/>
          <p:cNvSpPr>
            <a:spLocks noChangeArrowheads="1"/>
          </p:cNvSpPr>
          <p:nvPr/>
        </p:nvSpPr>
        <p:spPr bwMode="auto">
          <a:xfrm>
            <a:off x="363538" y="449263"/>
            <a:ext cx="8780462" cy="368300"/>
          </a:xfrm>
          <a:prstGeom prst="rect">
            <a:avLst/>
          </a:prstGeom>
          <a:noFill/>
          <a:ln w="9525">
            <a:noFill/>
            <a:miter lim="800000"/>
            <a:headEnd/>
            <a:tailEnd/>
          </a:ln>
        </p:spPr>
        <p:txBody>
          <a:bodyPr>
            <a:spAutoFit/>
          </a:bodyPr>
          <a:lstStyle/>
          <a:p>
            <a:r>
              <a:rPr lang="en-US"/>
              <a:t>Essential Question:   How are plants adapted to survive in different habitats?</a:t>
            </a:r>
          </a:p>
        </p:txBody>
      </p:sp>
      <p:cxnSp>
        <p:nvCxnSpPr>
          <p:cNvPr id="82956" name="Straight Connector 20"/>
          <p:cNvCxnSpPr>
            <a:cxnSpLocks noChangeShapeType="1"/>
          </p:cNvCxnSpPr>
          <p:nvPr/>
        </p:nvCxnSpPr>
        <p:spPr bwMode="auto">
          <a:xfrm>
            <a:off x="465138" y="914400"/>
            <a:ext cx="8286750" cy="0"/>
          </a:xfrm>
          <a:prstGeom prst="line">
            <a:avLst/>
          </a:prstGeom>
          <a:noFill/>
          <a:ln w="38100" algn="ctr">
            <a:solidFill>
              <a:srgbClr val="FFC000"/>
            </a:solidFill>
            <a:round/>
            <a:headEnd/>
            <a:tailEnd/>
          </a:ln>
        </p:spPr>
      </p:cxnSp>
      <p:cxnSp>
        <p:nvCxnSpPr>
          <p:cNvPr id="82957" name="Straight Connector 21"/>
          <p:cNvCxnSpPr>
            <a:cxnSpLocks noChangeShapeType="1"/>
          </p:cNvCxnSpPr>
          <p:nvPr/>
        </p:nvCxnSpPr>
        <p:spPr bwMode="auto">
          <a:xfrm>
            <a:off x="442913" y="1865313"/>
            <a:ext cx="8286750" cy="0"/>
          </a:xfrm>
          <a:prstGeom prst="line">
            <a:avLst/>
          </a:prstGeom>
          <a:noFill/>
          <a:ln w="38100" algn="ctr">
            <a:solidFill>
              <a:srgbClr val="FFC000"/>
            </a:solidFill>
            <a:round/>
            <a:headEnd/>
            <a:tailEnd/>
          </a:ln>
        </p:spPr>
      </p:cxnSp>
      <p:cxnSp>
        <p:nvCxnSpPr>
          <p:cNvPr id="82958" name="Straight Connector 22"/>
          <p:cNvCxnSpPr>
            <a:cxnSpLocks noChangeShapeType="1"/>
          </p:cNvCxnSpPr>
          <p:nvPr/>
        </p:nvCxnSpPr>
        <p:spPr bwMode="auto">
          <a:xfrm>
            <a:off x="392113" y="2728913"/>
            <a:ext cx="8286750" cy="0"/>
          </a:xfrm>
          <a:prstGeom prst="line">
            <a:avLst/>
          </a:prstGeom>
          <a:noFill/>
          <a:ln w="38100" algn="ctr">
            <a:solidFill>
              <a:srgbClr val="FFC000"/>
            </a:solidFill>
            <a:round/>
            <a:headEnd/>
            <a:tailEnd/>
          </a:ln>
        </p:spPr>
      </p:cxnSp>
      <p:cxnSp>
        <p:nvCxnSpPr>
          <p:cNvPr id="82959" name="Straight Connector 23"/>
          <p:cNvCxnSpPr>
            <a:cxnSpLocks noChangeShapeType="1"/>
          </p:cNvCxnSpPr>
          <p:nvPr/>
        </p:nvCxnSpPr>
        <p:spPr bwMode="auto">
          <a:xfrm>
            <a:off x="465138" y="4659313"/>
            <a:ext cx="8286750" cy="0"/>
          </a:xfrm>
          <a:prstGeom prst="line">
            <a:avLst/>
          </a:prstGeom>
          <a:noFill/>
          <a:ln w="38100" algn="ctr">
            <a:solidFill>
              <a:srgbClr val="FFC000"/>
            </a:solidFill>
            <a:round/>
            <a:headEnd/>
            <a:tailEnd/>
          </a:ln>
        </p:spPr>
      </p:cxnSp>
      <p:cxnSp>
        <p:nvCxnSpPr>
          <p:cNvPr id="82960" name="Straight Connector 24"/>
          <p:cNvCxnSpPr>
            <a:cxnSpLocks noChangeShapeType="1"/>
          </p:cNvCxnSpPr>
          <p:nvPr/>
        </p:nvCxnSpPr>
        <p:spPr bwMode="auto">
          <a:xfrm>
            <a:off x="465138" y="5994400"/>
            <a:ext cx="8286750" cy="0"/>
          </a:xfrm>
          <a:prstGeom prst="line">
            <a:avLst/>
          </a:prstGeom>
          <a:noFill/>
          <a:ln w="38100" algn="ctr">
            <a:solidFill>
              <a:srgbClr val="FFC000"/>
            </a:solidFill>
            <a:round/>
            <a:headEnd/>
            <a:tailEnd/>
          </a:ln>
        </p:spPr>
      </p:cxnSp>
      <p:sp>
        <p:nvSpPr>
          <p:cNvPr id="82961" name="TextBox 19"/>
          <p:cNvSpPr txBox="1">
            <a:spLocks noChangeArrowheads="1"/>
          </p:cNvSpPr>
          <p:nvPr/>
        </p:nvSpPr>
        <p:spPr bwMode="auto">
          <a:xfrm>
            <a:off x="434975" y="6008688"/>
            <a:ext cx="8493125" cy="646331"/>
          </a:xfrm>
          <a:prstGeom prst="rect">
            <a:avLst/>
          </a:prstGeom>
          <a:noFill/>
          <a:ln w="9525">
            <a:noFill/>
            <a:miter lim="800000"/>
            <a:headEnd/>
            <a:tailEnd/>
          </a:ln>
        </p:spPr>
        <p:txBody>
          <a:bodyPr>
            <a:spAutoFit/>
          </a:bodyPr>
          <a:lstStyle/>
          <a:p>
            <a:r>
              <a:rPr lang="en-US" dirty="0"/>
              <a:t>Summarizing Strategy: </a:t>
            </a:r>
            <a:r>
              <a:rPr lang="en-US" dirty="0" smtClean="0"/>
              <a:t>  </a:t>
            </a:r>
            <a:r>
              <a:rPr lang="en-US" b="1" dirty="0" smtClean="0">
                <a:solidFill>
                  <a:srgbClr val="FFFF00"/>
                </a:solidFill>
              </a:rPr>
              <a:t>Journal </a:t>
            </a:r>
            <a:r>
              <a:rPr lang="en-US" b="1" dirty="0">
                <a:solidFill>
                  <a:srgbClr val="FFFF00"/>
                </a:solidFill>
              </a:rPr>
              <a:t>writing – Describe 2 of the most interesting </a:t>
            </a:r>
          </a:p>
          <a:p>
            <a:r>
              <a:rPr lang="en-US" b="1" dirty="0">
                <a:solidFill>
                  <a:srgbClr val="FFFF00"/>
                </a:solidFill>
              </a:rPr>
              <a:t>plant  adaptations in 2 different habitats.  </a:t>
            </a:r>
            <a:endParaRPr lang="en-US"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2"/>
          <p:cNvSpPr>
            <a:spLocks noChangeArrowheads="1"/>
          </p:cNvSpPr>
          <p:nvPr/>
        </p:nvSpPr>
        <p:spPr bwMode="auto">
          <a:xfrm>
            <a:off x="228600" y="0"/>
            <a:ext cx="8915400" cy="5334000"/>
          </a:xfrm>
          <a:prstGeom prst="cloudCallout">
            <a:avLst>
              <a:gd name="adj1" fmla="val -48468"/>
              <a:gd name="adj2" fmla="val 74306"/>
            </a:avLst>
          </a:prstGeom>
          <a:solidFill>
            <a:schemeClr val="accent1"/>
          </a:solidFill>
          <a:ln w="9525">
            <a:solidFill>
              <a:schemeClr val="tx1"/>
            </a:solidFill>
            <a:round/>
            <a:headEnd/>
            <a:tailEnd/>
          </a:ln>
        </p:spPr>
        <p:txBody>
          <a:bodyPr/>
          <a:lstStyle/>
          <a:p>
            <a:pPr algn="ctr">
              <a:spcBef>
                <a:spcPct val="50000"/>
              </a:spcBef>
            </a:pPr>
            <a:r>
              <a:rPr lang="en-US" sz="2000" b="1">
                <a:solidFill>
                  <a:srgbClr val="C00000"/>
                </a:solidFill>
              </a:rPr>
              <a:t>Eighth: </a:t>
            </a:r>
            <a:r>
              <a:rPr lang="en-US" sz="2000" b="1">
                <a:solidFill>
                  <a:schemeClr val="bg1"/>
                </a:solidFill>
              </a:rPr>
              <a:t>Then I think about</a:t>
            </a:r>
            <a:r>
              <a:rPr lang="en-US" sz="2000" b="1"/>
              <a:t> </a:t>
            </a:r>
            <a:r>
              <a:rPr lang="en-US" sz="2000" b="1">
                <a:solidFill>
                  <a:srgbClr val="CC0000"/>
                </a:solidFill>
              </a:rPr>
              <a:t>“HOW WILL  STUDENTS GET THE iNFORMATION?”</a:t>
            </a:r>
            <a:r>
              <a:rPr lang="en-US" sz="2000" b="1"/>
              <a:t> </a:t>
            </a:r>
            <a:r>
              <a:rPr lang="en-US" sz="2000" b="1">
                <a:solidFill>
                  <a:schemeClr val="bg1"/>
                </a:solidFill>
              </a:rPr>
              <a:t>– reading, lecture, video (viewing), demonstration? What teaching strategies will be used?</a:t>
            </a:r>
          </a:p>
          <a:p>
            <a:pPr algn="ctr">
              <a:spcBef>
                <a:spcPct val="50000"/>
              </a:spcBef>
            </a:pPr>
            <a:r>
              <a:rPr lang="en-US" sz="2000" b="1">
                <a:solidFill>
                  <a:srgbClr val="CC0000"/>
                </a:solidFill>
              </a:rPr>
              <a:t>HOW WILL THE GRAPHIC ORGANIZER BE COMPLETED?</a:t>
            </a:r>
            <a:r>
              <a:rPr lang="en-US" sz="2000" b="1"/>
              <a:t>  </a:t>
            </a:r>
            <a:r>
              <a:rPr lang="en-US" sz="2000" b="1">
                <a:solidFill>
                  <a:schemeClr val="bg1"/>
                </a:solidFill>
              </a:rPr>
              <a:t>Will it guide note taking, guided reading, or be a summary tool?  Then,</a:t>
            </a:r>
            <a:r>
              <a:rPr lang="en-US" sz="2000" b="1"/>
              <a:t> </a:t>
            </a:r>
            <a:r>
              <a:rPr lang="en-US" sz="2000" b="1">
                <a:solidFill>
                  <a:srgbClr val="CC0000"/>
                </a:solidFill>
              </a:rPr>
              <a:t>HOW WILL THE ORGANIZER BE USED WHEN IT IS COMPLETE?</a:t>
            </a:r>
            <a:r>
              <a:rPr lang="en-US" sz="2000" b="1"/>
              <a:t>  </a:t>
            </a:r>
            <a:r>
              <a:rPr lang="en-US" sz="2000" b="1">
                <a:solidFill>
                  <a:schemeClr val="bg1"/>
                </a:solidFill>
              </a:rPr>
              <a:t>Will it be used to guide writing, guide a process, create a drawing, or a presentation, or to answer questions?...  </a:t>
            </a:r>
          </a:p>
        </p:txBody>
      </p:sp>
      <p:sp>
        <p:nvSpPr>
          <p:cNvPr id="83971" name="Text Box 3"/>
          <p:cNvSpPr txBox="1">
            <a:spLocks noChangeArrowheads="1"/>
          </p:cNvSpPr>
          <p:nvPr/>
        </p:nvSpPr>
        <p:spPr bwMode="auto">
          <a:xfrm>
            <a:off x="1828800" y="6248400"/>
            <a:ext cx="7315200" cy="461963"/>
          </a:xfrm>
          <a:prstGeom prst="rect">
            <a:avLst/>
          </a:prstGeom>
          <a:solidFill>
            <a:srgbClr val="FFFF66"/>
          </a:solidFill>
          <a:ln w="9525">
            <a:solidFill>
              <a:schemeClr val="tx1"/>
            </a:solidFill>
            <a:miter lim="800000"/>
            <a:headEnd/>
            <a:tailEnd/>
          </a:ln>
        </p:spPr>
        <p:txBody>
          <a:bodyPr>
            <a:spAutoFit/>
          </a:bodyPr>
          <a:lstStyle/>
          <a:p>
            <a:pPr>
              <a:spcBef>
                <a:spcPct val="50000"/>
              </a:spcBef>
            </a:pPr>
            <a:r>
              <a:rPr lang="en-US" sz="2400" b="1">
                <a:solidFill>
                  <a:srgbClr val="CC0000"/>
                </a:solidFill>
              </a:rPr>
              <a:t>I have completed the teaching part at this point…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465138"/>
          </a:xfrm>
        </p:spPr>
        <p:txBody>
          <a:bodyPr/>
          <a:lstStyle/>
          <a:p>
            <a:pPr algn="ctr" eaLnBrk="1" hangingPunct="1"/>
            <a:r>
              <a:rPr lang="en-US" sz="2400" dirty="0" smtClean="0"/>
              <a:t>Lesson Plan</a:t>
            </a:r>
          </a:p>
        </p:txBody>
      </p:sp>
      <p:sp>
        <p:nvSpPr>
          <p:cNvPr id="84995" name="Rectangle 3"/>
          <p:cNvSpPr>
            <a:spLocks noChangeArrowheads="1"/>
          </p:cNvSpPr>
          <p:nvPr/>
        </p:nvSpPr>
        <p:spPr bwMode="auto">
          <a:xfrm>
            <a:off x="347663" y="449263"/>
            <a:ext cx="8550275" cy="6197600"/>
          </a:xfrm>
          <a:prstGeom prst="rect">
            <a:avLst/>
          </a:prstGeom>
          <a:noFill/>
          <a:ln w="38100">
            <a:solidFill>
              <a:schemeClr val="tx2"/>
            </a:solidFill>
            <a:miter lim="800000"/>
            <a:headEnd/>
            <a:tailEnd/>
          </a:ln>
        </p:spPr>
        <p:txBody>
          <a:bodyPr wrap="none" anchor="ctr"/>
          <a:lstStyle/>
          <a:p>
            <a:pPr algn="ctr"/>
            <a:endParaRPr lang="en-US">
              <a:latin typeface="Times New Roman" pitchFamily="18" charset="0"/>
            </a:endParaRPr>
          </a:p>
        </p:txBody>
      </p:sp>
      <p:sp>
        <p:nvSpPr>
          <p:cNvPr id="84996" name="Text Box 5"/>
          <p:cNvSpPr txBox="1">
            <a:spLocks noChangeArrowheads="1"/>
          </p:cNvSpPr>
          <p:nvPr/>
        </p:nvSpPr>
        <p:spPr bwMode="auto">
          <a:xfrm>
            <a:off x="341313" y="1893888"/>
            <a:ext cx="6626225" cy="677862"/>
          </a:xfrm>
          <a:prstGeom prst="rect">
            <a:avLst/>
          </a:prstGeom>
          <a:noFill/>
          <a:ln w="9525">
            <a:noFill/>
            <a:miter lim="800000"/>
            <a:headEnd/>
            <a:tailEnd/>
          </a:ln>
        </p:spPr>
        <p:txBody>
          <a:bodyPr wrap="none">
            <a:spAutoFit/>
          </a:bodyPr>
          <a:lstStyle/>
          <a:p>
            <a:r>
              <a:rPr lang="en-US" u="sng"/>
              <a:t>A</a:t>
            </a:r>
            <a:r>
              <a:rPr lang="en-US" sz="2000"/>
              <a:t>ctivating Strategy:                                  Key Vocabulary:</a:t>
            </a:r>
          </a:p>
          <a:p>
            <a:endParaRPr lang="en-US">
              <a:solidFill>
                <a:srgbClr val="0000FF"/>
              </a:solidFill>
              <a:latin typeface="Times New Roman" pitchFamily="18" charset="0"/>
            </a:endParaRPr>
          </a:p>
        </p:txBody>
      </p:sp>
      <p:sp>
        <p:nvSpPr>
          <p:cNvPr id="84997" name="Text Box 6"/>
          <p:cNvSpPr txBox="1">
            <a:spLocks noChangeArrowheads="1"/>
          </p:cNvSpPr>
          <p:nvPr/>
        </p:nvSpPr>
        <p:spPr bwMode="auto">
          <a:xfrm>
            <a:off x="1447800" y="2168525"/>
            <a:ext cx="184150" cy="822325"/>
          </a:xfrm>
          <a:prstGeom prst="rect">
            <a:avLst/>
          </a:prstGeom>
          <a:noFill/>
          <a:ln w="9525">
            <a:noFill/>
            <a:miter lim="800000"/>
            <a:headEnd/>
            <a:tailEnd/>
          </a:ln>
        </p:spPr>
        <p:txBody>
          <a:bodyPr wrap="none">
            <a:spAutoFit/>
          </a:bodyPr>
          <a:lstStyle/>
          <a:p>
            <a:endParaRPr lang="en-US"/>
          </a:p>
          <a:p>
            <a:endParaRPr lang="en-US">
              <a:latin typeface="Times New Roman" pitchFamily="18" charset="0"/>
            </a:endParaRPr>
          </a:p>
        </p:txBody>
      </p:sp>
      <p:sp>
        <p:nvSpPr>
          <p:cNvPr id="84998" name="Text Box 7"/>
          <p:cNvSpPr txBox="1">
            <a:spLocks noChangeArrowheads="1"/>
          </p:cNvSpPr>
          <p:nvPr/>
        </p:nvSpPr>
        <p:spPr bwMode="auto">
          <a:xfrm>
            <a:off x="384175" y="2743200"/>
            <a:ext cx="2471738" cy="400050"/>
          </a:xfrm>
          <a:prstGeom prst="rect">
            <a:avLst/>
          </a:prstGeom>
          <a:noFill/>
          <a:ln w="9525">
            <a:noFill/>
            <a:miter lim="800000"/>
            <a:headEnd/>
            <a:tailEnd/>
          </a:ln>
        </p:spPr>
        <p:txBody>
          <a:bodyPr wrap="none">
            <a:spAutoFit/>
          </a:bodyPr>
          <a:lstStyle/>
          <a:p>
            <a:r>
              <a:rPr lang="en-US" sz="2000" u="sng"/>
              <a:t>T</a:t>
            </a:r>
            <a:r>
              <a:rPr lang="en-US"/>
              <a:t>eaching Strategies:</a:t>
            </a:r>
          </a:p>
        </p:txBody>
      </p:sp>
      <p:sp>
        <p:nvSpPr>
          <p:cNvPr id="13" name="TextBox 12"/>
          <p:cNvSpPr txBox="1"/>
          <p:nvPr/>
        </p:nvSpPr>
        <p:spPr>
          <a:xfrm>
            <a:off x="363538" y="914400"/>
            <a:ext cx="8548687" cy="1230313"/>
          </a:xfrm>
          <a:prstGeom prst="rect">
            <a:avLst/>
          </a:prstGeom>
          <a:noFill/>
        </p:spPr>
        <p:txBody>
          <a:bodyPr>
            <a:spAutoFit/>
          </a:bodyPr>
          <a:lstStyle/>
          <a:p>
            <a:pPr fontAlgn="auto">
              <a:spcBef>
                <a:spcPts val="0"/>
              </a:spcBef>
              <a:spcAft>
                <a:spcPts val="0"/>
              </a:spcAft>
              <a:defRPr/>
            </a:pPr>
            <a:r>
              <a:rPr lang="en-US" dirty="0">
                <a:cs typeface="+mn-cs"/>
              </a:rPr>
              <a:t>What do students have to know in order to answer the LEQ:</a:t>
            </a:r>
          </a:p>
          <a:p>
            <a:pPr marL="342900" indent="-342900" fontAlgn="auto">
              <a:spcBef>
                <a:spcPts val="0"/>
              </a:spcBef>
              <a:spcAft>
                <a:spcPts val="0"/>
              </a:spcAft>
              <a:buFontTx/>
              <a:buAutoNum type="arabicPeriod"/>
              <a:defRPr/>
            </a:pPr>
            <a:r>
              <a:rPr lang="en-US" dirty="0">
                <a:cs typeface="+mn-cs"/>
              </a:rPr>
              <a:t>Physical  and Behavioral Adaptation</a:t>
            </a:r>
          </a:p>
          <a:p>
            <a:pPr marL="342900" indent="-342900" fontAlgn="auto">
              <a:spcBef>
                <a:spcPts val="0"/>
              </a:spcBef>
              <a:spcAft>
                <a:spcPts val="0"/>
              </a:spcAft>
              <a:buFontTx/>
              <a:buAutoNum type="arabicPeriod"/>
              <a:defRPr/>
            </a:pPr>
            <a:r>
              <a:rPr lang="en-US" dirty="0">
                <a:cs typeface="+mn-cs"/>
              </a:rPr>
              <a:t>Causes and Effects of Adaptation</a:t>
            </a:r>
          </a:p>
          <a:p>
            <a:pPr marL="342900" indent="-342900" fontAlgn="auto">
              <a:spcBef>
                <a:spcPts val="0"/>
              </a:spcBef>
              <a:spcAft>
                <a:spcPts val="0"/>
              </a:spcAft>
              <a:defRPr/>
            </a:pPr>
            <a:endParaRPr lang="en-US" sz="2000" dirty="0">
              <a:cs typeface="+mn-cs"/>
            </a:endParaRPr>
          </a:p>
        </p:txBody>
      </p:sp>
      <p:cxnSp>
        <p:nvCxnSpPr>
          <p:cNvPr id="85000" name="Straight Connector 14"/>
          <p:cNvCxnSpPr>
            <a:cxnSpLocks noChangeShapeType="1"/>
          </p:cNvCxnSpPr>
          <p:nvPr/>
        </p:nvCxnSpPr>
        <p:spPr bwMode="auto">
          <a:xfrm rot="5400000">
            <a:off x="4260056" y="2293144"/>
            <a:ext cx="623887" cy="0"/>
          </a:xfrm>
          <a:prstGeom prst="line">
            <a:avLst/>
          </a:prstGeom>
          <a:noFill/>
          <a:ln w="38100" algn="ctr">
            <a:solidFill>
              <a:srgbClr val="FFC000"/>
            </a:solidFill>
            <a:round/>
            <a:headEnd/>
            <a:tailEnd/>
          </a:ln>
        </p:spPr>
      </p:cxnSp>
      <p:sp>
        <p:nvSpPr>
          <p:cNvPr id="85001" name="TextBox 15"/>
          <p:cNvSpPr txBox="1">
            <a:spLocks noChangeArrowheads="1"/>
          </p:cNvSpPr>
          <p:nvPr/>
        </p:nvSpPr>
        <p:spPr bwMode="auto">
          <a:xfrm>
            <a:off x="479425" y="3149600"/>
            <a:ext cx="8664575" cy="1016000"/>
          </a:xfrm>
          <a:prstGeom prst="rect">
            <a:avLst/>
          </a:prstGeom>
          <a:noFill/>
          <a:ln w="9525">
            <a:noFill/>
            <a:miter lim="800000"/>
            <a:headEnd/>
            <a:tailEnd/>
          </a:ln>
        </p:spPr>
        <p:txBody>
          <a:bodyPr>
            <a:spAutoFit/>
          </a:bodyPr>
          <a:lstStyle/>
          <a:p>
            <a:r>
              <a:rPr lang="en-US"/>
              <a:t>Thinking Skill Focus:  Cause &amp; Effect  Graphic Organizer: C&amp;E Fishbone</a:t>
            </a:r>
          </a:p>
          <a:p>
            <a:r>
              <a:rPr lang="en-US" sz="2000"/>
              <a:t> </a:t>
            </a:r>
          </a:p>
          <a:p>
            <a:endParaRPr lang="en-US" sz="2000"/>
          </a:p>
        </p:txBody>
      </p:sp>
      <p:sp>
        <p:nvSpPr>
          <p:cNvPr id="85002" name="TextBox 17"/>
          <p:cNvSpPr txBox="1">
            <a:spLocks noChangeArrowheads="1"/>
          </p:cNvSpPr>
          <p:nvPr/>
        </p:nvSpPr>
        <p:spPr bwMode="auto">
          <a:xfrm>
            <a:off x="479425" y="4775200"/>
            <a:ext cx="8664575" cy="1200150"/>
          </a:xfrm>
          <a:prstGeom prst="rect">
            <a:avLst/>
          </a:prstGeom>
          <a:noFill/>
          <a:ln w="9525">
            <a:noFill/>
            <a:miter lim="800000"/>
            <a:headEnd/>
            <a:tailEnd/>
          </a:ln>
        </p:spPr>
        <p:txBody>
          <a:bodyPr>
            <a:spAutoFit/>
          </a:bodyPr>
          <a:lstStyle/>
          <a:p>
            <a:r>
              <a:rPr lang="en-US"/>
              <a:t>AP#1: Given a list of adaptations, classify each one as either a physical or a</a:t>
            </a:r>
          </a:p>
          <a:p>
            <a:r>
              <a:rPr lang="en-US"/>
              <a:t>           behavioral adaptation.</a:t>
            </a:r>
          </a:p>
          <a:p>
            <a:r>
              <a:rPr lang="en-US"/>
              <a:t>AP#2: Using the graphic organizer, write a description of 1 plant and its</a:t>
            </a:r>
          </a:p>
          <a:p>
            <a:r>
              <a:rPr lang="en-US"/>
              <a:t>           habitat and explain how it had to adapt in order to survive.  </a:t>
            </a:r>
            <a:endParaRPr lang="en-US" sz="2000"/>
          </a:p>
        </p:txBody>
      </p:sp>
      <p:sp>
        <p:nvSpPr>
          <p:cNvPr id="85003" name="Rectangle 18"/>
          <p:cNvSpPr>
            <a:spLocks noChangeArrowheads="1"/>
          </p:cNvSpPr>
          <p:nvPr/>
        </p:nvSpPr>
        <p:spPr bwMode="auto">
          <a:xfrm>
            <a:off x="363538" y="449263"/>
            <a:ext cx="8780462" cy="368300"/>
          </a:xfrm>
          <a:prstGeom prst="rect">
            <a:avLst/>
          </a:prstGeom>
          <a:noFill/>
          <a:ln w="9525">
            <a:noFill/>
            <a:miter lim="800000"/>
            <a:headEnd/>
            <a:tailEnd/>
          </a:ln>
        </p:spPr>
        <p:txBody>
          <a:bodyPr>
            <a:spAutoFit/>
          </a:bodyPr>
          <a:lstStyle/>
          <a:p>
            <a:r>
              <a:rPr lang="en-US"/>
              <a:t>Essential Question:   How are plants adapted to survive in different habitats?</a:t>
            </a:r>
          </a:p>
        </p:txBody>
      </p:sp>
      <p:cxnSp>
        <p:nvCxnSpPr>
          <p:cNvPr id="85004" name="Straight Connector 20"/>
          <p:cNvCxnSpPr>
            <a:cxnSpLocks noChangeShapeType="1"/>
          </p:cNvCxnSpPr>
          <p:nvPr/>
        </p:nvCxnSpPr>
        <p:spPr bwMode="auto">
          <a:xfrm>
            <a:off x="465138" y="914400"/>
            <a:ext cx="8286750" cy="0"/>
          </a:xfrm>
          <a:prstGeom prst="line">
            <a:avLst/>
          </a:prstGeom>
          <a:noFill/>
          <a:ln w="38100" algn="ctr">
            <a:solidFill>
              <a:srgbClr val="FFC000"/>
            </a:solidFill>
            <a:round/>
            <a:headEnd/>
            <a:tailEnd/>
          </a:ln>
        </p:spPr>
      </p:cxnSp>
      <p:cxnSp>
        <p:nvCxnSpPr>
          <p:cNvPr id="85005" name="Straight Connector 21"/>
          <p:cNvCxnSpPr>
            <a:cxnSpLocks noChangeShapeType="1"/>
          </p:cNvCxnSpPr>
          <p:nvPr/>
        </p:nvCxnSpPr>
        <p:spPr bwMode="auto">
          <a:xfrm>
            <a:off x="442913" y="1865313"/>
            <a:ext cx="8286750" cy="0"/>
          </a:xfrm>
          <a:prstGeom prst="line">
            <a:avLst/>
          </a:prstGeom>
          <a:noFill/>
          <a:ln w="38100" algn="ctr">
            <a:solidFill>
              <a:srgbClr val="FFC000"/>
            </a:solidFill>
            <a:round/>
            <a:headEnd/>
            <a:tailEnd/>
          </a:ln>
        </p:spPr>
      </p:cxnSp>
      <p:cxnSp>
        <p:nvCxnSpPr>
          <p:cNvPr id="85006" name="Straight Connector 22"/>
          <p:cNvCxnSpPr>
            <a:cxnSpLocks noChangeShapeType="1"/>
          </p:cNvCxnSpPr>
          <p:nvPr/>
        </p:nvCxnSpPr>
        <p:spPr bwMode="auto">
          <a:xfrm>
            <a:off x="392113" y="2728913"/>
            <a:ext cx="8286750" cy="0"/>
          </a:xfrm>
          <a:prstGeom prst="line">
            <a:avLst/>
          </a:prstGeom>
          <a:noFill/>
          <a:ln w="38100" algn="ctr">
            <a:solidFill>
              <a:srgbClr val="FFC000"/>
            </a:solidFill>
            <a:round/>
            <a:headEnd/>
            <a:tailEnd/>
          </a:ln>
        </p:spPr>
      </p:cxnSp>
      <p:cxnSp>
        <p:nvCxnSpPr>
          <p:cNvPr id="85007" name="Straight Connector 23"/>
          <p:cNvCxnSpPr>
            <a:cxnSpLocks noChangeShapeType="1"/>
          </p:cNvCxnSpPr>
          <p:nvPr/>
        </p:nvCxnSpPr>
        <p:spPr bwMode="auto">
          <a:xfrm>
            <a:off x="465138" y="4659313"/>
            <a:ext cx="8286750" cy="0"/>
          </a:xfrm>
          <a:prstGeom prst="line">
            <a:avLst/>
          </a:prstGeom>
          <a:noFill/>
          <a:ln w="38100" algn="ctr">
            <a:solidFill>
              <a:srgbClr val="FFC000"/>
            </a:solidFill>
            <a:round/>
            <a:headEnd/>
            <a:tailEnd/>
          </a:ln>
        </p:spPr>
      </p:cxnSp>
      <p:cxnSp>
        <p:nvCxnSpPr>
          <p:cNvPr id="85008" name="Straight Connector 24"/>
          <p:cNvCxnSpPr>
            <a:cxnSpLocks noChangeShapeType="1"/>
          </p:cNvCxnSpPr>
          <p:nvPr/>
        </p:nvCxnSpPr>
        <p:spPr bwMode="auto">
          <a:xfrm>
            <a:off x="465138" y="5994400"/>
            <a:ext cx="8286750" cy="0"/>
          </a:xfrm>
          <a:prstGeom prst="line">
            <a:avLst/>
          </a:prstGeom>
          <a:noFill/>
          <a:ln w="38100" algn="ctr">
            <a:solidFill>
              <a:srgbClr val="FFC000"/>
            </a:solidFill>
            <a:round/>
            <a:headEnd/>
            <a:tailEnd/>
          </a:ln>
        </p:spPr>
      </p:cxnSp>
      <p:sp>
        <p:nvSpPr>
          <p:cNvPr id="85009" name="TextBox 19"/>
          <p:cNvSpPr txBox="1">
            <a:spLocks noChangeArrowheads="1"/>
          </p:cNvSpPr>
          <p:nvPr/>
        </p:nvSpPr>
        <p:spPr bwMode="auto">
          <a:xfrm>
            <a:off x="434975" y="6008688"/>
            <a:ext cx="8493125" cy="646331"/>
          </a:xfrm>
          <a:prstGeom prst="rect">
            <a:avLst/>
          </a:prstGeom>
          <a:noFill/>
          <a:ln w="9525">
            <a:noFill/>
            <a:miter lim="800000"/>
            <a:headEnd/>
            <a:tailEnd/>
          </a:ln>
        </p:spPr>
        <p:txBody>
          <a:bodyPr>
            <a:spAutoFit/>
          </a:bodyPr>
          <a:lstStyle/>
          <a:p>
            <a:r>
              <a:rPr lang="en-US" dirty="0"/>
              <a:t>Summarizing Strategy: Journal writing – Describe 2 of the most interesting </a:t>
            </a:r>
          </a:p>
          <a:p>
            <a:r>
              <a:rPr lang="en-US" dirty="0"/>
              <a:t>plant  adaptations in 2 different habitats.  </a:t>
            </a:r>
          </a:p>
        </p:txBody>
      </p:sp>
      <p:sp>
        <p:nvSpPr>
          <p:cNvPr id="26" name="TextBox 25"/>
          <p:cNvSpPr txBox="1"/>
          <p:nvPr/>
        </p:nvSpPr>
        <p:spPr>
          <a:xfrm>
            <a:off x="493713" y="3454400"/>
            <a:ext cx="8359775" cy="1200150"/>
          </a:xfrm>
          <a:prstGeom prst="rect">
            <a:avLst/>
          </a:prstGeom>
          <a:noFill/>
        </p:spPr>
        <p:txBody>
          <a:bodyPr>
            <a:spAutoFit/>
          </a:bodyPr>
          <a:lstStyle/>
          <a:p>
            <a:pPr fontAlgn="auto">
              <a:spcBef>
                <a:spcPts val="0"/>
              </a:spcBef>
              <a:spcAft>
                <a:spcPts val="0"/>
              </a:spcAft>
              <a:defRPr/>
            </a:pPr>
            <a:r>
              <a:rPr lang="en-US" dirty="0">
                <a:cs typeface="+mn-cs"/>
              </a:rPr>
              <a:t>Teaching Strategies:  </a:t>
            </a:r>
            <a:r>
              <a:rPr lang="en-US" b="1" dirty="0">
                <a:solidFill>
                  <a:srgbClr val="FFFF00"/>
                </a:solidFill>
                <a:cs typeface="+mn-cs"/>
              </a:rPr>
              <a:t>Guided reading with cause/effect graphic organizer to determine plant adaptations in different habitats </a:t>
            </a:r>
          </a:p>
          <a:p>
            <a:pPr fontAlgn="auto">
              <a:spcBef>
                <a:spcPts val="0"/>
              </a:spcBef>
              <a:spcAft>
                <a:spcPts val="0"/>
              </a:spcAft>
              <a:defRPr/>
            </a:pPr>
            <a:endParaRPr lang="en-US" b="1" dirty="0">
              <a:solidFill>
                <a:srgbClr val="FFFF00"/>
              </a:solidFill>
              <a:cs typeface="+mn-cs"/>
            </a:endParaRPr>
          </a:p>
          <a:p>
            <a:pPr fontAlgn="auto">
              <a:spcBef>
                <a:spcPts val="0"/>
              </a:spcBef>
              <a:spcAft>
                <a:spcPts val="0"/>
              </a:spcAft>
              <a:defRPr/>
            </a:pPr>
            <a:r>
              <a:rPr lang="en-US" b="1" dirty="0">
                <a:solidFill>
                  <a:srgbClr val="FFFF00"/>
                </a:solidFill>
                <a:cs typeface="+mn-cs"/>
              </a:rPr>
              <a:t>Discuss adaptations as behavioral or physical</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p:cNvSpPr>
            <a:spLocks noChangeArrowheads="1"/>
          </p:cNvSpPr>
          <p:nvPr/>
        </p:nvSpPr>
        <p:spPr bwMode="auto">
          <a:xfrm>
            <a:off x="228600" y="228600"/>
            <a:ext cx="8915400" cy="2238375"/>
          </a:xfrm>
          <a:prstGeom prst="cloudCallout">
            <a:avLst>
              <a:gd name="adj1" fmla="val -48648"/>
              <a:gd name="adj2" fmla="val 58333"/>
            </a:avLst>
          </a:prstGeom>
          <a:solidFill>
            <a:schemeClr val="accent1"/>
          </a:solidFill>
          <a:ln w="9525">
            <a:solidFill>
              <a:schemeClr val="tx1"/>
            </a:solidFill>
            <a:round/>
            <a:headEnd/>
            <a:tailEnd/>
          </a:ln>
        </p:spPr>
        <p:txBody>
          <a:bodyPr/>
          <a:lstStyle/>
          <a:p>
            <a:pPr algn="ctr"/>
            <a:r>
              <a:rPr lang="en-US" sz="2800" b="1" dirty="0">
                <a:solidFill>
                  <a:srgbClr val="CC0000"/>
                </a:solidFill>
              </a:rPr>
              <a:t>9.</a:t>
            </a:r>
            <a:r>
              <a:rPr lang="en-US" sz="2400" b="1" dirty="0">
                <a:solidFill>
                  <a:srgbClr val="0000CC"/>
                </a:solidFill>
              </a:rPr>
              <a:t> </a:t>
            </a:r>
            <a:r>
              <a:rPr lang="en-US" sz="2400" b="1" dirty="0">
                <a:solidFill>
                  <a:schemeClr val="bg1"/>
                </a:solidFill>
              </a:rPr>
              <a:t>Then </a:t>
            </a:r>
            <a:r>
              <a:rPr lang="en-US" sz="2400" b="1" dirty="0" smtClean="0">
                <a:solidFill>
                  <a:srgbClr val="CC0000"/>
                </a:solidFill>
              </a:rPr>
              <a:t>CREATE </a:t>
            </a:r>
            <a:r>
              <a:rPr lang="en-US" sz="2400" b="1" dirty="0">
                <a:solidFill>
                  <a:srgbClr val="CC0000"/>
                </a:solidFill>
              </a:rPr>
              <a:t>THE ACTIVATING STRATEGY </a:t>
            </a:r>
            <a:r>
              <a:rPr lang="en-US" sz="2400" b="1" dirty="0" smtClean="0">
                <a:solidFill>
                  <a:schemeClr val="bg1"/>
                </a:solidFill>
              </a:rPr>
              <a:t>to  </a:t>
            </a:r>
            <a:r>
              <a:rPr lang="en-US" sz="2400" b="1" dirty="0">
                <a:solidFill>
                  <a:schemeClr val="bg1"/>
                </a:solidFill>
              </a:rPr>
              <a:t>hook and link, checking to make sure </a:t>
            </a:r>
            <a:r>
              <a:rPr lang="en-US" sz="2400" b="1" dirty="0" smtClean="0">
                <a:solidFill>
                  <a:schemeClr val="bg1"/>
                </a:solidFill>
              </a:rPr>
              <a:t>you </a:t>
            </a:r>
            <a:r>
              <a:rPr lang="en-US" sz="2400" b="1" dirty="0">
                <a:solidFill>
                  <a:schemeClr val="bg1"/>
                </a:solidFill>
              </a:rPr>
              <a:t>have all students involved at some point.</a:t>
            </a:r>
          </a:p>
        </p:txBody>
      </p:sp>
      <p:sp>
        <p:nvSpPr>
          <p:cNvPr id="86019" name="AutoShape 2"/>
          <p:cNvSpPr>
            <a:spLocks noChangeArrowheads="1"/>
          </p:cNvSpPr>
          <p:nvPr/>
        </p:nvSpPr>
        <p:spPr bwMode="auto">
          <a:xfrm>
            <a:off x="228600" y="3502025"/>
            <a:ext cx="8915400" cy="2822575"/>
          </a:xfrm>
          <a:prstGeom prst="cloudCallout">
            <a:avLst>
              <a:gd name="adj1" fmla="val -48648"/>
              <a:gd name="adj2" fmla="val 58333"/>
            </a:avLst>
          </a:prstGeom>
          <a:solidFill>
            <a:schemeClr val="accent1"/>
          </a:solidFill>
          <a:ln w="9525">
            <a:solidFill>
              <a:schemeClr val="tx1"/>
            </a:solidFill>
            <a:round/>
            <a:headEnd/>
            <a:tailEnd/>
          </a:ln>
        </p:spPr>
        <p:txBody>
          <a:bodyPr/>
          <a:lstStyle/>
          <a:p>
            <a:pPr algn="ctr"/>
            <a:r>
              <a:rPr lang="en-US" sz="2800" b="1" dirty="0">
                <a:solidFill>
                  <a:srgbClr val="CC0000"/>
                </a:solidFill>
              </a:rPr>
              <a:t>10.</a:t>
            </a:r>
            <a:r>
              <a:rPr lang="en-US" sz="2400" b="1" dirty="0">
                <a:solidFill>
                  <a:srgbClr val="0000CC"/>
                </a:solidFill>
              </a:rPr>
              <a:t> </a:t>
            </a:r>
            <a:r>
              <a:rPr lang="en-US" sz="2400" b="1" dirty="0">
                <a:solidFill>
                  <a:schemeClr val="bg1"/>
                </a:solidFill>
              </a:rPr>
              <a:t>Now, </a:t>
            </a:r>
            <a:r>
              <a:rPr lang="en-US" sz="2400" b="1" dirty="0" smtClean="0">
                <a:solidFill>
                  <a:schemeClr val="bg1"/>
                </a:solidFill>
              </a:rPr>
              <a:t> </a:t>
            </a:r>
            <a:r>
              <a:rPr lang="en-US" sz="2400" b="1" dirty="0">
                <a:solidFill>
                  <a:schemeClr val="bg1"/>
                </a:solidFill>
              </a:rPr>
              <a:t>look at the curriculum standards, the  LEQ, and the LEQ answer, </a:t>
            </a:r>
            <a:r>
              <a:rPr lang="en-US" sz="2400" b="1" dirty="0" smtClean="0">
                <a:solidFill>
                  <a:schemeClr val="bg1"/>
                </a:solidFill>
              </a:rPr>
              <a:t>and </a:t>
            </a:r>
            <a:r>
              <a:rPr lang="en-US" sz="2400" b="1" dirty="0">
                <a:solidFill>
                  <a:schemeClr val="bg1"/>
                </a:solidFill>
              </a:rPr>
              <a:t>select 1-2 key vocabulary words that are critical to understanding the lesson.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0"/>
            <a:ext cx="9144000" cy="465138"/>
          </a:xfrm>
        </p:spPr>
        <p:txBody>
          <a:bodyPr/>
          <a:lstStyle/>
          <a:p>
            <a:pPr algn="ctr" eaLnBrk="1" hangingPunct="1"/>
            <a:r>
              <a:rPr lang="en-US" sz="2400" dirty="0" smtClean="0"/>
              <a:t>Lesson Plan</a:t>
            </a:r>
          </a:p>
        </p:txBody>
      </p:sp>
      <p:sp>
        <p:nvSpPr>
          <p:cNvPr id="87043" name="Rectangle 3"/>
          <p:cNvSpPr>
            <a:spLocks noChangeArrowheads="1"/>
          </p:cNvSpPr>
          <p:nvPr/>
        </p:nvSpPr>
        <p:spPr bwMode="auto">
          <a:xfrm>
            <a:off x="347663" y="449263"/>
            <a:ext cx="8550275" cy="6197600"/>
          </a:xfrm>
          <a:prstGeom prst="rect">
            <a:avLst/>
          </a:prstGeom>
          <a:noFill/>
          <a:ln w="38100">
            <a:solidFill>
              <a:schemeClr val="tx2"/>
            </a:solidFill>
            <a:miter lim="800000"/>
            <a:headEnd/>
            <a:tailEnd/>
          </a:ln>
        </p:spPr>
        <p:txBody>
          <a:bodyPr wrap="none" anchor="ctr"/>
          <a:lstStyle/>
          <a:p>
            <a:pPr algn="ctr"/>
            <a:endParaRPr lang="en-US">
              <a:latin typeface="Times New Roman" pitchFamily="18" charset="0"/>
            </a:endParaRPr>
          </a:p>
        </p:txBody>
      </p:sp>
      <p:sp>
        <p:nvSpPr>
          <p:cNvPr id="87044" name="Text Box 6"/>
          <p:cNvSpPr txBox="1">
            <a:spLocks noChangeArrowheads="1"/>
          </p:cNvSpPr>
          <p:nvPr/>
        </p:nvSpPr>
        <p:spPr bwMode="auto">
          <a:xfrm>
            <a:off x="1447800" y="2168525"/>
            <a:ext cx="184150" cy="822325"/>
          </a:xfrm>
          <a:prstGeom prst="rect">
            <a:avLst/>
          </a:prstGeom>
          <a:noFill/>
          <a:ln w="9525">
            <a:noFill/>
            <a:miter lim="800000"/>
            <a:headEnd/>
            <a:tailEnd/>
          </a:ln>
        </p:spPr>
        <p:txBody>
          <a:bodyPr wrap="none">
            <a:spAutoFit/>
          </a:bodyPr>
          <a:lstStyle/>
          <a:p>
            <a:endParaRPr lang="en-US"/>
          </a:p>
          <a:p>
            <a:endParaRPr lang="en-US">
              <a:latin typeface="Times New Roman" pitchFamily="18" charset="0"/>
            </a:endParaRPr>
          </a:p>
        </p:txBody>
      </p:sp>
      <p:sp>
        <p:nvSpPr>
          <p:cNvPr id="13" name="TextBox 12"/>
          <p:cNvSpPr txBox="1"/>
          <p:nvPr/>
        </p:nvSpPr>
        <p:spPr>
          <a:xfrm>
            <a:off x="363538" y="914400"/>
            <a:ext cx="8548687" cy="1230313"/>
          </a:xfrm>
          <a:prstGeom prst="rect">
            <a:avLst/>
          </a:prstGeom>
          <a:noFill/>
        </p:spPr>
        <p:txBody>
          <a:bodyPr>
            <a:spAutoFit/>
          </a:bodyPr>
          <a:lstStyle/>
          <a:p>
            <a:pPr fontAlgn="auto">
              <a:spcBef>
                <a:spcPts val="0"/>
              </a:spcBef>
              <a:spcAft>
                <a:spcPts val="0"/>
              </a:spcAft>
              <a:defRPr/>
            </a:pPr>
            <a:r>
              <a:rPr lang="en-US" b="1" dirty="0">
                <a:cs typeface="+mn-cs"/>
              </a:rPr>
              <a:t>What do students have to know in order to answer the LEQ:</a:t>
            </a:r>
          </a:p>
          <a:p>
            <a:pPr marL="342900" indent="-342900" fontAlgn="auto">
              <a:spcBef>
                <a:spcPts val="0"/>
              </a:spcBef>
              <a:spcAft>
                <a:spcPts val="0"/>
              </a:spcAft>
              <a:buFontTx/>
              <a:buAutoNum type="arabicPeriod"/>
              <a:defRPr/>
            </a:pPr>
            <a:r>
              <a:rPr lang="en-US" dirty="0">
                <a:cs typeface="+mn-cs"/>
              </a:rPr>
              <a:t>Physical  and Behavioral Adaptation</a:t>
            </a:r>
          </a:p>
          <a:p>
            <a:pPr marL="342900" indent="-342900" fontAlgn="auto">
              <a:spcBef>
                <a:spcPts val="0"/>
              </a:spcBef>
              <a:spcAft>
                <a:spcPts val="0"/>
              </a:spcAft>
              <a:buFontTx/>
              <a:buAutoNum type="arabicPeriod"/>
              <a:defRPr/>
            </a:pPr>
            <a:r>
              <a:rPr lang="en-US" dirty="0">
                <a:cs typeface="+mn-cs"/>
              </a:rPr>
              <a:t>Causes and Effects of Adaptation</a:t>
            </a:r>
          </a:p>
          <a:p>
            <a:pPr marL="342900" indent="-342900" fontAlgn="auto">
              <a:spcBef>
                <a:spcPts val="0"/>
              </a:spcBef>
              <a:spcAft>
                <a:spcPts val="0"/>
              </a:spcAft>
              <a:defRPr/>
            </a:pPr>
            <a:endParaRPr lang="en-US" sz="2000" dirty="0">
              <a:cs typeface="+mn-cs"/>
            </a:endParaRPr>
          </a:p>
        </p:txBody>
      </p:sp>
      <p:sp>
        <p:nvSpPr>
          <p:cNvPr id="87046" name="TextBox 15"/>
          <p:cNvSpPr txBox="1">
            <a:spLocks noChangeArrowheads="1"/>
          </p:cNvSpPr>
          <p:nvPr/>
        </p:nvSpPr>
        <p:spPr bwMode="auto">
          <a:xfrm>
            <a:off x="392113" y="3440113"/>
            <a:ext cx="8461375" cy="369887"/>
          </a:xfrm>
          <a:prstGeom prst="rect">
            <a:avLst/>
          </a:prstGeom>
          <a:noFill/>
          <a:ln w="9525">
            <a:noFill/>
            <a:miter lim="800000"/>
            <a:headEnd/>
            <a:tailEnd/>
          </a:ln>
        </p:spPr>
        <p:txBody>
          <a:bodyPr>
            <a:spAutoFit/>
          </a:bodyPr>
          <a:lstStyle/>
          <a:p>
            <a:r>
              <a:rPr lang="en-US" b="1"/>
              <a:t>Thinking Skill Focus:  </a:t>
            </a:r>
            <a:r>
              <a:rPr lang="en-US"/>
              <a:t>Cause &amp; Effect  </a:t>
            </a:r>
            <a:r>
              <a:rPr lang="en-US" b="1"/>
              <a:t>Graphic Organizer: </a:t>
            </a:r>
            <a:r>
              <a:rPr lang="en-US"/>
              <a:t>C&amp;E Fishbone</a:t>
            </a:r>
            <a:endParaRPr lang="en-US" sz="2000"/>
          </a:p>
        </p:txBody>
      </p:sp>
      <p:sp>
        <p:nvSpPr>
          <p:cNvPr id="87047" name="TextBox 17"/>
          <p:cNvSpPr txBox="1">
            <a:spLocks noChangeArrowheads="1"/>
          </p:cNvSpPr>
          <p:nvPr/>
        </p:nvSpPr>
        <p:spPr bwMode="auto">
          <a:xfrm>
            <a:off x="479425" y="4775200"/>
            <a:ext cx="8664575" cy="1200150"/>
          </a:xfrm>
          <a:prstGeom prst="rect">
            <a:avLst/>
          </a:prstGeom>
          <a:noFill/>
          <a:ln w="9525">
            <a:noFill/>
            <a:miter lim="800000"/>
            <a:headEnd/>
            <a:tailEnd/>
          </a:ln>
        </p:spPr>
        <p:txBody>
          <a:bodyPr>
            <a:spAutoFit/>
          </a:bodyPr>
          <a:lstStyle/>
          <a:p>
            <a:r>
              <a:rPr lang="en-US" b="1"/>
              <a:t>AP#1</a:t>
            </a:r>
            <a:r>
              <a:rPr lang="en-US"/>
              <a:t>: Given a list of adaptations, classify each one as either a physical or a</a:t>
            </a:r>
          </a:p>
          <a:p>
            <a:r>
              <a:rPr lang="en-US"/>
              <a:t>           behavioral adaptation.</a:t>
            </a:r>
          </a:p>
          <a:p>
            <a:r>
              <a:rPr lang="en-US" b="1"/>
              <a:t>AP#2:</a:t>
            </a:r>
            <a:r>
              <a:rPr lang="en-US"/>
              <a:t> Using the graphic organizer, write a description of 1 plant and its</a:t>
            </a:r>
          </a:p>
          <a:p>
            <a:r>
              <a:rPr lang="en-US"/>
              <a:t>           habitat and explain how it had to adapt in order to survive.  </a:t>
            </a:r>
            <a:endParaRPr lang="en-US" sz="2000"/>
          </a:p>
        </p:txBody>
      </p:sp>
      <p:sp>
        <p:nvSpPr>
          <p:cNvPr id="87048" name="Rectangle 18"/>
          <p:cNvSpPr>
            <a:spLocks noChangeArrowheads="1"/>
          </p:cNvSpPr>
          <p:nvPr/>
        </p:nvSpPr>
        <p:spPr bwMode="auto">
          <a:xfrm>
            <a:off x="363538" y="449263"/>
            <a:ext cx="8780462" cy="368300"/>
          </a:xfrm>
          <a:prstGeom prst="rect">
            <a:avLst/>
          </a:prstGeom>
          <a:noFill/>
          <a:ln w="9525">
            <a:noFill/>
            <a:miter lim="800000"/>
            <a:headEnd/>
            <a:tailEnd/>
          </a:ln>
        </p:spPr>
        <p:txBody>
          <a:bodyPr>
            <a:spAutoFit/>
          </a:bodyPr>
          <a:lstStyle/>
          <a:p>
            <a:r>
              <a:rPr lang="en-US" b="1"/>
              <a:t>Essential Question:   </a:t>
            </a:r>
            <a:r>
              <a:rPr lang="en-US"/>
              <a:t>How are plants adapted to survive in different habitats?</a:t>
            </a:r>
          </a:p>
        </p:txBody>
      </p:sp>
      <p:cxnSp>
        <p:nvCxnSpPr>
          <p:cNvPr id="87049" name="Straight Connector 20"/>
          <p:cNvCxnSpPr>
            <a:cxnSpLocks noChangeShapeType="1"/>
          </p:cNvCxnSpPr>
          <p:nvPr/>
        </p:nvCxnSpPr>
        <p:spPr bwMode="auto">
          <a:xfrm>
            <a:off x="465138" y="914400"/>
            <a:ext cx="8286750" cy="0"/>
          </a:xfrm>
          <a:prstGeom prst="line">
            <a:avLst/>
          </a:prstGeom>
          <a:noFill/>
          <a:ln w="38100" algn="ctr">
            <a:solidFill>
              <a:srgbClr val="FFC000"/>
            </a:solidFill>
            <a:round/>
            <a:headEnd/>
            <a:tailEnd/>
          </a:ln>
        </p:spPr>
      </p:cxnSp>
      <p:cxnSp>
        <p:nvCxnSpPr>
          <p:cNvPr id="87050" name="Straight Connector 21"/>
          <p:cNvCxnSpPr>
            <a:cxnSpLocks noChangeShapeType="1"/>
          </p:cNvCxnSpPr>
          <p:nvPr/>
        </p:nvCxnSpPr>
        <p:spPr bwMode="auto">
          <a:xfrm>
            <a:off x="442913" y="1865313"/>
            <a:ext cx="8286750" cy="0"/>
          </a:xfrm>
          <a:prstGeom prst="line">
            <a:avLst/>
          </a:prstGeom>
          <a:noFill/>
          <a:ln w="38100" algn="ctr">
            <a:solidFill>
              <a:srgbClr val="FFC000"/>
            </a:solidFill>
            <a:round/>
            <a:headEnd/>
            <a:tailEnd/>
          </a:ln>
        </p:spPr>
      </p:cxnSp>
      <p:cxnSp>
        <p:nvCxnSpPr>
          <p:cNvPr id="87051" name="Straight Connector 22"/>
          <p:cNvCxnSpPr>
            <a:cxnSpLocks noChangeShapeType="1"/>
          </p:cNvCxnSpPr>
          <p:nvPr/>
        </p:nvCxnSpPr>
        <p:spPr bwMode="auto">
          <a:xfrm>
            <a:off x="434975" y="3440113"/>
            <a:ext cx="8288338" cy="0"/>
          </a:xfrm>
          <a:prstGeom prst="line">
            <a:avLst/>
          </a:prstGeom>
          <a:noFill/>
          <a:ln w="38100" algn="ctr">
            <a:solidFill>
              <a:srgbClr val="FFC000"/>
            </a:solidFill>
            <a:round/>
            <a:headEnd/>
            <a:tailEnd/>
          </a:ln>
        </p:spPr>
      </p:cxnSp>
      <p:cxnSp>
        <p:nvCxnSpPr>
          <p:cNvPr id="87052" name="Straight Connector 23"/>
          <p:cNvCxnSpPr>
            <a:cxnSpLocks noChangeShapeType="1"/>
          </p:cNvCxnSpPr>
          <p:nvPr/>
        </p:nvCxnSpPr>
        <p:spPr bwMode="auto">
          <a:xfrm>
            <a:off x="465138" y="4659313"/>
            <a:ext cx="8286750" cy="0"/>
          </a:xfrm>
          <a:prstGeom prst="line">
            <a:avLst/>
          </a:prstGeom>
          <a:noFill/>
          <a:ln w="38100" algn="ctr">
            <a:solidFill>
              <a:srgbClr val="FFC000"/>
            </a:solidFill>
            <a:round/>
            <a:headEnd/>
            <a:tailEnd/>
          </a:ln>
        </p:spPr>
      </p:cxnSp>
      <p:cxnSp>
        <p:nvCxnSpPr>
          <p:cNvPr id="87053" name="Straight Connector 24"/>
          <p:cNvCxnSpPr>
            <a:cxnSpLocks noChangeShapeType="1"/>
          </p:cNvCxnSpPr>
          <p:nvPr/>
        </p:nvCxnSpPr>
        <p:spPr bwMode="auto">
          <a:xfrm>
            <a:off x="465138" y="5994400"/>
            <a:ext cx="8286750" cy="0"/>
          </a:xfrm>
          <a:prstGeom prst="line">
            <a:avLst/>
          </a:prstGeom>
          <a:noFill/>
          <a:ln w="38100" algn="ctr">
            <a:solidFill>
              <a:srgbClr val="FFC000"/>
            </a:solidFill>
            <a:round/>
            <a:headEnd/>
            <a:tailEnd/>
          </a:ln>
        </p:spPr>
      </p:cxnSp>
      <p:sp>
        <p:nvSpPr>
          <p:cNvPr id="87054" name="TextBox 19"/>
          <p:cNvSpPr txBox="1">
            <a:spLocks noChangeArrowheads="1"/>
          </p:cNvSpPr>
          <p:nvPr/>
        </p:nvSpPr>
        <p:spPr bwMode="auto">
          <a:xfrm>
            <a:off x="434975" y="6008688"/>
            <a:ext cx="8493125" cy="646331"/>
          </a:xfrm>
          <a:prstGeom prst="rect">
            <a:avLst/>
          </a:prstGeom>
          <a:noFill/>
          <a:ln w="9525">
            <a:noFill/>
            <a:miter lim="800000"/>
            <a:headEnd/>
            <a:tailEnd/>
          </a:ln>
        </p:spPr>
        <p:txBody>
          <a:bodyPr>
            <a:spAutoFit/>
          </a:bodyPr>
          <a:lstStyle/>
          <a:p>
            <a:r>
              <a:rPr lang="en-US" b="1" dirty="0"/>
              <a:t>Summarizing Strategy: </a:t>
            </a:r>
            <a:r>
              <a:rPr lang="en-US" dirty="0"/>
              <a:t>Journal writing – Describe 2 of the most interesting </a:t>
            </a:r>
          </a:p>
          <a:p>
            <a:r>
              <a:rPr lang="en-US" dirty="0"/>
              <a:t>plant  adaptations in 2 different habitats.  </a:t>
            </a:r>
          </a:p>
        </p:txBody>
      </p:sp>
      <p:sp>
        <p:nvSpPr>
          <p:cNvPr id="87055" name="TextBox 25"/>
          <p:cNvSpPr txBox="1">
            <a:spLocks noChangeArrowheads="1"/>
          </p:cNvSpPr>
          <p:nvPr/>
        </p:nvSpPr>
        <p:spPr bwMode="auto">
          <a:xfrm>
            <a:off x="449263" y="3810000"/>
            <a:ext cx="8361362" cy="923925"/>
          </a:xfrm>
          <a:prstGeom prst="rect">
            <a:avLst/>
          </a:prstGeom>
          <a:noFill/>
          <a:ln w="9525">
            <a:noFill/>
            <a:miter lim="800000"/>
            <a:headEnd/>
            <a:tailEnd/>
          </a:ln>
        </p:spPr>
        <p:txBody>
          <a:bodyPr>
            <a:spAutoFit/>
          </a:bodyPr>
          <a:lstStyle/>
          <a:p>
            <a:r>
              <a:rPr lang="en-US" b="1"/>
              <a:t>Teaching Strategies</a:t>
            </a:r>
            <a:r>
              <a:rPr lang="en-US"/>
              <a:t>:  Guided reading with cause/effect graphic organizer to determine plant adaptations in different habitats </a:t>
            </a:r>
          </a:p>
          <a:p>
            <a:r>
              <a:rPr lang="en-US"/>
              <a:t>Discuss adaptations as behavioral or physical</a:t>
            </a:r>
          </a:p>
        </p:txBody>
      </p:sp>
      <p:sp>
        <p:nvSpPr>
          <p:cNvPr id="27" name="TextBox 26"/>
          <p:cNvSpPr txBox="1"/>
          <p:nvPr/>
        </p:nvSpPr>
        <p:spPr>
          <a:xfrm>
            <a:off x="406400" y="1901825"/>
            <a:ext cx="8475663" cy="1323439"/>
          </a:xfrm>
          <a:prstGeom prst="rect">
            <a:avLst/>
          </a:prstGeom>
          <a:noFill/>
        </p:spPr>
        <p:txBody>
          <a:bodyPr>
            <a:spAutoFit/>
          </a:bodyPr>
          <a:lstStyle/>
          <a:p>
            <a:pPr fontAlgn="auto">
              <a:spcBef>
                <a:spcPts val="0"/>
              </a:spcBef>
              <a:spcAft>
                <a:spcPts val="0"/>
              </a:spcAft>
              <a:defRPr/>
            </a:pPr>
            <a:r>
              <a:rPr lang="en-US" sz="1600" b="1" dirty="0">
                <a:cs typeface="+mn-cs"/>
              </a:rPr>
              <a:t>Activating Strategy</a:t>
            </a:r>
            <a:r>
              <a:rPr lang="en-US" sz="1600" b="1" dirty="0">
                <a:solidFill>
                  <a:srgbClr val="FFFF00"/>
                </a:solidFill>
                <a:cs typeface="+mn-cs"/>
              </a:rPr>
              <a:t>:  4 pieces of chart paper around the room are labeled  with a “What If’” question. Small groups rotate around the room responding in writing  to the prompt on each piece of paper: What if…you couldn’t use your thumb? What if…you had 4 legs?   What if…you couldn’t turn your head?  What if…your knees didn’t bend?  </a:t>
            </a:r>
          </a:p>
          <a:p>
            <a:pPr fontAlgn="auto">
              <a:spcBef>
                <a:spcPts val="0"/>
              </a:spcBef>
              <a:spcAft>
                <a:spcPts val="0"/>
              </a:spcAft>
              <a:defRPr/>
            </a:pPr>
            <a:r>
              <a:rPr lang="en-US" sz="1600" b="1" dirty="0">
                <a:cs typeface="+mn-cs"/>
              </a:rPr>
              <a:t>Preview Vocabulary:  </a:t>
            </a:r>
            <a:r>
              <a:rPr lang="en-US" sz="1600" b="1" dirty="0">
                <a:solidFill>
                  <a:schemeClr val="accent2">
                    <a:lumMod val="60000"/>
                    <a:lumOff val="40000"/>
                  </a:schemeClr>
                </a:solidFill>
                <a:cs typeface="+mn-cs"/>
              </a:rPr>
              <a:t>physical adaptations and behavioral adaptations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3"/>
          <p:cNvSpPr txBox="1">
            <a:spLocks noChangeArrowheads="1"/>
          </p:cNvSpPr>
          <p:nvPr/>
        </p:nvSpPr>
        <p:spPr bwMode="auto">
          <a:xfrm>
            <a:off x="1371600" y="1752600"/>
            <a:ext cx="6324600" cy="2862322"/>
          </a:xfrm>
          <a:prstGeom prst="rect">
            <a:avLst/>
          </a:prstGeom>
          <a:solidFill>
            <a:srgbClr val="FFFF66"/>
          </a:solidFill>
          <a:ln w="9525">
            <a:solidFill>
              <a:schemeClr val="tx1"/>
            </a:solidFill>
            <a:miter lim="800000"/>
            <a:headEnd/>
            <a:tailEnd/>
          </a:ln>
        </p:spPr>
        <p:txBody>
          <a:bodyPr>
            <a:spAutoFit/>
          </a:bodyPr>
          <a:lstStyle/>
          <a:p>
            <a:pPr algn="ctr">
              <a:spcBef>
                <a:spcPct val="50000"/>
              </a:spcBef>
            </a:pPr>
            <a:endParaRPr lang="en-US" sz="2400" b="1" dirty="0">
              <a:solidFill>
                <a:srgbClr val="CC0000"/>
              </a:solidFill>
            </a:endParaRPr>
          </a:p>
          <a:p>
            <a:pPr algn="ctr">
              <a:spcBef>
                <a:spcPct val="50000"/>
              </a:spcBef>
            </a:pPr>
            <a:endParaRPr lang="en-US" sz="2400" b="1" dirty="0">
              <a:solidFill>
                <a:srgbClr val="CC0000"/>
              </a:solidFill>
            </a:endParaRPr>
          </a:p>
          <a:p>
            <a:pPr algn="ctr">
              <a:spcBef>
                <a:spcPct val="50000"/>
              </a:spcBef>
            </a:pPr>
            <a:r>
              <a:rPr lang="en-US" sz="3200" b="1" dirty="0" smtClean="0">
                <a:solidFill>
                  <a:srgbClr val="CC0000"/>
                </a:solidFill>
              </a:rPr>
              <a:t>Now the lesson is complete.</a:t>
            </a:r>
            <a:endParaRPr lang="en-US" sz="3200" b="1" dirty="0">
              <a:solidFill>
                <a:srgbClr val="CC0000"/>
              </a:solidFill>
            </a:endParaRPr>
          </a:p>
          <a:p>
            <a:pPr algn="ctr">
              <a:spcBef>
                <a:spcPct val="50000"/>
              </a:spcBef>
            </a:pPr>
            <a:endParaRPr lang="en-US" sz="2400" b="1" dirty="0">
              <a:solidFill>
                <a:srgbClr val="CC0000"/>
              </a:solidFill>
            </a:endParaRPr>
          </a:p>
          <a:p>
            <a:pPr algn="ctr">
              <a:spcBef>
                <a:spcPct val="50000"/>
              </a:spcBef>
            </a:pPr>
            <a:endParaRPr lang="en-US" sz="2400" b="1" dirty="0">
              <a:solidFill>
                <a:srgbClr val="CC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0" y="0"/>
            <a:ext cx="9144000" cy="465138"/>
          </a:xfrm>
        </p:spPr>
        <p:txBody>
          <a:bodyPr/>
          <a:lstStyle/>
          <a:p>
            <a:pPr algn="ctr" eaLnBrk="1" hangingPunct="1"/>
            <a:r>
              <a:rPr lang="en-US" sz="2400" dirty="0" smtClean="0">
                <a:solidFill>
                  <a:schemeClr val="tx1"/>
                </a:solidFill>
              </a:rPr>
              <a:t>Lesson Plan</a:t>
            </a:r>
          </a:p>
        </p:txBody>
      </p:sp>
      <p:sp>
        <p:nvSpPr>
          <p:cNvPr id="89091" name="Rectangle 3"/>
          <p:cNvSpPr>
            <a:spLocks noChangeArrowheads="1"/>
          </p:cNvSpPr>
          <p:nvPr/>
        </p:nvSpPr>
        <p:spPr bwMode="auto">
          <a:xfrm>
            <a:off x="347663" y="449263"/>
            <a:ext cx="8550275" cy="6197600"/>
          </a:xfrm>
          <a:prstGeom prst="rect">
            <a:avLst/>
          </a:prstGeom>
          <a:noFill/>
          <a:ln w="38100">
            <a:solidFill>
              <a:schemeClr val="tx2"/>
            </a:solidFill>
            <a:miter lim="800000"/>
            <a:headEnd/>
            <a:tailEnd/>
          </a:ln>
        </p:spPr>
        <p:txBody>
          <a:bodyPr wrap="none" anchor="ctr"/>
          <a:lstStyle/>
          <a:p>
            <a:pPr algn="ctr"/>
            <a:endParaRPr lang="en-US">
              <a:latin typeface="Times New Roman" pitchFamily="18" charset="0"/>
            </a:endParaRPr>
          </a:p>
        </p:txBody>
      </p:sp>
      <p:sp>
        <p:nvSpPr>
          <p:cNvPr id="89092" name="Text Box 6"/>
          <p:cNvSpPr txBox="1">
            <a:spLocks noChangeArrowheads="1"/>
          </p:cNvSpPr>
          <p:nvPr/>
        </p:nvSpPr>
        <p:spPr bwMode="auto">
          <a:xfrm>
            <a:off x="1447800" y="2168525"/>
            <a:ext cx="184150" cy="822325"/>
          </a:xfrm>
          <a:prstGeom prst="rect">
            <a:avLst/>
          </a:prstGeom>
          <a:noFill/>
          <a:ln w="9525">
            <a:noFill/>
            <a:miter lim="800000"/>
            <a:headEnd/>
            <a:tailEnd/>
          </a:ln>
        </p:spPr>
        <p:txBody>
          <a:bodyPr wrap="none">
            <a:spAutoFit/>
          </a:bodyPr>
          <a:lstStyle/>
          <a:p>
            <a:endParaRPr lang="en-US"/>
          </a:p>
          <a:p>
            <a:endParaRPr lang="en-US">
              <a:latin typeface="Times New Roman" pitchFamily="18" charset="0"/>
            </a:endParaRPr>
          </a:p>
        </p:txBody>
      </p:sp>
      <p:sp>
        <p:nvSpPr>
          <p:cNvPr id="13" name="TextBox 12"/>
          <p:cNvSpPr txBox="1"/>
          <p:nvPr/>
        </p:nvSpPr>
        <p:spPr>
          <a:xfrm>
            <a:off x="363538" y="914400"/>
            <a:ext cx="8548687" cy="1138238"/>
          </a:xfrm>
          <a:prstGeom prst="rect">
            <a:avLst/>
          </a:prstGeom>
          <a:noFill/>
        </p:spPr>
        <p:txBody>
          <a:bodyPr>
            <a:spAutoFit/>
          </a:bodyPr>
          <a:lstStyle/>
          <a:p>
            <a:pPr fontAlgn="auto">
              <a:spcBef>
                <a:spcPts val="0"/>
              </a:spcBef>
              <a:spcAft>
                <a:spcPts val="0"/>
              </a:spcAft>
              <a:defRPr/>
            </a:pPr>
            <a:r>
              <a:rPr lang="en-US" sz="1600" b="1" dirty="0">
                <a:solidFill>
                  <a:schemeClr val="tx2"/>
                </a:solidFill>
                <a:cs typeface="+mn-cs"/>
              </a:rPr>
              <a:t>What do students have to know in order to answer the LEQ:</a:t>
            </a:r>
          </a:p>
          <a:p>
            <a:pPr marL="342900" indent="-342900" fontAlgn="auto">
              <a:spcBef>
                <a:spcPts val="0"/>
              </a:spcBef>
              <a:spcAft>
                <a:spcPts val="0"/>
              </a:spcAft>
              <a:buFontTx/>
              <a:buAutoNum type="arabicPeriod"/>
              <a:defRPr/>
            </a:pPr>
            <a:r>
              <a:rPr lang="en-US" sz="1600" b="1" dirty="0">
                <a:cs typeface="+mn-cs"/>
              </a:rPr>
              <a:t>Physical  and Behavioral Adaptation</a:t>
            </a:r>
          </a:p>
          <a:p>
            <a:pPr marL="342900" indent="-342900" fontAlgn="auto">
              <a:spcBef>
                <a:spcPts val="0"/>
              </a:spcBef>
              <a:spcAft>
                <a:spcPts val="0"/>
              </a:spcAft>
              <a:buFontTx/>
              <a:buAutoNum type="arabicPeriod"/>
              <a:defRPr/>
            </a:pPr>
            <a:r>
              <a:rPr lang="en-US" sz="1600" b="1" dirty="0">
                <a:cs typeface="+mn-cs"/>
              </a:rPr>
              <a:t>Causes and Effects of Adaptation</a:t>
            </a:r>
          </a:p>
          <a:p>
            <a:pPr marL="342900" indent="-342900" fontAlgn="auto">
              <a:spcBef>
                <a:spcPts val="0"/>
              </a:spcBef>
              <a:spcAft>
                <a:spcPts val="0"/>
              </a:spcAft>
              <a:defRPr/>
            </a:pPr>
            <a:endParaRPr lang="en-US" sz="2000" dirty="0">
              <a:cs typeface="+mn-cs"/>
            </a:endParaRPr>
          </a:p>
        </p:txBody>
      </p:sp>
      <p:sp>
        <p:nvSpPr>
          <p:cNvPr id="89094" name="TextBox 15"/>
          <p:cNvSpPr txBox="1">
            <a:spLocks noChangeArrowheads="1"/>
          </p:cNvSpPr>
          <p:nvPr/>
        </p:nvSpPr>
        <p:spPr bwMode="auto">
          <a:xfrm>
            <a:off x="363538" y="3584575"/>
            <a:ext cx="8461375" cy="339725"/>
          </a:xfrm>
          <a:prstGeom prst="rect">
            <a:avLst/>
          </a:prstGeom>
          <a:noFill/>
          <a:ln w="9525">
            <a:noFill/>
            <a:miter lim="800000"/>
            <a:headEnd/>
            <a:tailEnd/>
          </a:ln>
        </p:spPr>
        <p:txBody>
          <a:bodyPr>
            <a:spAutoFit/>
          </a:bodyPr>
          <a:lstStyle/>
          <a:p>
            <a:r>
              <a:rPr lang="en-US" sz="1600" b="1">
                <a:solidFill>
                  <a:schemeClr val="tx2"/>
                </a:solidFill>
              </a:rPr>
              <a:t>Thinking Skill Focus:  </a:t>
            </a:r>
            <a:r>
              <a:rPr lang="en-US" sz="1600" b="1"/>
              <a:t>Cause &amp; Effect                     </a:t>
            </a:r>
            <a:r>
              <a:rPr lang="en-US" sz="1600" b="1">
                <a:solidFill>
                  <a:schemeClr val="tx2"/>
                </a:solidFill>
              </a:rPr>
              <a:t>Graphic Organizer:</a:t>
            </a:r>
            <a:r>
              <a:rPr lang="en-US" sz="1600" b="1"/>
              <a:t> C&amp;E Fishbone</a:t>
            </a:r>
            <a:endParaRPr lang="en-US" b="1"/>
          </a:p>
        </p:txBody>
      </p:sp>
      <p:sp>
        <p:nvSpPr>
          <p:cNvPr id="89095" name="TextBox 17"/>
          <p:cNvSpPr txBox="1">
            <a:spLocks noChangeArrowheads="1"/>
          </p:cNvSpPr>
          <p:nvPr/>
        </p:nvSpPr>
        <p:spPr bwMode="auto">
          <a:xfrm>
            <a:off x="479425" y="4775200"/>
            <a:ext cx="8664575" cy="1077913"/>
          </a:xfrm>
          <a:prstGeom prst="rect">
            <a:avLst/>
          </a:prstGeom>
          <a:noFill/>
          <a:ln w="9525">
            <a:noFill/>
            <a:miter lim="800000"/>
            <a:headEnd/>
            <a:tailEnd/>
          </a:ln>
        </p:spPr>
        <p:txBody>
          <a:bodyPr>
            <a:spAutoFit/>
          </a:bodyPr>
          <a:lstStyle/>
          <a:p>
            <a:r>
              <a:rPr lang="en-US" sz="1600" b="1">
                <a:solidFill>
                  <a:schemeClr val="tx2"/>
                </a:solidFill>
              </a:rPr>
              <a:t>AP#1:</a:t>
            </a:r>
            <a:r>
              <a:rPr lang="en-US" sz="1600" b="1"/>
              <a:t> Given a list of adaptations, classify each one as either a physical or a</a:t>
            </a:r>
          </a:p>
          <a:p>
            <a:r>
              <a:rPr lang="en-US" sz="1600" b="1"/>
              <a:t>           behavioral adaptation.</a:t>
            </a:r>
          </a:p>
          <a:p>
            <a:r>
              <a:rPr lang="en-US" sz="1600" b="1">
                <a:solidFill>
                  <a:schemeClr val="tx2"/>
                </a:solidFill>
              </a:rPr>
              <a:t>AP#2:</a:t>
            </a:r>
            <a:r>
              <a:rPr lang="en-US" sz="1600" b="1"/>
              <a:t> Using the graphic organizer, write a description of 1 plant and its</a:t>
            </a:r>
          </a:p>
          <a:p>
            <a:r>
              <a:rPr lang="en-US" sz="1600" b="1"/>
              <a:t>           habitat and explain how it had to adapt in order to survive.  </a:t>
            </a:r>
            <a:endParaRPr lang="en-US" b="1"/>
          </a:p>
        </p:txBody>
      </p:sp>
      <p:sp>
        <p:nvSpPr>
          <p:cNvPr id="89096" name="Rectangle 18"/>
          <p:cNvSpPr>
            <a:spLocks noChangeArrowheads="1"/>
          </p:cNvSpPr>
          <p:nvPr/>
        </p:nvSpPr>
        <p:spPr bwMode="auto">
          <a:xfrm>
            <a:off x="363538" y="449263"/>
            <a:ext cx="8780462" cy="368300"/>
          </a:xfrm>
          <a:prstGeom prst="rect">
            <a:avLst/>
          </a:prstGeom>
          <a:noFill/>
          <a:ln w="9525">
            <a:noFill/>
            <a:miter lim="800000"/>
            <a:headEnd/>
            <a:tailEnd/>
          </a:ln>
        </p:spPr>
        <p:txBody>
          <a:bodyPr>
            <a:spAutoFit/>
          </a:bodyPr>
          <a:lstStyle/>
          <a:p>
            <a:r>
              <a:rPr lang="en-US" b="1">
                <a:solidFill>
                  <a:schemeClr val="tx2"/>
                </a:solidFill>
              </a:rPr>
              <a:t>Essential Question</a:t>
            </a:r>
            <a:r>
              <a:rPr lang="en-US" b="1"/>
              <a:t>:   How are plants adapted to survive in different habitats?</a:t>
            </a:r>
          </a:p>
        </p:txBody>
      </p:sp>
      <p:cxnSp>
        <p:nvCxnSpPr>
          <p:cNvPr id="89097" name="Straight Connector 20"/>
          <p:cNvCxnSpPr>
            <a:cxnSpLocks noChangeShapeType="1"/>
          </p:cNvCxnSpPr>
          <p:nvPr/>
        </p:nvCxnSpPr>
        <p:spPr bwMode="auto">
          <a:xfrm>
            <a:off x="465138" y="914400"/>
            <a:ext cx="8286750" cy="0"/>
          </a:xfrm>
          <a:prstGeom prst="line">
            <a:avLst/>
          </a:prstGeom>
          <a:noFill/>
          <a:ln w="38100" algn="ctr">
            <a:solidFill>
              <a:srgbClr val="FFC000"/>
            </a:solidFill>
            <a:round/>
            <a:headEnd/>
            <a:tailEnd/>
          </a:ln>
        </p:spPr>
      </p:cxnSp>
      <p:cxnSp>
        <p:nvCxnSpPr>
          <p:cNvPr id="89098" name="Straight Connector 21"/>
          <p:cNvCxnSpPr>
            <a:cxnSpLocks noChangeShapeType="1"/>
          </p:cNvCxnSpPr>
          <p:nvPr/>
        </p:nvCxnSpPr>
        <p:spPr bwMode="auto">
          <a:xfrm>
            <a:off x="414338" y="1749425"/>
            <a:ext cx="8286750" cy="0"/>
          </a:xfrm>
          <a:prstGeom prst="line">
            <a:avLst/>
          </a:prstGeom>
          <a:noFill/>
          <a:ln w="38100" algn="ctr">
            <a:solidFill>
              <a:srgbClr val="FFC000"/>
            </a:solidFill>
            <a:round/>
            <a:headEnd/>
            <a:tailEnd/>
          </a:ln>
        </p:spPr>
      </p:cxnSp>
      <p:cxnSp>
        <p:nvCxnSpPr>
          <p:cNvPr id="89099" name="Straight Connector 22"/>
          <p:cNvCxnSpPr>
            <a:cxnSpLocks noChangeShapeType="1"/>
          </p:cNvCxnSpPr>
          <p:nvPr/>
        </p:nvCxnSpPr>
        <p:spPr bwMode="auto">
          <a:xfrm>
            <a:off x="449263" y="3556000"/>
            <a:ext cx="8288337" cy="0"/>
          </a:xfrm>
          <a:prstGeom prst="line">
            <a:avLst/>
          </a:prstGeom>
          <a:noFill/>
          <a:ln w="38100" algn="ctr">
            <a:solidFill>
              <a:srgbClr val="FFC000"/>
            </a:solidFill>
            <a:round/>
            <a:headEnd/>
            <a:tailEnd/>
          </a:ln>
        </p:spPr>
      </p:cxnSp>
      <p:cxnSp>
        <p:nvCxnSpPr>
          <p:cNvPr id="89100" name="Straight Connector 23"/>
          <p:cNvCxnSpPr>
            <a:cxnSpLocks noChangeShapeType="1"/>
          </p:cNvCxnSpPr>
          <p:nvPr/>
        </p:nvCxnSpPr>
        <p:spPr bwMode="auto">
          <a:xfrm>
            <a:off x="479425" y="4789488"/>
            <a:ext cx="8286750" cy="0"/>
          </a:xfrm>
          <a:prstGeom prst="line">
            <a:avLst/>
          </a:prstGeom>
          <a:noFill/>
          <a:ln w="38100" algn="ctr">
            <a:solidFill>
              <a:srgbClr val="FFC000"/>
            </a:solidFill>
            <a:round/>
            <a:headEnd/>
            <a:tailEnd/>
          </a:ln>
        </p:spPr>
      </p:cxnSp>
      <p:cxnSp>
        <p:nvCxnSpPr>
          <p:cNvPr id="89101" name="Straight Connector 24"/>
          <p:cNvCxnSpPr>
            <a:cxnSpLocks noChangeShapeType="1"/>
          </p:cNvCxnSpPr>
          <p:nvPr/>
        </p:nvCxnSpPr>
        <p:spPr bwMode="auto">
          <a:xfrm>
            <a:off x="465138" y="5994400"/>
            <a:ext cx="8286750" cy="0"/>
          </a:xfrm>
          <a:prstGeom prst="line">
            <a:avLst/>
          </a:prstGeom>
          <a:noFill/>
          <a:ln w="38100" algn="ctr">
            <a:solidFill>
              <a:srgbClr val="FFC000"/>
            </a:solidFill>
            <a:round/>
            <a:headEnd/>
            <a:tailEnd/>
          </a:ln>
        </p:spPr>
      </p:cxnSp>
      <p:sp>
        <p:nvSpPr>
          <p:cNvPr id="89102" name="TextBox 19"/>
          <p:cNvSpPr txBox="1">
            <a:spLocks noChangeArrowheads="1"/>
          </p:cNvSpPr>
          <p:nvPr/>
        </p:nvSpPr>
        <p:spPr bwMode="auto">
          <a:xfrm>
            <a:off x="434975" y="6008688"/>
            <a:ext cx="8493125" cy="615950"/>
          </a:xfrm>
          <a:prstGeom prst="rect">
            <a:avLst/>
          </a:prstGeom>
          <a:noFill/>
          <a:ln w="9525">
            <a:noFill/>
            <a:miter lim="800000"/>
            <a:headEnd/>
            <a:tailEnd/>
          </a:ln>
        </p:spPr>
        <p:txBody>
          <a:bodyPr>
            <a:spAutoFit/>
          </a:bodyPr>
          <a:lstStyle/>
          <a:p>
            <a:r>
              <a:rPr lang="en-US" b="1">
                <a:solidFill>
                  <a:schemeClr val="tx2"/>
                </a:solidFill>
              </a:rPr>
              <a:t>S</a:t>
            </a:r>
            <a:r>
              <a:rPr lang="en-US" sz="1600" b="1">
                <a:solidFill>
                  <a:schemeClr val="tx2"/>
                </a:solidFill>
              </a:rPr>
              <a:t>ummarizing Strategy:</a:t>
            </a:r>
            <a:r>
              <a:rPr lang="en-US" sz="1600" b="1"/>
              <a:t> Journal writing – Describe 2 of the most interesting </a:t>
            </a:r>
          </a:p>
          <a:p>
            <a:r>
              <a:rPr lang="en-US" sz="1600" b="1"/>
              <a:t>plant  adaptations in 2 different habitats.  When finished, 2’s explain why.</a:t>
            </a:r>
            <a:endParaRPr lang="en-US" b="1"/>
          </a:p>
        </p:txBody>
      </p:sp>
      <p:sp>
        <p:nvSpPr>
          <p:cNvPr id="89103" name="TextBox 25"/>
          <p:cNvSpPr txBox="1">
            <a:spLocks noChangeArrowheads="1"/>
          </p:cNvSpPr>
          <p:nvPr/>
        </p:nvSpPr>
        <p:spPr bwMode="auto">
          <a:xfrm>
            <a:off x="449263" y="3889375"/>
            <a:ext cx="8361362" cy="831850"/>
          </a:xfrm>
          <a:prstGeom prst="rect">
            <a:avLst/>
          </a:prstGeom>
          <a:noFill/>
          <a:ln w="9525">
            <a:noFill/>
            <a:miter lim="800000"/>
            <a:headEnd/>
            <a:tailEnd/>
          </a:ln>
        </p:spPr>
        <p:txBody>
          <a:bodyPr>
            <a:spAutoFit/>
          </a:bodyPr>
          <a:lstStyle/>
          <a:p>
            <a:r>
              <a:rPr lang="en-US" sz="1600" b="1"/>
              <a:t>Teaching Strategies:  Guided reading with cause/effect graphic organizer to determine plant adaptations in different habitats </a:t>
            </a:r>
          </a:p>
          <a:p>
            <a:r>
              <a:rPr lang="en-US" sz="1600" b="1"/>
              <a:t>Discuss adaptations as behavioral or physical</a:t>
            </a:r>
          </a:p>
        </p:txBody>
      </p:sp>
      <p:sp>
        <p:nvSpPr>
          <p:cNvPr id="89104" name="TextBox 26"/>
          <p:cNvSpPr txBox="1">
            <a:spLocks noChangeArrowheads="1"/>
          </p:cNvSpPr>
          <p:nvPr/>
        </p:nvSpPr>
        <p:spPr bwMode="auto">
          <a:xfrm>
            <a:off x="392113" y="1770063"/>
            <a:ext cx="8475662" cy="1816100"/>
          </a:xfrm>
          <a:prstGeom prst="rect">
            <a:avLst/>
          </a:prstGeom>
          <a:noFill/>
          <a:ln w="9525">
            <a:noFill/>
            <a:miter lim="800000"/>
            <a:headEnd/>
            <a:tailEnd/>
          </a:ln>
        </p:spPr>
        <p:txBody>
          <a:bodyPr>
            <a:spAutoFit/>
          </a:bodyPr>
          <a:lstStyle/>
          <a:p>
            <a:r>
              <a:rPr lang="en-US" sz="1600" b="1">
                <a:solidFill>
                  <a:schemeClr val="tx2"/>
                </a:solidFill>
              </a:rPr>
              <a:t>Activating Strategy:  </a:t>
            </a:r>
            <a:r>
              <a:rPr lang="en-US" sz="1600" b="1"/>
              <a:t>4 pieces of chart paper around the room are labeled  with a “What If’” question. Small groups rotate around the room responding in writing  to the prompt on each piece of paper: What if…you couldn’t use your thumb? What if…you had 4 legs?   What if…you couldn’t turn your head?  What if…your knees didn’t bend?  </a:t>
            </a:r>
          </a:p>
          <a:p>
            <a:endParaRPr lang="en-US" sz="1600" b="1"/>
          </a:p>
          <a:p>
            <a:r>
              <a:rPr lang="en-US" sz="1600" b="1">
                <a:solidFill>
                  <a:schemeClr val="tx2"/>
                </a:solidFill>
              </a:rPr>
              <a:t>Preview Vocabulary:</a:t>
            </a:r>
            <a:r>
              <a:rPr lang="en-US" sz="1600" b="1"/>
              <a:t>  physical adaptations and behavioral adaptations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AutoShape 2"/>
          <p:cNvSpPr>
            <a:spLocks noChangeArrowheads="1"/>
          </p:cNvSpPr>
          <p:nvPr/>
        </p:nvSpPr>
        <p:spPr bwMode="auto">
          <a:xfrm>
            <a:off x="228600" y="1143000"/>
            <a:ext cx="8915400" cy="2286000"/>
          </a:xfrm>
          <a:prstGeom prst="cloudCallout">
            <a:avLst>
              <a:gd name="adj1" fmla="val -48648"/>
              <a:gd name="adj2" fmla="val 58333"/>
            </a:avLst>
          </a:prstGeom>
          <a:solidFill>
            <a:schemeClr val="accent1"/>
          </a:solidFill>
          <a:ln w="9525">
            <a:solidFill>
              <a:schemeClr val="tx1"/>
            </a:solidFill>
            <a:round/>
            <a:headEnd/>
            <a:tailEnd/>
          </a:ln>
        </p:spPr>
        <p:txBody>
          <a:bodyPr/>
          <a:lstStyle/>
          <a:p>
            <a:pPr algn="ctr"/>
            <a:r>
              <a:rPr lang="en-US" sz="2400" b="1" dirty="0">
                <a:solidFill>
                  <a:schemeClr val="bg1"/>
                </a:solidFill>
              </a:rPr>
              <a:t>Now that the lesson is planned, </a:t>
            </a:r>
            <a:r>
              <a:rPr lang="en-US" sz="2400" b="1" dirty="0" smtClean="0">
                <a:solidFill>
                  <a:srgbClr val="C00000"/>
                </a:solidFill>
              </a:rPr>
              <a:t>list </a:t>
            </a:r>
            <a:r>
              <a:rPr lang="en-US" sz="2400" b="1" dirty="0">
                <a:solidFill>
                  <a:srgbClr val="C00000"/>
                </a:solidFill>
              </a:rPr>
              <a:t>out the activities in the order in which they occur</a:t>
            </a:r>
            <a:r>
              <a:rPr lang="en-US" sz="2400" b="1" dirty="0">
                <a:solidFill>
                  <a:schemeClr val="bg1"/>
                </a:solidFill>
              </a:rPr>
              <a:t> across   1-2-3-4 days.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609600" y="381000"/>
            <a:ext cx="8001000" cy="990600"/>
          </a:xfrm>
          <a:solidFill>
            <a:schemeClr val="accent2"/>
          </a:solidFill>
        </p:spPr>
        <p:txBody>
          <a:bodyPr anchor="b"/>
          <a:lstStyle/>
          <a:p>
            <a:pPr algn="ctr" eaLnBrk="1" hangingPunct="1"/>
            <a:r>
              <a:rPr lang="en-US" b="1" dirty="0" smtClean="0">
                <a:solidFill>
                  <a:schemeClr val="tx2"/>
                </a:solidFill>
                <a:latin typeface="Arial" charset="0"/>
              </a:rPr>
              <a:t>Levels of Learning</a:t>
            </a:r>
          </a:p>
        </p:txBody>
      </p:sp>
      <p:sp>
        <p:nvSpPr>
          <p:cNvPr id="19459" name="Text Box 11"/>
          <p:cNvSpPr txBox="1">
            <a:spLocks noChangeArrowheads="1"/>
          </p:cNvSpPr>
          <p:nvPr/>
        </p:nvSpPr>
        <p:spPr bwMode="auto">
          <a:xfrm>
            <a:off x="1143000" y="1600200"/>
            <a:ext cx="8001000" cy="4586288"/>
          </a:xfrm>
          <a:prstGeom prst="rect">
            <a:avLst/>
          </a:prstGeom>
          <a:noFill/>
          <a:ln w="9525">
            <a:noFill/>
            <a:miter lim="800000"/>
            <a:headEnd/>
            <a:tailEnd/>
          </a:ln>
        </p:spPr>
        <p:txBody>
          <a:bodyPr wrap="square">
            <a:spAutoFit/>
          </a:bodyPr>
          <a:lstStyle/>
          <a:p>
            <a:pPr>
              <a:buClr>
                <a:schemeClr val="tx2"/>
              </a:buClr>
              <a:buFont typeface="Wingdings" pitchFamily="2" charset="2"/>
              <a:buChar char="§"/>
            </a:pPr>
            <a:r>
              <a:rPr lang="en-US" sz="2400" dirty="0"/>
              <a:t> </a:t>
            </a:r>
            <a:r>
              <a:rPr lang="en-US" sz="2800" dirty="0"/>
              <a:t>Learning is not – “</a:t>
            </a:r>
            <a:r>
              <a:rPr lang="en-US" sz="2800" dirty="0" err="1"/>
              <a:t>ta</a:t>
            </a:r>
            <a:r>
              <a:rPr lang="en-US" sz="2800" dirty="0"/>
              <a:t> </a:t>
            </a:r>
            <a:r>
              <a:rPr lang="en-US" sz="2800" dirty="0" err="1"/>
              <a:t>da</a:t>
            </a:r>
            <a:r>
              <a:rPr lang="en-US" sz="2800" dirty="0"/>
              <a:t>”</a:t>
            </a:r>
          </a:p>
          <a:p>
            <a:pPr>
              <a:buClr>
                <a:schemeClr val="tx2"/>
              </a:buClr>
            </a:pPr>
            <a:endParaRPr lang="en-US" sz="1600" dirty="0"/>
          </a:p>
          <a:p>
            <a:pPr>
              <a:buClr>
                <a:schemeClr val="tx2"/>
              </a:buClr>
              <a:buFont typeface="Wingdings" pitchFamily="2" charset="2"/>
              <a:buChar char="§"/>
            </a:pPr>
            <a:r>
              <a:rPr lang="en-US" sz="2800" dirty="0"/>
              <a:t> Learners  do not suddenly learn skills and </a:t>
            </a:r>
          </a:p>
          <a:p>
            <a:pPr>
              <a:buClr>
                <a:schemeClr val="tx2"/>
              </a:buClr>
            </a:pPr>
            <a:r>
              <a:rPr lang="en-US" sz="2800" dirty="0"/>
              <a:t>   concepts.  </a:t>
            </a:r>
          </a:p>
          <a:p>
            <a:pPr>
              <a:buClr>
                <a:schemeClr val="tx2"/>
              </a:buClr>
            </a:pPr>
            <a:endParaRPr lang="en-US" sz="1600" dirty="0"/>
          </a:p>
          <a:p>
            <a:pPr>
              <a:buClr>
                <a:schemeClr val="tx2"/>
              </a:buClr>
              <a:buFont typeface="Wingdings" pitchFamily="2" charset="2"/>
              <a:buChar char="§"/>
            </a:pPr>
            <a:r>
              <a:rPr lang="en-US" sz="2800" dirty="0"/>
              <a:t> Learning Research &amp; Brain Research show  </a:t>
            </a:r>
          </a:p>
          <a:p>
            <a:pPr>
              <a:buClr>
                <a:schemeClr val="tx2"/>
              </a:buClr>
            </a:pPr>
            <a:r>
              <a:rPr lang="en-US" sz="2800" dirty="0"/>
              <a:t>   learners progress through levels of learning</a:t>
            </a:r>
          </a:p>
          <a:p>
            <a:pPr lvl="1">
              <a:buClr>
                <a:schemeClr val="tx2"/>
              </a:buClr>
              <a:buFont typeface="Wingdings" pitchFamily="2" charset="2"/>
              <a:buChar char="§"/>
            </a:pPr>
            <a:r>
              <a:rPr lang="en-US" sz="2400" dirty="0"/>
              <a:t> Each level takes the learner to a further depth of</a:t>
            </a:r>
          </a:p>
          <a:p>
            <a:pPr lvl="1">
              <a:buClr>
                <a:schemeClr val="tx2"/>
              </a:buClr>
            </a:pPr>
            <a:r>
              <a:rPr lang="en-US" sz="2400" dirty="0"/>
              <a:t>   understanding</a:t>
            </a:r>
          </a:p>
          <a:p>
            <a:pPr lvl="1">
              <a:buClr>
                <a:schemeClr val="tx2"/>
              </a:buClr>
              <a:buFont typeface="Wingdings" pitchFamily="2" charset="2"/>
              <a:buChar char="§"/>
            </a:pPr>
            <a:r>
              <a:rPr lang="en-US" sz="2400" dirty="0"/>
              <a:t> Learners become more capable of applying skills and </a:t>
            </a:r>
          </a:p>
          <a:p>
            <a:pPr lvl="1">
              <a:buClr>
                <a:schemeClr val="tx2"/>
              </a:buClr>
            </a:pPr>
            <a:r>
              <a:rPr lang="en-US" sz="2400" dirty="0"/>
              <a:t>   concepts to their lives as they progress through the </a:t>
            </a:r>
          </a:p>
          <a:p>
            <a:pPr lvl="1">
              <a:buClr>
                <a:schemeClr val="tx2"/>
              </a:buClr>
            </a:pPr>
            <a:r>
              <a:rPr lang="en-US" sz="2400" dirty="0"/>
              <a:t>   levels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138" name="Straight Connector 4"/>
          <p:cNvCxnSpPr>
            <a:cxnSpLocks noChangeShapeType="1"/>
          </p:cNvCxnSpPr>
          <p:nvPr/>
        </p:nvCxnSpPr>
        <p:spPr bwMode="auto">
          <a:xfrm rot="16200000" flipH="1">
            <a:off x="1436688" y="3322638"/>
            <a:ext cx="5762625" cy="15875"/>
          </a:xfrm>
          <a:prstGeom prst="line">
            <a:avLst/>
          </a:prstGeom>
          <a:noFill/>
          <a:ln w="38100" algn="ctr">
            <a:solidFill>
              <a:srgbClr val="FFC000"/>
            </a:solidFill>
            <a:round/>
            <a:headEnd/>
            <a:tailEnd/>
          </a:ln>
        </p:spPr>
      </p:cxnSp>
      <p:sp>
        <p:nvSpPr>
          <p:cNvPr id="91139" name="TextBox 6"/>
          <p:cNvSpPr txBox="1">
            <a:spLocks noChangeArrowheads="1"/>
          </p:cNvSpPr>
          <p:nvPr/>
        </p:nvSpPr>
        <p:spPr bwMode="auto">
          <a:xfrm>
            <a:off x="1538288" y="377825"/>
            <a:ext cx="5143500" cy="461963"/>
          </a:xfrm>
          <a:prstGeom prst="rect">
            <a:avLst/>
          </a:prstGeom>
          <a:noFill/>
          <a:ln w="9525">
            <a:noFill/>
            <a:miter lim="800000"/>
            <a:headEnd/>
            <a:tailEnd/>
          </a:ln>
        </p:spPr>
        <p:txBody>
          <a:bodyPr wrap="none">
            <a:spAutoFit/>
          </a:bodyPr>
          <a:lstStyle/>
          <a:p>
            <a:r>
              <a:rPr lang="en-US" sz="2400" b="1">
                <a:solidFill>
                  <a:srgbClr val="FFC000"/>
                </a:solidFill>
              </a:rPr>
              <a:t>Day 1                                       Day 2</a:t>
            </a:r>
          </a:p>
        </p:txBody>
      </p:sp>
      <p:cxnSp>
        <p:nvCxnSpPr>
          <p:cNvPr id="91140" name="Straight Connector 8"/>
          <p:cNvCxnSpPr>
            <a:cxnSpLocks noChangeShapeType="1"/>
          </p:cNvCxnSpPr>
          <p:nvPr/>
        </p:nvCxnSpPr>
        <p:spPr bwMode="auto">
          <a:xfrm>
            <a:off x="449263" y="885825"/>
            <a:ext cx="8128000" cy="0"/>
          </a:xfrm>
          <a:prstGeom prst="line">
            <a:avLst/>
          </a:prstGeom>
          <a:noFill/>
          <a:ln w="38100" algn="ctr">
            <a:solidFill>
              <a:srgbClr val="FFC000"/>
            </a:solidFill>
            <a:round/>
            <a:headEnd/>
            <a:tailEnd/>
          </a:ln>
        </p:spPr>
      </p:cxnSp>
      <p:sp>
        <p:nvSpPr>
          <p:cNvPr id="91141" name="TextBox 9"/>
          <p:cNvSpPr txBox="1">
            <a:spLocks noChangeArrowheads="1"/>
          </p:cNvSpPr>
          <p:nvPr/>
        </p:nvSpPr>
        <p:spPr bwMode="auto">
          <a:xfrm>
            <a:off x="347663" y="1233488"/>
            <a:ext cx="3978275" cy="4524375"/>
          </a:xfrm>
          <a:prstGeom prst="rect">
            <a:avLst/>
          </a:prstGeom>
          <a:noFill/>
          <a:ln w="9525">
            <a:noFill/>
            <a:miter lim="800000"/>
            <a:headEnd/>
            <a:tailEnd/>
          </a:ln>
        </p:spPr>
        <p:txBody>
          <a:bodyPr>
            <a:spAutoFit/>
          </a:bodyPr>
          <a:lstStyle/>
          <a:p>
            <a:r>
              <a:rPr lang="en-US" sz="2400" b="1"/>
              <a:t>1. Activating Strategy</a:t>
            </a:r>
          </a:p>
          <a:p>
            <a:endParaRPr lang="en-US" sz="2400" b="1"/>
          </a:p>
          <a:p>
            <a:r>
              <a:rPr lang="en-US" sz="2400" b="1"/>
              <a:t>2. Preview Vocabulary</a:t>
            </a:r>
          </a:p>
          <a:p>
            <a:endParaRPr lang="en-US" sz="2400" b="1"/>
          </a:p>
          <a:p>
            <a:r>
              <a:rPr lang="en-US" sz="2400" b="1"/>
              <a:t>3. Thinking Skill:</a:t>
            </a:r>
          </a:p>
          <a:p>
            <a:endParaRPr lang="en-US" sz="2400" b="1"/>
          </a:p>
          <a:p>
            <a:r>
              <a:rPr lang="en-US" sz="2400" b="1"/>
              <a:t>4. Graphic Organizer:</a:t>
            </a:r>
          </a:p>
          <a:p>
            <a:endParaRPr lang="en-US" sz="2400" b="1"/>
          </a:p>
          <a:p>
            <a:r>
              <a:rPr lang="en-US" sz="2400" b="1"/>
              <a:t>5. Teaching:</a:t>
            </a:r>
          </a:p>
          <a:p>
            <a:endParaRPr lang="en-US" sz="2400" b="1"/>
          </a:p>
          <a:p>
            <a:endParaRPr lang="en-US" sz="2400" b="1"/>
          </a:p>
          <a:p>
            <a:r>
              <a:rPr lang="en-US" sz="2400" b="1"/>
              <a:t>6. Assessment Prompt #1</a:t>
            </a:r>
          </a:p>
        </p:txBody>
      </p:sp>
      <p:sp>
        <p:nvSpPr>
          <p:cNvPr id="91142" name="TextBox 10"/>
          <p:cNvSpPr txBox="1">
            <a:spLocks noChangeArrowheads="1"/>
          </p:cNvSpPr>
          <p:nvPr/>
        </p:nvSpPr>
        <p:spPr bwMode="auto">
          <a:xfrm>
            <a:off x="4614863" y="1262063"/>
            <a:ext cx="4079875" cy="4154487"/>
          </a:xfrm>
          <a:prstGeom prst="rect">
            <a:avLst/>
          </a:prstGeom>
          <a:noFill/>
          <a:ln w="9525">
            <a:noFill/>
            <a:miter lim="800000"/>
            <a:headEnd/>
            <a:tailEnd/>
          </a:ln>
        </p:spPr>
        <p:txBody>
          <a:bodyPr>
            <a:spAutoFit/>
          </a:bodyPr>
          <a:lstStyle/>
          <a:p>
            <a:r>
              <a:rPr lang="en-US" sz="2400" b="1"/>
              <a:t>7. Teaching</a:t>
            </a:r>
          </a:p>
          <a:p>
            <a:endParaRPr lang="en-US" sz="2400" b="1"/>
          </a:p>
          <a:p>
            <a:endParaRPr lang="en-US" sz="2400" b="1"/>
          </a:p>
          <a:p>
            <a:endParaRPr lang="en-US" sz="2400" b="1"/>
          </a:p>
          <a:p>
            <a:r>
              <a:rPr lang="en-US" sz="2400" b="1"/>
              <a:t>8. Assessment Prompt #2</a:t>
            </a:r>
          </a:p>
          <a:p>
            <a:endParaRPr lang="en-US" sz="2400" b="1"/>
          </a:p>
          <a:p>
            <a:endParaRPr lang="en-US" sz="2400" b="1"/>
          </a:p>
          <a:p>
            <a:r>
              <a:rPr lang="en-US" sz="2400" b="1"/>
              <a:t>9. Summarizing Activity</a:t>
            </a:r>
          </a:p>
          <a:p>
            <a:endParaRPr lang="en-US" sz="2400" b="1"/>
          </a:p>
          <a:p>
            <a:endParaRPr lang="en-US" sz="2400" b="1"/>
          </a:p>
          <a:p>
            <a:r>
              <a:rPr lang="en-US" sz="2400" b="1"/>
              <a:t>10. Answering the LEQ</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a:solidFill>
            <a:schemeClr val="accent2"/>
          </a:solidFill>
        </p:spPr>
        <p:txBody>
          <a:bodyPr/>
          <a:lstStyle/>
          <a:p>
            <a:r>
              <a:rPr lang="en-US" b="1" dirty="0" smtClean="0"/>
              <a:t>What are the BIG IDEAs...???</a:t>
            </a:r>
            <a:endParaRPr lang="en-US" b="1" dirty="0"/>
          </a:p>
        </p:txBody>
      </p:sp>
      <p:sp>
        <p:nvSpPr>
          <p:cNvPr id="3" name="Content Placeholder 2"/>
          <p:cNvSpPr>
            <a:spLocks noGrp="1"/>
          </p:cNvSpPr>
          <p:nvPr>
            <p:ph idx="1"/>
          </p:nvPr>
        </p:nvSpPr>
        <p:spPr>
          <a:xfrm>
            <a:off x="457200" y="1752600"/>
            <a:ext cx="8229600" cy="4572000"/>
          </a:xfrm>
        </p:spPr>
        <p:txBody>
          <a:bodyPr/>
          <a:lstStyle/>
          <a:p>
            <a:r>
              <a:rPr lang="en-US" dirty="0" smtClean="0"/>
              <a:t>Group 1: Guiding Questions (P.29)</a:t>
            </a:r>
          </a:p>
          <a:p>
            <a:r>
              <a:rPr lang="en-US" dirty="0" smtClean="0"/>
              <a:t>Group 2: Formative Assessment (p.53)</a:t>
            </a:r>
          </a:p>
          <a:p>
            <a:r>
              <a:rPr lang="en-US" dirty="0" smtClean="0"/>
              <a:t>Group 3: Learning Maps (p.87)</a:t>
            </a:r>
          </a:p>
          <a:p>
            <a:endParaRPr lang="en-US" dirty="0"/>
          </a:p>
          <a:p>
            <a:pPr marL="0" indent="0" algn="ctr">
              <a:buNone/>
            </a:pPr>
            <a:r>
              <a:rPr lang="en-US" sz="3600" dirty="0" smtClean="0"/>
              <a:t>Create a poster that highlights the BIG IDEAS and the benefits to teachers/students.</a:t>
            </a:r>
            <a:endParaRPr lang="en-US" sz="3600" dirty="0"/>
          </a:p>
        </p:txBody>
      </p:sp>
    </p:spTree>
    <p:extLst>
      <p:ext uri="{BB962C8B-B14F-4D97-AF65-F5344CB8AC3E}">
        <p14:creationId xmlns:p14="http://schemas.microsoft.com/office/powerpoint/2010/main" val="1605845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304800"/>
            <a:ext cx="8153400" cy="742950"/>
          </a:xfrm>
          <a:solidFill>
            <a:schemeClr val="accent2"/>
          </a:solidFill>
        </p:spPr>
        <p:txBody>
          <a:bodyPr>
            <a:normAutofit/>
          </a:bodyPr>
          <a:lstStyle/>
          <a:p>
            <a:pPr algn="ctr" eaLnBrk="1" hangingPunct="1"/>
            <a:r>
              <a:rPr lang="en-US" b="1" dirty="0" smtClean="0">
                <a:solidFill>
                  <a:schemeClr val="tx2"/>
                </a:solidFill>
              </a:rPr>
              <a:t>Levels of Learning </a:t>
            </a:r>
          </a:p>
        </p:txBody>
      </p:sp>
      <p:sp>
        <p:nvSpPr>
          <p:cNvPr id="20483" name="Line 3"/>
          <p:cNvSpPr>
            <a:spLocks noChangeShapeType="1"/>
          </p:cNvSpPr>
          <p:nvPr/>
        </p:nvSpPr>
        <p:spPr bwMode="auto">
          <a:xfrm>
            <a:off x="533400" y="1066800"/>
            <a:ext cx="8077200" cy="0"/>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20484" name="Rectangle 4"/>
          <p:cNvSpPr>
            <a:spLocks noChangeArrowheads="1"/>
          </p:cNvSpPr>
          <p:nvPr/>
        </p:nvSpPr>
        <p:spPr bwMode="auto">
          <a:xfrm>
            <a:off x="609600" y="1219200"/>
            <a:ext cx="3733800" cy="2743200"/>
          </a:xfrm>
          <a:prstGeom prst="rect">
            <a:avLst/>
          </a:prstGeom>
          <a:noFill/>
          <a:ln w="38100">
            <a:solidFill>
              <a:schemeClr val="tx2"/>
            </a:solidFill>
            <a:miter lim="800000"/>
            <a:headEnd type="none" w="sm" len="sm"/>
            <a:tailEnd type="none" w="sm" len="sm"/>
          </a:ln>
        </p:spPr>
        <p:txBody>
          <a:bodyPr wrap="none" anchor="ctr"/>
          <a:lstStyle/>
          <a:p>
            <a:pPr algn="ctr" eaLnBrk="0" hangingPunct="0"/>
            <a:r>
              <a:rPr lang="en-US" sz="2000" b="1">
                <a:solidFill>
                  <a:schemeClr val="tx2"/>
                </a:solidFill>
              </a:rPr>
              <a:t>I.  Acquisition</a:t>
            </a:r>
          </a:p>
          <a:p>
            <a:pPr algn="ctr" eaLnBrk="0" hangingPunct="0"/>
            <a:endParaRPr lang="en-US" sz="2000" b="1"/>
          </a:p>
          <a:p>
            <a:pPr algn="ctr" eaLnBrk="0" hangingPunct="0"/>
            <a:r>
              <a:rPr lang="en-US" b="1"/>
              <a:t>Essential question</a:t>
            </a:r>
          </a:p>
          <a:p>
            <a:pPr algn="ctr" eaLnBrk="0" hangingPunct="0"/>
            <a:r>
              <a:rPr lang="en-US" b="1"/>
              <a:t>Linking prior knowledge</a:t>
            </a:r>
          </a:p>
          <a:p>
            <a:pPr algn="ctr" eaLnBrk="0" hangingPunct="0"/>
            <a:r>
              <a:rPr lang="en-US" b="1"/>
              <a:t>Scaffolding/preview</a:t>
            </a:r>
          </a:p>
          <a:p>
            <a:pPr algn="ctr" eaLnBrk="0" hangingPunct="0"/>
            <a:r>
              <a:rPr lang="en-US" b="1"/>
              <a:t>Collaborative pairs</a:t>
            </a:r>
          </a:p>
          <a:p>
            <a:pPr algn="ctr" eaLnBrk="0" hangingPunct="0"/>
            <a:r>
              <a:rPr lang="en-US" b="1"/>
              <a:t>Distributed practice</a:t>
            </a:r>
          </a:p>
          <a:p>
            <a:pPr algn="ctr" eaLnBrk="0" hangingPunct="0"/>
            <a:r>
              <a:rPr lang="en-US" b="1"/>
              <a:t>Distributed summarizing</a:t>
            </a:r>
          </a:p>
          <a:p>
            <a:pPr algn="ctr" eaLnBrk="0" hangingPunct="0"/>
            <a:r>
              <a:rPr lang="en-US" b="1"/>
              <a:t>Graphic organizers</a:t>
            </a:r>
            <a:endParaRPr lang="en-US" b="1">
              <a:latin typeface="Times New Roman" pitchFamily="18" charset="0"/>
            </a:endParaRPr>
          </a:p>
        </p:txBody>
      </p:sp>
      <p:sp>
        <p:nvSpPr>
          <p:cNvPr id="20485" name="AutoShape 5"/>
          <p:cNvSpPr>
            <a:spLocks noChangeArrowheads="1"/>
          </p:cNvSpPr>
          <p:nvPr/>
        </p:nvSpPr>
        <p:spPr bwMode="auto">
          <a:xfrm>
            <a:off x="4572000" y="2286000"/>
            <a:ext cx="812800" cy="285750"/>
          </a:xfrm>
          <a:prstGeom prst="notchedRightArrow">
            <a:avLst>
              <a:gd name="adj1" fmla="val 50000"/>
              <a:gd name="adj2" fmla="val 71111"/>
            </a:avLst>
          </a:prstGeom>
          <a:solidFill>
            <a:srgbClr val="FFCC00"/>
          </a:solidFill>
          <a:ln w="25400">
            <a:solidFill>
              <a:schemeClr val="tx1"/>
            </a:solidFill>
            <a:miter lim="800000"/>
            <a:headEnd type="none" w="sm" len="sm"/>
            <a:tailEnd type="none" w="sm" len="sm"/>
          </a:ln>
        </p:spPr>
        <p:txBody>
          <a:bodyPr wrap="none" anchor="ctr"/>
          <a:lstStyle/>
          <a:p>
            <a:pPr eaLnBrk="0" hangingPunct="0"/>
            <a:endParaRPr lang="en-US"/>
          </a:p>
        </p:txBody>
      </p:sp>
      <p:sp>
        <p:nvSpPr>
          <p:cNvPr id="20486" name="Rectangle 6"/>
          <p:cNvSpPr>
            <a:spLocks noChangeArrowheads="1"/>
          </p:cNvSpPr>
          <p:nvPr/>
        </p:nvSpPr>
        <p:spPr bwMode="auto">
          <a:xfrm>
            <a:off x="5791200" y="1219200"/>
            <a:ext cx="2743200" cy="4876800"/>
          </a:xfrm>
          <a:prstGeom prst="rect">
            <a:avLst/>
          </a:prstGeom>
          <a:noFill/>
          <a:ln w="38100">
            <a:solidFill>
              <a:schemeClr val="tx2"/>
            </a:solidFill>
            <a:miter lim="800000"/>
            <a:headEnd type="none" w="sm" len="sm"/>
            <a:tailEnd type="none" w="sm" len="sm"/>
          </a:ln>
        </p:spPr>
        <p:txBody>
          <a:bodyPr wrap="none" anchor="ctr"/>
          <a:lstStyle/>
          <a:p>
            <a:pPr algn="ctr" eaLnBrk="0" hangingPunct="0"/>
            <a:r>
              <a:rPr lang="en-US" sz="2000" b="1">
                <a:solidFill>
                  <a:schemeClr val="tx2"/>
                </a:solidFill>
              </a:rPr>
              <a:t>II.  Extending</a:t>
            </a:r>
          </a:p>
          <a:p>
            <a:pPr algn="ctr" eaLnBrk="0" hangingPunct="0"/>
            <a:r>
              <a:rPr lang="en-US" sz="2000" b="1">
                <a:solidFill>
                  <a:schemeClr val="tx2"/>
                </a:solidFill>
              </a:rPr>
              <a:t>&amp; Refining</a:t>
            </a:r>
          </a:p>
          <a:p>
            <a:pPr algn="ctr" eaLnBrk="0" hangingPunct="0"/>
            <a:endParaRPr lang="en-US" sz="2000" b="1"/>
          </a:p>
          <a:p>
            <a:pPr algn="ctr" eaLnBrk="0" hangingPunct="0"/>
            <a:r>
              <a:rPr lang="en-US" b="1"/>
              <a:t>Cause/Effect</a:t>
            </a:r>
          </a:p>
          <a:p>
            <a:pPr algn="ctr" eaLnBrk="0" hangingPunct="0"/>
            <a:r>
              <a:rPr lang="en-US" b="1"/>
              <a:t>Compare/Contrast</a:t>
            </a:r>
          </a:p>
          <a:p>
            <a:pPr algn="ctr" eaLnBrk="0" hangingPunct="0"/>
            <a:r>
              <a:rPr lang="en-US" b="1"/>
              <a:t>Classify</a:t>
            </a:r>
          </a:p>
          <a:p>
            <a:pPr algn="ctr" eaLnBrk="0" hangingPunct="0"/>
            <a:r>
              <a:rPr lang="en-US" b="1"/>
              <a:t>Construct Support</a:t>
            </a:r>
          </a:p>
          <a:p>
            <a:pPr algn="ctr" eaLnBrk="0" hangingPunct="0"/>
            <a:r>
              <a:rPr lang="en-US" b="1"/>
              <a:t>Analyze Perspectives</a:t>
            </a:r>
          </a:p>
          <a:p>
            <a:pPr algn="ctr" eaLnBrk="0" hangingPunct="0"/>
            <a:r>
              <a:rPr lang="en-US" b="1"/>
              <a:t>Justification</a:t>
            </a:r>
          </a:p>
          <a:p>
            <a:pPr algn="ctr" eaLnBrk="0" hangingPunct="0"/>
            <a:r>
              <a:rPr lang="en-US" b="1"/>
              <a:t>Induction</a:t>
            </a:r>
          </a:p>
          <a:p>
            <a:pPr algn="ctr" eaLnBrk="0" hangingPunct="0"/>
            <a:r>
              <a:rPr lang="en-US" b="1"/>
              <a:t>Deduction</a:t>
            </a:r>
          </a:p>
          <a:p>
            <a:pPr algn="ctr" eaLnBrk="0" hangingPunct="0"/>
            <a:r>
              <a:rPr lang="en-US" b="1"/>
              <a:t>Error Analysis</a:t>
            </a:r>
          </a:p>
          <a:p>
            <a:pPr algn="ctr" eaLnBrk="0" hangingPunct="0"/>
            <a:r>
              <a:rPr lang="en-US" b="1"/>
              <a:t>Evaluation</a:t>
            </a:r>
          </a:p>
          <a:p>
            <a:pPr algn="ctr" eaLnBrk="0" hangingPunct="0"/>
            <a:r>
              <a:rPr lang="en-US" b="1"/>
              <a:t>Abstracting</a:t>
            </a:r>
          </a:p>
          <a:p>
            <a:pPr algn="ctr" eaLnBrk="0" hangingPunct="0"/>
            <a:r>
              <a:rPr lang="en-US" b="1"/>
              <a:t>Example To Idea</a:t>
            </a:r>
          </a:p>
          <a:p>
            <a:pPr algn="ctr" eaLnBrk="0" hangingPunct="0"/>
            <a:r>
              <a:rPr lang="en-US" b="1"/>
              <a:t>Idea To Example</a:t>
            </a:r>
          </a:p>
          <a:p>
            <a:pPr algn="ctr" eaLnBrk="0" hangingPunct="0"/>
            <a:r>
              <a:rPr lang="en-US" b="1"/>
              <a:t>Writing Prompts</a:t>
            </a:r>
            <a:endParaRPr lang="en-US" b="1">
              <a:latin typeface="Times New Roman" pitchFamily="18" charset="0"/>
            </a:endParaRPr>
          </a:p>
        </p:txBody>
      </p:sp>
      <p:sp>
        <p:nvSpPr>
          <p:cNvPr id="20487" name="AutoShape 7"/>
          <p:cNvSpPr>
            <a:spLocks noChangeArrowheads="1"/>
          </p:cNvSpPr>
          <p:nvPr/>
        </p:nvSpPr>
        <p:spPr bwMode="auto">
          <a:xfrm rot="10719203">
            <a:off x="4803846" y="4810111"/>
            <a:ext cx="812800" cy="285750"/>
          </a:xfrm>
          <a:prstGeom prst="notchedRightArrow">
            <a:avLst>
              <a:gd name="adj1" fmla="val 50000"/>
              <a:gd name="adj2" fmla="val 71111"/>
            </a:avLst>
          </a:prstGeom>
          <a:solidFill>
            <a:srgbClr val="FFCC00"/>
          </a:solidFill>
          <a:ln w="25400">
            <a:solidFill>
              <a:schemeClr val="tx1"/>
            </a:solidFill>
            <a:miter lim="800000"/>
            <a:headEnd type="none" w="sm" len="sm"/>
            <a:tailEnd type="none" w="sm" len="sm"/>
          </a:ln>
        </p:spPr>
        <p:txBody>
          <a:bodyPr wrap="none" anchor="ctr"/>
          <a:lstStyle/>
          <a:p>
            <a:pPr eaLnBrk="0" hangingPunct="0"/>
            <a:endParaRPr lang="en-US"/>
          </a:p>
        </p:txBody>
      </p:sp>
      <p:sp>
        <p:nvSpPr>
          <p:cNvPr id="20488" name="Line 8"/>
          <p:cNvSpPr>
            <a:spLocks noChangeShapeType="1"/>
          </p:cNvSpPr>
          <p:nvPr/>
        </p:nvSpPr>
        <p:spPr bwMode="auto">
          <a:xfrm>
            <a:off x="5943600" y="1981200"/>
            <a:ext cx="2438400"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0489" name="Rectangle 9"/>
          <p:cNvSpPr>
            <a:spLocks noChangeArrowheads="1"/>
          </p:cNvSpPr>
          <p:nvPr/>
        </p:nvSpPr>
        <p:spPr bwMode="auto">
          <a:xfrm>
            <a:off x="609600" y="4038600"/>
            <a:ext cx="4038600" cy="2514600"/>
          </a:xfrm>
          <a:prstGeom prst="rect">
            <a:avLst/>
          </a:prstGeom>
          <a:noFill/>
          <a:ln w="38100">
            <a:solidFill>
              <a:schemeClr val="tx2"/>
            </a:solidFill>
            <a:miter lim="800000"/>
            <a:headEnd type="none" w="sm" len="sm"/>
            <a:tailEnd type="none" w="sm" len="sm"/>
          </a:ln>
        </p:spPr>
        <p:txBody>
          <a:bodyPr wrap="none" anchor="ctr"/>
          <a:lstStyle/>
          <a:p>
            <a:pPr algn="ctr" eaLnBrk="0" hangingPunct="0"/>
            <a:r>
              <a:rPr lang="en-US" sz="2000" b="1">
                <a:solidFill>
                  <a:schemeClr val="tx2"/>
                </a:solidFill>
              </a:rPr>
              <a:t>III.  Authentic, Meaningful </a:t>
            </a:r>
          </a:p>
          <a:p>
            <a:pPr algn="ctr" eaLnBrk="0" hangingPunct="0"/>
            <a:r>
              <a:rPr lang="en-US" sz="2000" b="1">
                <a:solidFill>
                  <a:schemeClr val="tx2"/>
                </a:solidFill>
              </a:rPr>
              <a:t>Use, Understanding, &amp; Mastery</a:t>
            </a:r>
          </a:p>
          <a:p>
            <a:pPr algn="ctr" eaLnBrk="0" hangingPunct="0"/>
            <a:endParaRPr lang="en-US" sz="2000" b="1"/>
          </a:p>
          <a:p>
            <a:pPr algn="ctr" eaLnBrk="0" hangingPunct="0"/>
            <a:r>
              <a:rPr lang="en-US" b="1"/>
              <a:t>Decision Making</a:t>
            </a:r>
          </a:p>
          <a:p>
            <a:pPr algn="ctr" eaLnBrk="0" hangingPunct="0"/>
            <a:r>
              <a:rPr lang="en-US" b="1"/>
              <a:t>Problem Solving</a:t>
            </a:r>
          </a:p>
          <a:p>
            <a:pPr algn="ctr" eaLnBrk="0" hangingPunct="0"/>
            <a:r>
              <a:rPr lang="en-US" b="1"/>
              <a:t>Investigation</a:t>
            </a:r>
          </a:p>
          <a:p>
            <a:pPr algn="ctr" eaLnBrk="0" hangingPunct="0"/>
            <a:r>
              <a:rPr lang="en-US" b="1"/>
              <a:t>Invention</a:t>
            </a:r>
          </a:p>
          <a:p>
            <a:pPr algn="ctr" eaLnBrk="0" hangingPunct="0"/>
            <a:r>
              <a:rPr lang="en-US" b="1"/>
              <a:t>Experimental Inquiry</a:t>
            </a:r>
          </a:p>
        </p:txBody>
      </p:sp>
      <p:sp>
        <p:nvSpPr>
          <p:cNvPr id="20490" name="Line 10"/>
          <p:cNvSpPr>
            <a:spLocks noChangeShapeType="1"/>
          </p:cNvSpPr>
          <p:nvPr/>
        </p:nvSpPr>
        <p:spPr bwMode="auto">
          <a:xfrm>
            <a:off x="685800" y="4876800"/>
            <a:ext cx="3962400"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0491" name="Line 11"/>
          <p:cNvSpPr>
            <a:spLocks noChangeShapeType="1"/>
          </p:cNvSpPr>
          <p:nvPr/>
        </p:nvSpPr>
        <p:spPr bwMode="auto">
          <a:xfrm>
            <a:off x="685800" y="1676400"/>
            <a:ext cx="3657600" cy="0"/>
          </a:xfrm>
          <a:prstGeom prst="line">
            <a:avLst/>
          </a:prstGeom>
          <a:noFill/>
          <a:ln w="31750">
            <a:solidFill>
              <a:schemeClr val="tx1"/>
            </a:solidFill>
            <a:round/>
            <a:headEnd type="none" w="sm" len="sm"/>
            <a:tailEnd type="none" w="sm" len="sm"/>
          </a:ln>
        </p:spPr>
        <p:txBody>
          <a:bodyPr/>
          <a:lstStyle/>
          <a:p>
            <a:endParaRPr lang="en-US"/>
          </a:p>
        </p:txBody>
      </p:sp>
      <p:sp>
        <p:nvSpPr>
          <p:cNvPr id="20492" name="Rectangle 11"/>
          <p:cNvSpPr>
            <a:spLocks noChangeArrowheads="1"/>
          </p:cNvSpPr>
          <p:nvPr/>
        </p:nvSpPr>
        <p:spPr bwMode="auto">
          <a:xfrm>
            <a:off x="4800600" y="6248400"/>
            <a:ext cx="3870325" cy="338138"/>
          </a:xfrm>
          <a:prstGeom prst="rect">
            <a:avLst/>
          </a:prstGeom>
          <a:noFill/>
          <a:ln w="9525">
            <a:noFill/>
            <a:miter lim="800000"/>
            <a:headEnd/>
            <a:tailEnd/>
          </a:ln>
        </p:spPr>
        <p:txBody>
          <a:bodyPr wrap="none">
            <a:spAutoFit/>
          </a:bodyPr>
          <a:lstStyle/>
          <a:p>
            <a:r>
              <a:rPr lang="en-US" sz="1600" b="1" dirty="0"/>
              <a:t>(Adapted From </a:t>
            </a:r>
            <a:r>
              <a:rPr lang="en-US" sz="1600" b="1" dirty="0" err="1"/>
              <a:t>Marzano</a:t>
            </a:r>
            <a:r>
              <a:rPr lang="en-US" sz="1600" b="1" dirty="0"/>
              <a:t>: ASCD, 1992)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ounded Rectangle 16"/>
          <p:cNvSpPr>
            <a:spLocks noChangeArrowheads="1"/>
          </p:cNvSpPr>
          <p:nvPr/>
        </p:nvSpPr>
        <p:spPr bwMode="auto">
          <a:xfrm>
            <a:off x="1524000" y="457200"/>
            <a:ext cx="6248400" cy="838200"/>
          </a:xfrm>
          <a:prstGeom prst="roundRect">
            <a:avLst>
              <a:gd name="adj" fmla="val 16667"/>
            </a:avLst>
          </a:prstGeom>
          <a:noFill/>
          <a:ln w="38100" algn="ctr">
            <a:solidFill>
              <a:schemeClr val="tx1"/>
            </a:solidFill>
            <a:round/>
            <a:headEnd/>
            <a:tailEnd/>
          </a:ln>
        </p:spPr>
        <p:txBody>
          <a:bodyPr/>
          <a:lstStyle/>
          <a:p>
            <a:pPr eaLnBrk="0" hangingPunct="0"/>
            <a:endParaRPr lang="en-US"/>
          </a:p>
        </p:txBody>
      </p:sp>
      <p:sp>
        <p:nvSpPr>
          <p:cNvPr id="30723" name="Curved Right Arrow 27"/>
          <p:cNvSpPr>
            <a:spLocks noChangeArrowheads="1"/>
          </p:cNvSpPr>
          <p:nvPr/>
        </p:nvSpPr>
        <p:spPr bwMode="auto">
          <a:xfrm rot="20833688" flipH="1">
            <a:off x="8250238" y="1020763"/>
            <a:ext cx="658812" cy="806450"/>
          </a:xfrm>
          <a:prstGeom prst="curvedRightArrow">
            <a:avLst>
              <a:gd name="adj1" fmla="val 47604"/>
              <a:gd name="adj2" fmla="val 59595"/>
              <a:gd name="adj3" fmla="val 41236"/>
            </a:avLst>
          </a:prstGeom>
          <a:solidFill>
            <a:schemeClr val="tx1"/>
          </a:solidFill>
          <a:ln w="9525" algn="ctr">
            <a:solidFill>
              <a:schemeClr val="tx1"/>
            </a:solidFill>
            <a:round/>
            <a:headEnd/>
            <a:tailEnd/>
          </a:ln>
        </p:spPr>
        <p:txBody>
          <a:bodyPr/>
          <a:lstStyle/>
          <a:p>
            <a:pPr algn="ctr"/>
            <a:endParaRPr lang="en-US"/>
          </a:p>
        </p:txBody>
      </p:sp>
      <p:sp>
        <p:nvSpPr>
          <p:cNvPr id="30724" name="Text Box 3"/>
          <p:cNvSpPr txBox="1">
            <a:spLocks noChangeArrowheads="1"/>
          </p:cNvSpPr>
          <p:nvPr/>
        </p:nvSpPr>
        <p:spPr bwMode="auto">
          <a:xfrm>
            <a:off x="1676400" y="457200"/>
            <a:ext cx="6273800" cy="830263"/>
          </a:xfrm>
          <a:prstGeom prst="rect">
            <a:avLst/>
          </a:prstGeom>
          <a:solidFill>
            <a:schemeClr val="accent2"/>
          </a:solidFill>
          <a:ln w="28575">
            <a:noFill/>
            <a:miter lim="800000"/>
            <a:headEnd/>
            <a:tailEnd/>
          </a:ln>
        </p:spPr>
        <p:txBody>
          <a:bodyPr>
            <a:spAutoFit/>
          </a:bodyPr>
          <a:lstStyle/>
          <a:p>
            <a:pPr eaLnBrk="0" hangingPunct="0">
              <a:spcBef>
                <a:spcPct val="50000"/>
              </a:spcBef>
            </a:pPr>
            <a:r>
              <a:rPr lang="en-US" sz="1600" b="1" dirty="0">
                <a:solidFill>
                  <a:schemeClr val="tx2"/>
                </a:solidFill>
              </a:rPr>
              <a:t>KEY LEARNING: </a:t>
            </a:r>
            <a:r>
              <a:rPr lang="en-US" sz="1600" b="1" dirty="0"/>
              <a:t>A full statement of what is essential for students to know and do, representing the most important ideas key to understanding the content.</a:t>
            </a:r>
          </a:p>
        </p:txBody>
      </p:sp>
      <p:sp>
        <p:nvSpPr>
          <p:cNvPr id="43013" name="Text Box 4"/>
          <p:cNvSpPr txBox="1">
            <a:spLocks noChangeArrowheads="1"/>
          </p:cNvSpPr>
          <p:nvPr/>
        </p:nvSpPr>
        <p:spPr bwMode="auto">
          <a:xfrm>
            <a:off x="406400" y="1657350"/>
            <a:ext cx="8432800" cy="1200150"/>
          </a:xfrm>
          <a:prstGeom prst="rect">
            <a:avLst/>
          </a:prstGeom>
          <a:noFill/>
          <a:ln w="28575">
            <a:noFill/>
            <a:miter lim="800000"/>
            <a:headEnd/>
            <a:tailEnd/>
          </a:ln>
        </p:spPr>
        <p:txBody>
          <a:bodyPr>
            <a:spAutoFit/>
          </a:bodyPr>
          <a:lstStyle/>
          <a:p>
            <a:pPr algn="ctr" eaLnBrk="0" fontAlgn="auto" hangingPunct="0">
              <a:spcBef>
                <a:spcPct val="50000"/>
              </a:spcBef>
              <a:spcAft>
                <a:spcPts val="0"/>
              </a:spcAft>
              <a:defRPr/>
            </a:pPr>
            <a:r>
              <a:rPr lang="en-US" sz="1600" b="1" dirty="0">
                <a:solidFill>
                  <a:schemeClr val="tx2"/>
                </a:solidFill>
                <a:latin typeface="+mn-lt"/>
                <a:cs typeface="+mn-cs"/>
              </a:rPr>
              <a:t>UNIT ESSENTIAL QUESTION(S): </a:t>
            </a:r>
            <a:r>
              <a:rPr lang="en-US" b="1" dirty="0">
                <a:solidFill>
                  <a:schemeClr val="bg1">
                    <a:lumMod val="50000"/>
                  </a:schemeClr>
                </a:solidFill>
                <a:latin typeface="+mn-lt"/>
                <a:cs typeface="+mn-cs"/>
              </a:rPr>
              <a:t/>
            </a:r>
            <a:br>
              <a:rPr lang="en-US" b="1" dirty="0">
                <a:solidFill>
                  <a:schemeClr val="bg1">
                    <a:lumMod val="50000"/>
                  </a:schemeClr>
                </a:solidFill>
                <a:latin typeface="+mn-lt"/>
                <a:cs typeface="+mn-cs"/>
              </a:rPr>
            </a:br>
            <a:r>
              <a:rPr lang="en-US" sz="1400" b="1" dirty="0">
                <a:latin typeface="+mn-lt"/>
                <a:cs typeface="+mn-cs"/>
              </a:rPr>
              <a:t>Written as a thought provoking and engaging question about the content that provides a view of the ‘Big Picture’ and acts as the ‘Mental Velcro’ for students to make connections. Written in student language. Meant to guide instruction and to be answered by students at the end of the unit of study.</a:t>
            </a:r>
          </a:p>
        </p:txBody>
      </p:sp>
      <p:graphicFrame>
        <p:nvGraphicFramePr>
          <p:cNvPr id="10" name="Table 9"/>
          <p:cNvGraphicFramePr>
            <a:graphicFrameLocks noGrp="1"/>
          </p:cNvGraphicFramePr>
          <p:nvPr/>
        </p:nvGraphicFramePr>
        <p:xfrm>
          <a:off x="533400" y="3124200"/>
          <a:ext cx="8305800" cy="3567113"/>
        </p:xfrm>
        <a:graphic>
          <a:graphicData uri="http://schemas.openxmlformats.org/drawingml/2006/table">
            <a:tbl>
              <a:tblPr firstRow="1" bandRow="1">
                <a:tableStyleId>{5940675A-B579-460E-94D1-54222C63F5DA}</a:tableStyleId>
              </a:tblPr>
              <a:tblGrid>
                <a:gridCol w="2819400"/>
                <a:gridCol w="2819400"/>
                <a:gridCol w="2667000"/>
              </a:tblGrid>
              <a:tr h="958450">
                <a:tc>
                  <a:txBody>
                    <a:bodyPr/>
                    <a:lstStyle/>
                    <a:p>
                      <a:pPr>
                        <a:spcBef>
                          <a:spcPct val="50000"/>
                        </a:spcBef>
                      </a:pPr>
                      <a:r>
                        <a:rPr lang="en-US" sz="1600" b="1" dirty="0" smtClean="0">
                          <a:solidFill>
                            <a:schemeClr val="tx2"/>
                          </a:solidFill>
                          <a:latin typeface="Arial" pitchFamily="34" charset="0"/>
                          <a:cs typeface="Arial" pitchFamily="34" charset="0"/>
                        </a:rPr>
                        <a:t>Concepts: </a:t>
                      </a:r>
                    </a:p>
                    <a:p>
                      <a:pPr>
                        <a:spcBef>
                          <a:spcPct val="50000"/>
                        </a:spcBef>
                      </a:pPr>
                      <a:r>
                        <a:rPr lang="en-US" sz="1200" b="1" dirty="0" smtClean="0">
                          <a:solidFill>
                            <a:schemeClr val="tx1"/>
                          </a:solidFill>
                          <a:latin typeface="Arial" pitchFamily="34" charset="0"/>
                          <a:cs typeface="Arial" pitchFamily="34" charset="0"/>
                        </a:rPr>
                        <a:t>The ‘heart’ of the unit’s content</a:t>
                      </a:r>
                      <a:r>
                        <a:rPr lang="en-US" sz="1200" b="1" baseline="0" dirty="0" smtClean="0">
                          <a:solidFill>
                            <a:schemeClr val="tx1"/>
                          </a:solidFill>
                          <a:latin typeface="Arial" pitchFamily="34" charset="0"/>
                          <a:cs typeface="Arial" pitchFamily="34" charset="0"/>
                        </a:rPr>
                        <a:t>. A broad abstract idea or guiding general principle.</a:t>
                      </a:r>
                      <a:endParaRPr lang="en-US" sz="1200" b="1" dirty="0" smtClean="0">
                        <a:solidFill>
                          <a:schemeClr val="tx1"/>
                        </a:solidFill>
                        <a:latin typeface="Arial" pitchFamily="34" charset="0"/>
                        <a:cs typeface="Arial" pitchFamily="34" charset="0"/>
                      </a:endParaRPr>
                    </a:p>
                  </a:txBody>
                  <a:tcPr marL="121920" marR="121920" marT="34296" marB="3429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spcBef>
                          <a:spcPct val="50000"/>
                        </a:spcBef>
                      </a:pPr>
                      <a:r>
                        <a:rPr lang="en-US" sz="1600" b="1" dirty="0" smtClean="0">
                          <a:solidFill>
                            <a:schemeClr val="tx2"/>
                          </a:solidFill>
                          <a:latin typeface="Arial" pitchFamily="34" charset="0"/>
                          <a:cs typeface="Arial" pitchFamily="34" charset="0"/>
                        </a:rPr>
                        <a:t>Concepts: </a:t>
                      </a:r>
                    </a:p>
                    <a:p>
                      <a:pPr>
                        <a:spcBef>
                          <a:spcPct val="50000"/>
                        </a:spcBef>
                      </a:pPr>
                      <a:r>
                        <a:rPr lang="en-US" sz="1200" b="1" dirty="0" smtClean="0">
                          <a:solidFill>
                            <a:schemeClr val="tx1"/>
                          </a:solidFill>
                          <a:latin typeface="Arial" pitchFamily="34" charset="0"/>
                          <a:cs typeface="Arial" pitchFamily="34" charset="0"/>
                        </a:rPr>
                        <a:t>Key ideas that connect the skills or knowledge to the overarching topic.</a:t>
                      </a:r>
                      <a:endParaRPr lang="en-US" sz="1200" b="1" dirty="0">
                        <a:solidFill>
                          <a:schemeClr val="tx1"/>
                        </a:solidFill>
                        <a:latin typeface="Arial" pitchFamily="34" charset="0"/>
                        <a:cs typeface="Arial" pitchFamily="34" charset="0"/>
                      </a:endParaRPr>
                    </a:p>
                  </a:txBody>
                  <a:tcPr marL="121920" marR="121920" marT="34296" marB="3429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spcBef>
                          <a:spcPct val="50000"/>
                        </a:spcBef>
                      </a:pPr>
                      <a:r>
                        <a:rPr lang="en-US" sz="1600" b="1" dirty="0" smtClean="0">
                          <a:solidFill>
                            <a:schemeClr val="tx2"/>
                          </a:solidFill>
                          <a:latin typeface="Arial" pitchFamily="34" charset="0"/>
                          <a:cs typeface="Arial" pitchFamily="34" charset="0"/>
                        </a:rPr>
                        <a:t>Concepts: </a:t>
                      </a:r>
                    </a:p>
                    <a:p>
                      <a:pPr>
                        <a:spcBef>
                          <a:spcPct val="50000"/>
                        </a:spcBef>
                      </a:pPr>
                      <a:r>
                        <a:rPr lang="en-US" sz="1200" b="1" dirty="0" smtClean="0">
                          <a:solidFill>
                            <a:schemeClr val="tx1"/>
                          </a:solidFill>
                          <a:latin typeface="Arial" pitchFamily="34" charset="0"/>
                          <a:cs typeface="Arial" pitchFamily="34" charset="0"/>
                        </a:rPr>
                        <a:t>Nouns in the ‘Performance Objectives’ of each state’s standards.</a:t>
                      </a:r>
                      <a:endParaRPr lang="en-US" sz="1200" b="1" dirty="0">
                        <a:solidFill>
                          <a:schemeClr val="tx1"/>
                        </a:solidFill>
                        <a:latin typeface="Arial" pitchFamily="34" charset="0"/>
                        <a:cs typeface="Arial" pitchFamily="34" charset="0"/>
                      </a:endParaRPr>
                    </a:p>
                  </a:txBody>
                  <a:tcPr marL="121920" marR="121920" marT="34296" marB="3429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36261">
                <a:tc>
                  <a:txBody>
                    <a:bodyPr/>
                    <a:lstStyle/>
                    <a:p>
                      <a:pPr>
                        <a:spcBef>
                          <a:spcPct val="50000"/>
                        </a:spcBef>
                      </a:pPr>
                      <a:endParaRPr lang="en-US" sz="1100" b="1" dirty="0" smtClean="0">
                        <a:solidFill>
                          <a:schemeClr val="tx1"/>
                        </a:solidFill>
                        <a:latin typeface="Arial" pitchFamily="34" charset="0"/>
                        <a:cs typeface="Arial" pitchFamily="34" charset="0"/>
                      </a:endParaRPr>
                    </a:p>
                  </a:txBody>
                  <a:tcPr marL="121920" marR="121920" marT="34296" marB="3429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ct val="50000"/>
                        </a:spcBef>
                      </a:pPr>
                      <a:endParaRPr lang="en-US" sz="1100" b="1" dirty="0">
                        <a:solidFill>
                          <a:schemeClr val="tx1"/>
                        </a:solidFill>
                        <a:latin typeface="Arial" pitchFamily="34" charset="0"/>
                        <a:cs typeface="Arial" pitchFamily="34" charset="0"/>
                      </a:endParaRPr>
                    </a:p>
                  </a:txBody>
                  <a:tcPr marL="121920" marR="121920" marT="34296" marB="3429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ct val="50000"/>
                        </a:spcBef>
                      </a:pPr>
                      <a:endParaRPr lang="en-US" sz="1100" b="1" dirty="0">
                        <a:solidFill>
                          <a:schemeClr val="tx1"/>
                        </a:solidFill>
                        <a:latin typeface="Arial" pitchFamily="34" charset="0"/>
                        <a:cs typeface="Arial" pitchFamily="34" charset="0"/>
                      </a:endParaRPr>
                    </a:p>
                  </a:txBody>
                  <a:tcPr marL="121920" marR="121920" marT="34296" marB="3429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05093">
                <a:tc>
                  <a:txBody>
                    <a:bodyPr/>
                    <a:lstStyle/>
                    <a:p>
                      <a:pPr>
                        <a:spcBef>
                          <a:spcPct val="50000"/>
                        </a:spcBef>
                      </a:pPr>
                      <a:r>
                        <a:rPr lang="en-US" sz="1400" b="1" dirty="0" smtClean="0">
                          <a:solidFill>
                            <a:schemeClr val="tx2"/>
                          </a:solidFill>
                          <a:latin typeface="Arial" pitchFamily="34" charset="0"/>
                          <a:cs typeface="Arial" pitchFamily="34" charset="0"/>
                        </a:rPr>
                        <a:t>Lesson Essential Questions: </a:t>
                      </a:r>
                    </a:p>
                    <a:p>
                      <a:pPr>
                        <a:spcBef>
                          <a:spcPct val="50000"/>
                        </a:spcBef>
                      </a:pPr>
                      <a:r>
                        <a:rPr lang="en-US" sz="1200" b="1" dirty="0" smtClean="0">
                          <a:solidFill>
                            <a:schemeClr val="tx1"/>
                          </a:solidFill>
                          <a:latin typeface="Arial" pitchFamily="34" charset="0"/>
                          <a:cs typeface="Arial" pitchFamily="34" charset="0"/>
                        </a:rPr>
                        <a:t>Concept specific but links to and supports the unit essential</a:t>
                      </a:r>
                      <a:r>
                        <a:rPr lang="en-US" sz="1200" b="1" baseline="0" dirty="0" smtClean="0">
                          <a:solidFill>
                            <a:schemeClr val="tx1"/>
                          </a:solidFill>
                          <a:latin typeface="Arial" pitchFamily="34" charset="0"/>
                          <a:cs typeface="Arial" pitchFamily="34" charset="0"/>
                        </a:rPr>
                        <a:t> question</a:t>
                      </a:r>
                      <a:r>
                        <a:rPr lang="en-US" sz="1200" b="1" dirty="0" smtClean="0">
                          <a:solidFill>
                            <a:schemeClr val="tx1"/>
                          </a:solidFill>
                          <a:latin typeface="Arial" pitchFamily="34" charset="0"/>
                          <a:cs typeface="Arial" pitchFamily="34" charset="0"/>
                        </a:rPr>
                        <a:t>. </a:t>
                      </a:r>
                    </a:p>
                  </a:txBody>
                  <a:tcPr marL="121920" marR="121920" marT="34296" marB="3429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spcBef>
                          <a:spcPct val="50000"/>
                        </a:spcBef>
                      </a:pPr>
                      <a:r>
                        <a:rPr lang="en-US" sz="1400" b="1" dirty="0" smtClean="0">
                          <a:solidFill>
                            <a:schemeClr val="tx2"/>
                          </a:solidFill>
                          <a:latin typeface="Arial" pitchFamily="34" charset="0"/>
                          <a:cs typeface="Arial" pitchFamily="34" charset="0"/>
                        </a:rPr>
                        <a:t>Lesson Essential Questions: </a:t>
                      </a:r>
                    </a:p>
                    <a:p>
                      <a:pPr>
                        <a:spcBef>
                          <a:spcPct val="50000"/>
                        </a:spcBef>
                      </a:pPr>
                      <a:r>
                        <a:rPr lang="en-US" sz="1200" b="1" dirty="0" smtClean="0">
                          <a:solidFill>
                            <a:schemeClr val="tx1"/>
                          </a:solidFill>
                          <a:latin typeface="Arial" pitchFamily="34" charset="0"/>
                          <a:cs typeface="Arial" pitchFamily="34" charset="0"/>
                        </a:rPr>
                        <a:t>Driven by the K-U-D Organizer. Frames the study of the topic and guides the learning. Designed</a:t>
                      </a:r>
                      <a:r>
                        <a:rPr lang="en-US" sz="1200" b="1" baseline="0" dirty="0" smtClean="0">
                          <a:solidFill>
                            <a:schemeClr val="tx1"/>
                          </a:solidFill>
                          <a:latin typeface="Arial" pitchFamily="34" charset="0"/>
                          <a:cs typeface="Arial" pitchFamily="34" charset="0"/>
                        </a:rPr>
                        <a:t> to cause ‘higher level thinking.’</a:t>
                      </a:r>
                      <a:endParaRPr lang="en-US" sz="1200" b="1" dirty="0">
                        <a:solidFill>
                          <a:schemeClr val="tx1"/>
                        </a:solidFill>
                        <a:latin typeface="Arial" pitchFamily="34" charset="0"/>
                        <a:cs typeface="Arial" pitchFamily="34" charset="0"/>
                      </a:endParaRPr>
                    </a:p>
                  </a:txBody>
                  <a:tcPr marL="121920" marR="121920" marT="34296" marB="3429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spcBef>
                          <a:spcPct val="50000"/>
                        </a:spcBef>
                      </a:pPr>
                      <a:r>
                        <a:rPr lang="en-US" sz="1400" b="1" dirty="0" smtClean="0">
                          <a:solidFill>
                            <a:schemeClr val="tx2"/>
                          </a:solidFill>
                          <a:latin typeface="Arial" pitchFamily="34" charset="0"/>
                          <a:cs typeface="Arial" pitchFamily="34" charset="0"/>
                        </a:rPr>
                        <a:t>Lesson Essential Questions: </a:t>
                      </a:r>
                    </a:p>
                    <a:p>
                      <a:pPr>
                        <a:spcBef>
                          <a:spcPct val="50000"/>
                        </a:spcBef>
                      </a:pPr>
                      <a:r>
                        <a:rPr lang="en-US" sz="1200" b="1" dirty="0" smtClean="0">
                          <a:solidFill>
                            <a:schemeClr val="tx1"/>
                          </a:solidFill>
                          <a:latin typeface="Arial" pitchFamily="34" charset="0"/>
                          <a:cs typeface="Arial" pitchFamily="34" charset="0"/>
                        </a:rPr>
                        <a:t>Used as an activating</a:t>
                      </a:r>
                      <a:r>
                        <a:rPr lang="en-US" sz="1200" b="1" baseline="0" dirty="0" smtClean="0">
                          <a:solidFill>
                            <a:schemeClr val="tx1"/>
                          </a:solidFill>
                          <a:latin typeface="Arial" pitchFamily="34" charset="0"/>
                          <a:cs typeface="Arial" pitchFamily="34" charset="0"/>
                        </a:rPr>
                        <a:t> strategy </a:t>
                      </a:r>
                      <a:r>
                        <a:rPr lang="en-US" sz="1200" b="1" dirty="0" smtClean="0">
                          <a:solidFill>
                            <a:schemeClr val="tx1"/>
                          </a:solidFill>
                          <a:latin typeface="Arial" pitchFamily="34" charset="0"/>
                          <a:cs typeface="Arial" pitchFamily="34" charset="0"/>
                        </a:rPr>
                        <a:t>at the beginning of a</a:t>
                      </a:r>
                      <a:r>
                        <a:rPr lang="en-US" sz="1200" b="1" baseline="0" dirty="0" smtClean="0">
                          <a:solidFill>
                            <a:schemeClr val="tx1"/>
                          </a:solidFill>
                          <a:latin typeface="Arial" pitchFamily="34" charset="0"/>
                          <a:cs typeface="Arial" pitchFamily="34" charset="0"/>
                        </a:rPr>
                        <a:t> lesson and the summarizing strategy at the end.</a:t>
                      </a:r>
                      <a:endParaRPr lang="en-US" sz="1200" b="1" dirty="0">
                        <a:solidFill>
                          <a:schemeClr val="tx1"/>
                        </a:solidFill>
                        <a:latin typeface="Arial" pitchFamily="34" charset="0"/>
                        <a:cs typeface="Arial" pitchFamily="34" charset="0"/>
                      </a:endParaRPr>
                    </a:p>
                  </a:txBody>
                  <a:tcPr marL="121920" marR="121920" marT="34296" marB="3429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38429">
                <a:tc>
                  <a:txBody>
                    <a:bodyPr/>
                    <a:lstStyle/>
                    <a:p>
                      <a:pPr>
                        <a:spcAft>
                          <a:spcPts val="600"/>
                        </a:spcAft>
                      </a:pPr>
                      <a:endParaRPr lang="en-US" sz="1100" b="1" dirty="0">
                        <a:solidFill>
                          <a:schemeClr val="tx1"/>
                        </a:solidFill>
                        <a:latin typeface="Arial" pitchFamily="34" charset="0"/>
                        <a:cs typeface="Arial" pitchFamily="34" charset="0"/>
                      </a:endParaRPr>
                    </a:p>
                  </a:txBody>
                  <a:tcPr marL="121920" marR="121920" marT="34296" marB="3429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ct val="50000"/>
                        </a:spcBef>
                      </a:pPr>
                      <a:endParaRPr lang="en-US" sz="1100" b="1" dirty="0">
                        <a:solidFill>
                          <a:schemeClr val="tx1"/>
                        </a:solidFill>
                        <a:latin typeface="Arial" pitchFamily="34" charset="0"/>
                        <a:cs typeface="Arial" pitchFamily="34" charset="0"/>
                      </a:endParaRPr>
                    </a:p>
                  </a:txBody>
                  <a:tcPr marL="121920" marR="121920" marT="34296" marB="3429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ct val="50000"/>
                        </a:spcBef>
                      </a:pPr>
                      <a:endParaRPr lang="en-US" sz="1100" b="1" dirty="0">
                        <a:solidFill>
                          <a:schemeClr val="tx1"/>
                        </a:solidFill>
                        <a:latin typeface="Arial" pitchFamily="34" charset="0"/>
                        <a:cs typeface="Arial" pitchFamily="34" charset="0"/>
                      </a:endParaRPr>
                    </a:p>
                  </a:txBody>
                  <a:tcPr marL="121920" marR="121920" marT="34296" marB="3429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28880">
                <a:tc>
                  <a:txBody>
                    <a:bodyPr/>
                    <a:lstStyle/>
                    <a:p>
                      <a:pPr>
                        <a:spcBef>
                          <a:spcPct val="50000"/>
                        </a:spcBef>
                      </a:pPr>
                      <a:r>
                        <a:rPr lang="en-US" sz="1600" b="1" dirty="0" smtClean="0">
                          <a:solidFill>
                            <a:schemeClr val="tx2"/>
                          </a:solidFill>
                          <a:latin typeface="Arial" pitchFamily="34" charset="0"/>
                          <a:cs typeface="Arial" pitchFamily="34" charset="0"/>
                        </a:rPr>
                        <a:t>Vocabulary: </a:t>
                      </a:r>
                      <a:r>
                        <a:rPr lang="en-US" sz="1100" b="1" dirty="0" smtClean="0">
                          <a:solidFill>
                            <a:schemeClr val="tx1"/>
                          </a:solidFill>
                          <a:latin typeface="Arial" pitchFamily="34" charset="0"/>
                          <a:cs typeface="Arial" pitchFamily="34" charset="0"/>
                        </a:rPr>
                        <a:t/>
                      </a:r>
                      <a:br>
                        <a:rPr lang="en-US" sz="1100" b="1" dirty="0" smtClean="0">
                          <a:solidFill>
                            <a:schemeClr val="tx1"/>
                          </a:solidFill>
                          <a:latin typeface="Arial" pitchFamily="34" charset="0"/>
                          <a:cs typeface="Arial" pitchFamily="34" charset="0"/>
                        </a:rPr>
                      </a:br>
                      <a:r>
                        <a:rPr lang="en-US" sz="1100" b="1" dirty="0" smtClean="0">
                          <a:solidFill>
                            <a:schemeClr val="tx1"/>
                          </a:solidFill>
                          <a:latin typeface="Arial" pitchFamily="34" charset="0"/>
                          <a:cs typeface="Arial" pitchFamily="34" charset="0"/>
                        </a:rPr>
                        <a:t/>
                      </a:r>
                      <a:br>
                        <a:rPr lang="en-US" sz="1100" b="1" dirty="0" smtClean="0">
                          <a:solidFill>
                            <a:schemeClr val="tx1"/>
                          </a:solidFill>
                          <a:latin typeface="Arial" pitchFamily="34" charset="0"/>
                          <a:cs typeface="Arial" pitchFamily="34" charset="0"/>
                        </a:rPr>
                      </a:br>
                      <a:r>
                        <a:rPr lang="en-US" sz="1200" b="1" dirty="0" smtClean="0">
                          <a:solidFill>
                            <a:schemeClr val="tx1"/>
                          </a:solidFill>
                          <a:latin typeface="Arial" pitchFamily="34" charset="0"/>
                          <a:cs typeface="Arial" pitchFamily="34" charset="0"/>
                        </a:rPr>
                        <a:t>Words that are critical and essential to understanding the concept &amp; content being taught.</a:t>
                      </a:r>
                      <a:endParaRPr lang="en-US" sz="1100" b="1" dirty="0" smtClean="0">
                        <a:solidFill>
                          <a:schemeClr val="tx1"/>
                        </a:solidFill>
                        <a:latin typeface="Arial" pitchFamily="34" charset="0"/>
                        <a:cs typeface="Arial" pitchFamily="34" charset="0"/>
                      </a:endParaRPr>
                    </a:p>
                  </a:txBody>
                  <a:tcPr marL="121920" marR="121920" marT="34296" marB="3429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spcBef>
                          <a:spcPct val="50000"/>
                        </a:spcBef>
                      </a:pPr>
                      <a:r>
                        <a:rPr lang="en-US" sz="1600" b="1" dirty="0" smtClean="0">
                          <a:solidFill>
                            <a:schemeClr val="tx2"/>
                          </a:solidFill>
                          <a:latin typeface="Arial" pitchFamily="34" charset="0"/>
                          <a:cs typeface="Arial" pitchFamily="34" charset="0"/>
                        </a:rPr>
                        <a:t>Vocabulary: </a:t>
                      </a:r>
                      <a:r>
                        <a:rPr lang="en-US" sz="1100" b="1" dirty="0" smtClean="0">
                          <a:solidFill>
                            <a:schemeClr val="tx1"/>
                          </a:solidFill>
                          <a:latin typeface="Arial" pitchFamily="34" charset="0"/>
                          <a:cs typeface="Arial" pitchFamily="34" charset="0"/>
                        </a:rPr>
                        <a:t/>
                      </a:r>
                      <a:br>
                        <a:rPr lang="en-US" sz="1100" b="1" dirty="0" smtClean="0">
                          <a:solidFill>
                            <a:schemeClr val="tx1"/>
                          </a:solidFill>
                          <a:latin typeface="Arial" pitchFamily="34" charset="0"/>
                          <a:cs typeface="Arial" pitchFamily="34" charset="0"/>
                        </a:rPr>
                      </a:br>
                      <a:r>
                        <a:rPr lang="en-US" sz="1100" b="1" dirty="0" smtClean="0">
                          <a:solidFill>
                            <a:schemeClr val="tx1"/>
                          </a:solidFill>
                          <a:latin typeface="Arial" pitchFamily="34" charset="0"/>
                          <a:cs typeface="Arial" pitchFamily="34" charset="0"/>
                        </a:rPr>
                        <a:t/>
                      </a:r>
                      <a:br>
                        <a:rPr lang="en-US" sz="1100" b="1" dirty="0" smtClean="0">
                          <a:solidFill>
                            <a:schemeClr val="tx1"/>
                          </a:solidFill>
                          <a:latin typeface="Arial" pitchFamily="34" charset="0"/>
                          <a:cs typeface="Arial" pitchFamily="34" charset="0"/>
                        </a:rPr>
                      </a:br>
                      <a:r>
                        <a:rPr lang="en-US" sz="1200" b="1" dirty="0" smtClean="0">
                          <a:solidFill>
                            <a:schemeClr val="tx1"/>
                          </a:solidFill>
                          <a:latin typeface="Arial" pitchFamily="34" charset="0"/>
                          <a:cs typeface="Arial" pitchFamily="34" charset="0"/>
                        </a:rPr>
                        <a:t>Multiple meaning words and words that are easily misunderstood.</a:t>
                      </a:r>
                    </a:p>
                  </a:txBody>
                  <a:tcPr marL="121920" marR="121920" marT="34296" marB="3429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2"/>
                          </a:solidFill>
                          <a:latin typeface="Arial" pitchFamily="34" charset="0"/>
                          <a:cs typeface="Arial" pitchFamily="34" charset="0"/>
                        </a:rPr>
                        <a:t>Vocabulary: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Arial" pitchFamily="34" charset="0"/>
                          <a:cs typeface="Arial" pitchFamily="34" charset="0"/>
                        </a:rPr>
                        <a:t/>
                      </a:r>
                      <a:br>
                        <a:rPr lang="en-US" sz="1100" b="1" dirty="0" smtClean="0">
                          <a:solidFill>
                            <a:schemeClr val="tx1"/>
                          </a:solidFill>
                          <a:latin typeface="Arial" pitchFamily="34" charset="0"/>
                          <a:cs typeface="Arial" pitchFamily="34" charset="0"/>
                        </a:rPr>
                      </a:br>
                      <a:r>
                        <a:rPr lang="en-US" sz="1200" b="1" dirty="0" smtClean="0">
                          <a:solidFill>
                            <a:schemeClr val="tx1"/>
                          </a:solidFill>
                          <a:latin typeface="Arial" pitchFamily="34" charset="0"/>
                          <a:cs typeface="Arial" pitchFamily="34" charset="0"/>
                        </a:rPr>
                        <a:t>Words related to concepts and skills being taught.</a:t>
                      </a:r>
                      <a:endParaRPr lang="en-US" sz="1100" b="1" dirty="0" smtClean="0">
                        <a:solidFill>
                          <a:schemeClr val="tx1"/>
                        </a:solidFill>
                        <a:latin typeface="Arial" pitchFamily="34" charset="0"/>
                        <a:cs typeface="Arial" pitchFamily="34" charset="0"/>
                      </a:endParaRPr>
                    </a:p>
                  </a:txBody>
                  <a:tcPr marL="121920" marR="121920" marT="34296" marB="3429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30752" name="Down Arrow 29"/>
          <p:cNvSpPr>
            <a:spLocks noChangeArrowheads="1"/>
          </p:cNvSpPr>
          <p:nvPr/>
        </p:nvSpPr>
        <p:spPr bwMode="auto">
          <a:xfrm rot="-1743975">
            <a:off x="7213600" y="2768600"/>
            <a:ext cx="508000" cy="342900"/>
          </a:xfrm>
          <a:prstGeom prst="downArrow">
            <a:avLst>
              <a:gd name="adj1" fmla="val 50000"/>
              <a:gd name="adj2" fmla="val 50000"/>
            </a:avLst>
          </a:prstGeom>
          <a:solidFill>
            <a:schemeClr val="tx1"/>
          </a:solidFill>
          <a:ln w="9525" algn="ctr">
            <a:solidFill>
              <a:schemeClr val="tx1"/>
            </a:solidFill>
            <a:round/>
            <a:headEnd/>
            <a:tailEnd/>
          </a:ln>
        </p:spPr>
        <p:txBody>
          <a:bodyPr/>
          <a:lstStyle/>
          <a:p>
            <a:pPr algn="ctr"/>
            <a:endParaRPr lang="en-US"/>
          </a:p>
        </p:txBody>
      </p:sp>
      <p:sp>
        <p:nvSpPr>
          <p:cNvPr id="30753" name="Down Arrow 30"/>
          <p:cNvSpPr>
            <a:spLocks noChangeArrowheads="1"/>
          </p:cNvSpPr>
          <p:nvPr/>
        </p:nvSpPr>
        <p:spPr bwMode="auto">
          <a:xfrm>
            <a:off x="4419600" y="2819400"/>
            <a:ext cx="508000" cy="246063"/>
          </a:xfrm>
          <a:prstGeom prst="downArrow">
            <a:avLst>
              <a:gd name="adj1" fmla="val 50000"/>
              <a:gd name="adj2" fmla="val 50000"/>
            </a:avLst>
          </a:prstGeom>
          <a:solidFill>
            <a:schemeClr val="tx1"/>
          </a:solidFill>
          <a:ln w="9525" algn="ctr">
            <a:solidFill>
              <a:schemeClr val="tx1"/>
            </a:solidFill>
            <a:round/>
            <a:headEnd/>
            <a:tailEnd/>
          </a:ln>
        </p:spPr>
        <p:txBody>
          <a:bodyPr/>
          <a:lstStyle/>
          <a:p>
            <a:pPr algn="ctr"/>
            <a:endParaRPr lang="en-US"/>
          </a:p>
        </p:txBody>
      </p:sp>
      <p:sp>
        <p:nvSpPr>
          <p:cNvPr id="30754" name="Down Arrow 28"/>
          <p:cNvSpPr>
            <a:spLocks noChangeArrowheads="1"/>
          </p:cNvSpPr>
          <p:nvPr/>
        </p:nvSpPr>
        <p:spPr bwMode="auto">
          <a:xfrm rot="1275565">
            <a:off x="1644650" y="2747963"/>
            <a:ext cx="508000" cy="342900"/>
          </a:xfrm>
          <a:prstGeom prst="downArrow">
            <a:avLst>
              <a:gd name="adj1" fmla="val 50000"/>
              <a:gd name="adj2" fmla="val 50000"/>
            </a:avLst>
          </a:prstGeom>
          <a:solidFill>
            <a:schemeClr val="tx1"/>
          </a:solidFill>
          <a:ln w="9525" algn="ctr">
            <a:solidFill>
              <a:schemeClr val="tx1"/>
            </a:solidFill>
            <a:round/>
            <a:headEnd/>
            <a:tailEnd/>
          </a:ln>
        </p:spPr>
        <p:txBody>
          <a:bodyPr/>
          <a:lstStyle/>
          <a:p>
            <a:pPr algn="ctr"/>
            <a:endParaRPr lang="en-US"/>
          </a:p>
        </p:txBody>
      </p:sp>
      <p:sp>
        <p:nvSpPr>
          <p:cNvPr id="30755" name="Down Arrow 33"/>
          <p:cNvSpPr>
            <a:spLocks noChangeArrowheads="1"/>
          </p:cNvSpPr>
          <p:nvPr/>
        </p:nvSpPr>
        <p:spPr bwMode="auto">
          <a:xfrm>
            <a:off x="4419600" y="4114800"/>
            <a:ext cx="508000" cy="114300"/>
          </a:xfrm>
          <a:prstGeom prst="downArrow">
            <a:avLst>
              <a:gd name="adj1" fmla="val 50000"/>
              <a:gd name="adj2" fmla="val 50000"/>
            </a:avLst>
          </a:prstGeom>
          <a:solidFill>
            <a:schemeClr val="tx1"/>
          </a:solidFill>
          <a:ln w="9525" algn="ctr">
            <a:solidFill>
              <a:schemeClr val="tx1"/>
            </a:solidFill>
            <a:round/>
            <a:headEnd/>
            <a:tailEnd/>
          </a:ln>
        </p:spPr>
        <p:txBody>
          <a:bodyPr/>
          <a:lstStyle/>
          <a:p>
            <a:pPr algn="ctr"/>
            <a:endParaRPr lang="en-US"/>
          </a:p>
        </p:txBody>
      </p:sp>
      <p:sp>
        <p:nvSpPr>
          <p:cNvPr id="30756" name="Down Arrow 33"/>
          <p:cNvSpPr>
            <a:spLocks noChangeArrowheads="1"/>
          </p:cNvSpPr>
          <p:nvPr/>
        </p:nvSpPr>
        <p:spPr bwMode="auto">
          <a:xfrm>
            <a:off x="1524000" y="4114800"/>
            <a:ext cx="508000" cy="114300"/>
          </a:xfrm>
          <a:prstGeom prst="downArrow">
            <a:avLst>
              <a:gd name="adj1" fmla="val 50000"/>
              <a:gd name="adj2" fmla="val 50000"/>
            </a:avLst>
          </a:prstGeom>
          <a:solidFill>
            <a:schemeClr val="tx1"/>
          </a:solidFill>
          <a:ln w="9525" algn="ctr">
            <a:solidFill>
              <a:schemeClr val="tx1"/>
            </a:solidFill>
            <a:round/>
            <a:headEnd/>
            <a:tailEnd/>
          </a:ln>
        </p:spPr>
        <p:txBody>
          <a:bodyPr/>
          <a:lstStyle/>
          <a:p>
            <a:pPr algn="ctr"/>
            <a:endParaRPr lang="en-US"/>
          </a:p>
        </p:txBody>
      </p:sp>
      <p:sp>
        <p:nvSpPr>
          <p:cNvPr id="30757" name="Down Arrow 33"/>
          <p:cNvSpPr>
            <a:spLocks noChangeArrowheads="1"/>
          </p:cNvSpPr>
          <p:nvPr/>
        </p:nvSpPr>
        <p:spPr bwMode="auto">
          <a:xfrm>
            <a:off x="7315200" y="4114800"/>
            <a:ext cx="508000" cy="114300"/>
          </a:xfrm>
          <a:prstGeom prst="downArrow">
            <a:avLst>
              <a:gd name="adj1" fmla="val 50000"/>
              <a:gd name="adj2" fmla="val 50000"/>
            </a:avLst>
          </a:prstGeom>
          <a:solidFill>
            <a:schemeClr val="tx1"/>
          </a:solidFill>
          <a:ln w="9525" algn="ctr">
            <a:solidFill>
              <a:schemeClr val="tx1"/>
            </a:solidFill>
            <a:round/>
            <a:headEnd/>
            <a:tailEnd/>
          </a:ln>
        </p:spPr>
        <p:txBody>
          <a:bodyPr/>
          <a:lstStyle/>
          <a:p>
            <a:pPr algn="ctr"/>
            <a:endParaRPr lang="en-US"/>
          </a:p>
        </p:txBody>
      </p:sp>
      <p:sp>
        <p:nvSpPr>
          <p:cNvPr id="30758" name="Down Arrow 33"/>
          <p:cNvSpPr>
            <a:spLocks noChangeArrowheads="1"/>
          </p:cNvSpPr>
          <p:nvPr/>
        </p:nvSpPr>
        <p:spPr bwMode="auto">
          <a:xfrm>
            <a:off x="1600200" y="5486400"/>
            <a:ext cx="508000" cy="114300"/>
          </a:xfrm>
          <a:prstGeom prst="downArrow">
            <a:avLst>
              <a:gd name="adj1" fmla="val 50000"/>
              <a:gd name="adj2" fmla="val 50000"/>
            </a:avLst>
          </a:prstGeom>
          <a:solidFill>
            <a:schemeClr val="tx1"/>
          </a:solidFill>
          <a:ln w="9525" algn="ctr">
            <a:solidFill>
              <a:schemeClr val="tx1"/>
            </a:solidFill>
            <a:round/>
            <a:headEnd/>
            <a:tailEnd/>
          </a:ln>
        </p:spPr>
        <p:txBody>
          <a:bodyPr/>
          <a:lstStyle/>
          <a:p>
            <a:pPr algn="ctr"/>
            <a:endParaRPr lang="en-US"/>
          </a:p>
        </p:txBody>
      </p:sp>
      <p:sp>
        <p:nvSpPr>
          <p:cNvPr id="30759" name="Down Arrow 33"/>
          <p:cNvSpPr>
            <a:spLocks noChangeArrowheads="1"/>
          </p:cNvSpPr>
          <p:nvPr/>
        </p:nvSpPr>
        <p:spPr bwMode="auto">
          <a:xfrm>
            <a:off x="4495800" y="5486400"/>
            <a:ext cx="508000" cy="114300"/>
          </a:xfrm>
          <a:prstGeom prst="downArrow">
            <a:avLst>
              <a:gd name="adj1" fmla="val 50000"/>
              <a:gd name="adj2" fmla="val 50000"/>
            </a:avLst>
          </a:prstGeom>
          <a:solidFill>
            <a:schemeClr val="tx1"/>
          </a:solidFill>
          <a:ln w="9525" algn="ctr">
            <a:solidFill>
              <a:schemeClr val="tx1"/>
            </a:solidFill>
            <a:round/>
            <a:headEnd/>
            <a:tailEnd/>
          </a:ln>
        </p:spPr>
        <p:txBody>
          <a:bodyPr/>
          <a:lstStyle/>
          <a:p>
            <a:pPr algn="ctr"/>
            <a:endParaRPr lang="en-US"/>
          </a:p>
        </p:txBody>
      </p:sp>
      <p:sp>
        <p:nvSpPr>
          <p:cNvPr id="30760" name="Down Arrow 33"/>
          <p:cNvSpPr>
            <a:spLocks noChangeArrowheads="1"/>
          </p:cNvSpPr>
          <p:nvPr/>
        </p:nvSpPr>
        <p:spPr bwMode="auto">
          <a:xfrm>
            <a:off x="7315200" y="5486400"/>
            <a:ext cx="508000" cy="114300"/>
          </a:xfrm>
          <a:prstGeom prst="downArrow">
            <a:avLst>
              <a:gd name="adj1" fmla="val 50000"/>
              <a:gd name="adj2" fmla="val 50000"/>
            </a:avLst>
          </a:prstGeom>
          <a:solidFill>
            <a:schemeClr val="tx1"/>
          </a:solidFill>
          <a:ln w="9525" algn="ctr">
            <a:solidFill>
              <a:schemeClr val="tx1"/>
            </a:solidFill>
            <a:round/>
            <a:headEnd/>
            <a:tailEnd/>
          </a:ln>
        </p:spPr>
        <p:txBody>
          <a:bodyPr/>
          <a:lstStyle/>
          <a:p>
            <a:pPr algn="ctr"/>
            <a:endParaRPr lang="en-US"/>
          </a:p>
        </p:txBody>
      </p:sp>
      <p:sp>
        <p:nvSpPr>
          <p:cNvPr id="30761" name="Oval 18"/>
          <p:cNvSpPr>
            <a:spLocks noChangeArrowheads="1"/>
          </p:cNvSpPr>
          <p:nvPr/>
        </p:nvSpPr>
        <p:spPr bwMode="auto">
          <a:xfrm>
            <a:off x="0" y="1524000"/>
            <a:ext cx="9144000" cy="1371600"/>
          </a:xfrm>
          <a:prstGeom prst="ellipse">
            <a:avLst/>
          </a:prstGeom>
          <a:noFill/>
          <a:ln w="28575" algn="ctr">
            <a:solidFill>
              <a:schemeClr val="tx1"/>
            </a:solidFill>
            <a:round/>
            <a:headEnd/>
            <a:tailEnd/>
          </a:ln>
        </p:spPr>
        <p:txBody>
          <a:bodyP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04800" y="228600"/>
            <a:ext cx="8686800" cy="685800"/>
          </a:xfrm>
          <a:prstGeom prst="rect">
            <a:avLst/>
          </a:prstGeom>
          <a:solidFill>
            <a:schemeClr val="accent2"/>
          </a:solidFill>
          <a:ln w="28575">
            <a:solidFill>
              <a:schemeClr val="tx1"/>
            </a:solidFill>
            <a:miter lim="800000"/>
            <a:headEnd type="none" w="sm" len="sm"/>
            <a:tailEnd type="none" w="sm" len="sm"/>
          </a:ln>
        </p:spPr>
        <p:txBody>
          <a:bodyPr wrap="none" anchor="ctr"/>
          <a:lstStyle/>
          <a:p>
            <a:pPr algn="ctr" eaLnBrk="0" hangingPunct="0"/>
            <a:r>
              <a:rPr lang="en-US" sz="2400" b="1" dirty="0">
                <a:solidFill>
                  <a:schemeClr val="tx2"/>
                </a:solidFill>
              </a:rPr>
              <a:t>Curriculum Map </a:t>
            </a:r>
            <a:r>
              <a:rPr lang="en-US" sz="2400" b="1" dirty="0"/>
              <a:t>for Kindergarten/Social Studies: My Earth</a:t>
            </a:r>
          </a:p>
        </p:txBody>
      </p:sp>
      <p:sp>
        <p:nvSpPr>
          <p:cNvPr id="31747" name="Text Box 3"/>
          <p:cNvSpPr txBox="1">
            <a:spLocks noChangeArrowheads="1"/>
          </p:cNvSpPr>
          <p:nvPr/>
        </p:nvSpPr>
        <p:spPr bwMode="auto">
          <a:xfrm>
            <a:off x="304800" y="990600"/>
            <a:ext cx="8839200" cy="646113"/>
          </a:xfrm>
          <a:prstGeom prst="rect">
            <a:avLst/>
          </a:prstGeom>
          <a:noFill/>
          <a:ln w="12700">
            <a:noFill/>
            <a:miter lim="800000"/>
            <a:headEnd type="none" w="sm" len="sm"/>
            <a:tailEnd type="none" w="sm" len="sm"/>
          </a:ln>
        </p:spPr>
        <p:txBody>
          <a:bodyPr>
            <a:spAutoFit/>
          </a:bodyPr>
          <a:lstStyle/>
          <a:p>
            <a:pPr eaLnBrk="0" hangingPunct="0"/>
            <a:r>
              <a:rPr lang="en-US" b="1">
                <a:solidFill>
                  <a:schemeClr val="tx2"/>
                </a:solidFill>
              </a:rPr>
              <a:t>Key Learning: </a:t>
            </a:r>
            <a:r>
              <a:rPr lang="en-US" b="1"/>
              <a:t>Geography, climate, and natural resources affect the way   people live and play.</a:t>
            </a:r>
          </a:p>
        </p:txBody>
      </p:sp>
      <p:sp>
        <p:nvSpPr>
          <p:cNvPr id="31748" name="Oval 4"/>
          <p:cNvSpPr>
            <a:spLocks noChangeArrowheads="1"/>
          </p:cNvSpPr>
          <p:nvPr/>
        </p:nvSpPr>
        <p:spPr bwMode="auto">
          <a:xfrm>
            <a:off x="381000" y="2590800"/>
            <a:ext cx="2303463" cy="998538"/>
          </a:xfrm>
          <a:prstGeom prst="ellipse">
            <a:avLst/>
          </a:prstGeom>
          <a:noFill/>
          <a:ln w="28575">
            <a:solidFill>
              <a:schemeClr val="tx1"/>
            </a:solidFill>
            <a:round/>
            <a:headEnd type="none" w="sm" len="sm"/>
            <a:tailEnd type="none" w="sm" len="sm"/>
          </a:ln>
        </p:spPr>
        <p:txBody>
          <a:bodyPr wrap="none" anchor="ctr"/>
          <a:lstStyle/>
          <a:p>
            <a:pPr algn="ctr" eaLnBrk="0" hangingPunct="0"/>
            <a:r>
              <a:rPr lang="en-US" b="1">
                <a:solidFill>
                  <a:schemeClr val="tx2"/>
                </a:solidFill>
              </a:rPr>
              <a:t>Maps &amp;</a:t>
            </a:r>
          </a:p>
          <a:p>
            <a:pPr algn="ctr" eaLnBrk="0" hangingPunct="0"/>
            <a:r>
              <a:rPr lang="en-US" b="1">
                <a:solidFill>
                  <a:schemeClr val="tx2"/>
                </a:solidFill>
              </a:rPr>
              <a:t>Globes</a:t>
            </a:r>
          </a:p>
        </p:txBody>
      </p:sp>
      <p:sp>
        <p:nvSpPr>
          <p:cNvPr id="31749" name="Oval 5"/>
          <p:cNvSpPr>
            <a:spLocks noChangeArrowheads="1"/>
          </p:cNvSpPr>
          <p:nvPr/>
        </p:nvSpPr>
        <p:spPr bwMode="auto">
          <a:xfrm>
            <a:off x="3505200" y="2590800"/>
            <a:ext cx="2303463" cy="998538"/>
          </a:xfrm>
          <a:prstGeom prst="ellipse">
            <a:avLst/>
          </a:prstGeom>
          <a:noFill/>
          <a:ln w="28575">
            <a:solidFill>
              <a:schemeClr val="tx1"/>
            </a:solidFill>
            <a:round/>
            <a:headEnd type="none" w="sm" len="sm"/>
            <a:tailEnd type="none" w="sm" len="sm"/>
          </a:ln>
        </p:spPr>
        <p:txBody>
          <a:bodyPr wrap="none" anchor="ctr"/>
          <a:lstStyle/>
          <a:p>
            <a:pPr algn="ctr" eaLnBrk="0" hangingPunct="0"/>
            <a:r>
              <a:rPr lang="en-US" b="1">
                <a:solidFill>
                  <a:schemeClr val="tx2"/>
                </a:solidFill>
              </a:rPr>
              <a:t>Climate &amp;</a:t>
            </a:r>
          </a:p>
          <a:p>
            <a:pPr algn="ctr" eaLnBrk="0" hangingPunct="0"/>
            <a:r>
              <a:rPr lang="en-US" b="1">
                <a:solidFill>
                  <a:schemeClr val="tx2"/>
                </a:solidFill>
              </a:rPr>
              <a:t>Weather</a:t>
            </a:r>
          </a:p>
        </p:txBody>
      </p:sp>
      <p:sp>
        <p:nvSpPr>
          <p:cNvPr id="31750" name="Oval 6"/>
          <p:cNvSpPr>
            <a:spLocks noChangeArrowheads="1"/>
          </p:cNvSpPr>
          <p:nvPr/>
        </p:nvSpPr>
        <p:spPr bwMode="auto">
          <a:xfrm>
            <a:off x="6324600" y="2590800"/>
            <a:ext cx="2303463" cy="1074738"/>
          </a:xfrm>
          <a:prstGeom prst="ellipse">
            <a:avLst/>
          </a:prstGeom>
          <a:noFill/>
          <a:ln w="28575">
            <a:solidFill>
              <a:schemeClr val="tx1"/>
            </a:solidFill>
            <a:round/>
            <a:headEnd type="none" w="sm" len="sm"/>
            <a:tailEnd type="none" w="sm" len="sm"/>
          </a:ln>
        </p:spPr>
        <p:txBody>
          <a:bodyPr wrap="none" anchor="ctr"/>
          <a:lstStyle/>
          <a:p>
            <a:pPr algn="ctr" eaLnBrk="0" hangingPunct="0"/>
            <a:r>
              <a:rPr lang="en-US" b="1">
                <a:solidFill>
                  <a:schemeClr val="tx2"/>
                </a:solidFill>
              </a:rPr>
              <a:t>Taking Care </a:t>
            </a:r>
          </a:p>
          <a:p>
            <a:pPr algn="ctr" eaLnBrk="0" hangingPunct="0"/>
            <a:r>
              <a:rPr lang="en-US" b="1">
                <a:solidFill>
                  <a:schemeClr val="tx2"/>
                </a:solidFill>
              </a:rPr>
              <a:t>of the Earth</a:t>
            </a:r>
          </a:p>
        </p:txBody>
      </p:sp>
      <p:sp>
        <p:nvSpPr>
          <p:cNvPr id="31751" name="Rectangle 7"/>
          <p:cNvSpPr>
            <a:spLocks noChangeArrowheads="1"/>
          </p:cNvSpPr>
          <p:nvPr/>
        </p:nvSpPr>
        <p:spPr bwMode="auto">
          <a:xfrm>
            <a:off x="304800" y="1752600"/>
            <a:ext cx="8218488" cy="731838"/>
          </a:xfrm>
          <a:prstGeom prst="rect">
            <a:avLst/>
          </a:prstGeom>
          <a:noFill/>
          <a:ln w="28575">
            <a:solidFill>
              <a:schemeClr val="tx1"/>
            </a:solidFill>
            <a:miter lim="800000"/>
            <a:headEnd type="none" w="sm" len="sm"/>
            <a:tailEnd type="none" w="sm" len="sm"/>
          </a:ln>
        </p:spPr>
        <p:txBody>
          <a:bodyPr wrap="none" anchor="ctr"/>
          <a:lstStyle/>
          <a:p>
            <a:pPr algn="ctr" eaLnBrk="0" hangingPunct="0"/>
            <a:r>
              <a:rPr lang="en-US" b="1">
                <a:solidFill>
                  <a:schemeClr val="tx2"/>
                </a:solidFill>
              </a:rPr>
              <a:t>Unit Essential Question:  </a:t>
            </a:r>
          </a:p>
          <a:p>
            <a:pPr algn="ctr" eaLnBrk="0" hangingPunct="0"/>
            <a:r>
              <a:rPr lang="en-US" b="1"/>
              <a:t>What affects the way we live and play?</a:t>
            </a:r>
          </a:p>
        </p:txBody>
      </p:sp>
      <p:sp>
        <p:nvSpPr>
          <p:cNvPr id="31752" name="Rectangle 8"/>
          <p:cNvSpPr>
            <a:spLocks noChangeArrowheads="1"/>
          </p:cNvSpPr>
          <p:nvPr/>
        </p:nvSpPr>
        <p:spPr bwMode="auto">
          <a:xfrm>
            <a:off x="228600" y="3733800"/>
            <a:ext cx="2895600" cy="1524000"/>
          </a:xfrm>
          <a:prstGeom prst="rect">
            <a:avLst/>
          </a:prstGeom>
          <a:noFill/>
          <a:ln w="28575">
            <a:solidFill>
              <a:schemeClr val="tx1"/>
            </a:solidFill>
            <a:miter lim="800000"/>
            <a:headEnd/>
            <a:tailEnd/>
          </a:ln>
        </p:spPr>
        <p:txBody>
          <a:bodyPr wrap="none" anchor="ctr"/>
          <a:lstStyle/>
          <a:p>
            <a:pPr marL="342900" indent="-342900" eaLnBrk="0" hangingPunct="0"/>
            <a:r>
              <a:rPr lang="en-US" sz="1600" b="1">
                <a:solidFill>
                  <a:schemeClr val="tx2"/>
                </a:solidFill>
              </a:rPr>
              <a:t>LEQs: </a:t>
            </a:r>
          </a:p>
          <a:p>
            <a:pPr marL="342900" indent="-342900" eaLnBrk="0" hangingPunct="0">
              <a:buFontTx/>
              <a:buAutoNum type="arabicPeriod"/>
            </a:pPr>
            <a:r>
              <a:rPr lang="en-US" sz="1600" b="1"/>
              <a:t>What is a </a:t>
            </a:r>
            <a:r>
              <a:rPr lang="en-US" sz="1600" b="1" u="sng"/>
              <a:t>map</a:t>
            </a:r>
            <a:r>
              <a:rPr lang="en-US" sz="1600" b="1"/>
              <a:t>?</a:t>
            </a:r>
          </a:p>
          <a:p>
            <a:pPr marL="342900" indent="-342900" eaLnBrk="0" hangingPunct="0">
              <a:buFontTx/>
              <a:buAutoNum type="arabicPeriod"/>
            </a:pPr>
            <a:r>
              <a:rPr lang="en-US" sz="1600" b="1"/>
              <a:t>How do we use a map?</a:t>
            </a:r>
          </a:p>
          <a:p>
            <a:pPr marL="342900" indent="-342900" eaLnBrk="0" hangingPunct="0">
              <a:buFontTx/>
              <a:buAutoNum type="arabicPeriod"/>
            </a:pPr>
            <a:r>
              <a:rPr lang="en-US" sz="1600" b="1"/>
              <a:t>What is a </a:t>
            </a:r>
            <a:r>
              <a:rPr lang="en-US" sz="1600" b="1" u="sng"/>
              <a:t>globe</a:t>
            </a:r>
            <a:r>
              <a:rPr lang="en-US" sz="1600" b="1"/>
              <a:t>?</a:t>
            </a:r>
          </a:p>
          <a:p>
            <a:pPr marL="342900" indent="-342900" eaLnBrk="0" hangingPunct="0">
              <a:buFontTx/>
              <a:buAutoNum type="arabicPeriod"/>
            </a:pPr>
            <a:r>
              <a:rPr lang="en-US" sz="1600" b="1"/>
              <a:t>How do we use a globe?</a:t>
            </a:r>
          </a:p>
        </p:txBody>
      </p:sp>
      <p:sp>
        <p:nvSpPr>
          <p:cNvPr id="31753" name="Rectangle 9"/>
          <p:cNvSpPr>
            <a:spLocks noChangeArrowheads="1"/>
          </p:cNvSpPr>
          <p:nvPr/>
        </p:nvSpPr>
        <p:spPr bwMode="auto">
          <a:xfrm>
            <a:off x="6172200" y="3733800"/>
            <a:ext cx="2819400" cy="1524000"/>
          </a:xfrm>
          <a:prstGeom prst="rect">
            <a:avLst/>
          </a:prstGeom>
          <a:noFill/>
          <a:ln w="28575">
            <a:solidFill>
              <a:schemeClr val="tx1"/>
            </a:solidFill>
            <a:miter lim="800000"/>
            <a:headEnd/>
            <a:tailEnd/>
          </a:ln>
        </p:spPr>
        <p:txBody>
          <a:bodyPr wrap="none" anchor="ctr"/>
          <a:lstStyle/>
          <a:p>
            <a:pPr marL="342900" indent="-342900" eaLnBrk="0" hangingPunct="0"/>
            <a:r>
              <a:rPr lang="en-US" sz="1600" b="1">
                <a:solidFill>
                  <a:schemeClr val="tx2"/>
                </a:solidFill>
              </a:rPr>
              <a:t>LEQs:</a:t>
            </a:r>
          </a:p>
          <a:p>
            <a:pPr marL="342900" indent="-342900" eaLnBrk="0" hangingPunct="0"/>
            <a:r>
              <a:rPr lang="en-US" sz="1600" b="1"/>
              <a:t>1.  What are </a:t>
            </a:r>
            <a:r>
              <a:rPr lang="en-US" sz="1600" b="1" u="sng"/>
              <a:t>natural </a:t>
            </a:r>
          </a:p>
          <a:p>
            <a:pPr marL="342900" indent="-342900" eaLnBrk="0" hangingPunct="0"/>
            <a:r>
              <a:rPr lang="en-US" sz="1600" b="1"/>
              <a:t>       </a:t>
            </a:r>
            <a:r>
              <a:rPr lang="en-US" sz="1600" b="1" u="sng"/>
              <a:t>resources</a:t>
            </a:r>
            <a:r>
              <a:rPr lang="en-US" sz="1600" b="1"/>
              <a:t>?</a:t>
            </a:r>
          </a:p>
          <a:p>
            <a:pPr marL="342900" indent="-342900" eaLnBrk="0" hangingPunct="0"/>
            <a:r>
              <a:rPr lang="en-US" sz="1600" b="1"/>
              <a:t>2.  Why do we need to </a:t>
            </a:r>
          </a:p>
          <a:p>
            <a:pPr marL="342900" indent="-342900" eaLnBrk="0" hangingPunct="0"/>
            <a:r>
              <a:rPr lang="en-US" sz="1600" b="1"/>
              <a:t>       </a:t>
            </a:r>
            <a:r>
              <a:rPr lang="en-US" sz="1600" b="1" u="sng"/>
              <a:t>recycle</a:t>
            </a:r>
            <a:r>
              <a:rPr lang="en-US" sz="1600" b="1"/>
              <a:t>?</a:t>
            </a:r>
          </a:p>
        </p:txBody>
      </p:sp>
      <p:sp>
        <p:nvSpPr>
          <p:cNvPr id="31754" name="Rectangle 10"/>
          <p:cNvSpPr>
            <a:spLocks noChangeArrowheads="1"/>
          </p:cNvSpPr>
          <p:nvPr/>
        </p:nvSpPr>
        <p:spPr bwMode="auto">
          <a:xfrm>
            <a:off x="3276600" y="3733800"/>
            <a:ext cx="2743200" cy="1524000"/>
          </a:xfrm>
          <a:prstGeom prst="rect">
            <a:avLst/>
          </a:prstGeom>
          <a:noFill/>
          <a:ln w="28575">
            <a:solidFill>
              <a:schemeClr val="tx1"/>
            </a:solidFill>
            <a:miter lim="800000"/>
            <a:headEnd/>
            <a:tailEnd/>
          </a:ln>
        </p:spPr>
        <p:txBody>
          <a:bodyPr wrap="none" anchor="ctr"/>
          <a:lstStyle/>
          <a:p>
            <a:pPr marL="342900" indent="-342900" eaLnBrk="0" hangingPunct="0"/>
            <a:r>
              <a:rPr lang="en-US" sz="1600" b="1">
                <a:solidFill>
                  <a:schemeClr val="tx2"/>
                </a:solidFill>
              </a:rPr>
              <a:t>LEQs:</a:t>
            </a:r>
          </a:p>
          <a:p>
            <a:pPr marL="342900" indent="-342900" eaLnBrk="0" hangingPunct="0">
              <a:buFontTx/>
              <a:buAutoNum type="arabicPeriod"/>
            </a:pPr>
            <a:r>
              <a:rPr lang="en-US" sz="1600" b="1"/>
              <a:t>What is </a:t>
            </a:r>
            <a:r>
              <a:rPr lang="en-US" sz="1600" b="1" u="sng"/>
              <a:t>climate</a:t>
            </a:r>
            <a:r>
              <a:rPr lang="en-US" sz="1600" b="1"/>
              <a:t>?</a:t>
            </a:r>
          </a:p>
          <a:p>
            <a:pPr marL="342900" indent="-342900" eaLnBrk="0" hangingPunct="0">
              <a:buFontTx/>
              <a:buAutoNum type="arabicPeriod"/>
            </a:pPr>
            <a:r>
              <a:rPr lang="en-US" sz="1600" b="1"/>
              <a:t>What are the 4 </a:t>
            </a:r>
          </a:p>
          <a:p>
            <a:pPr marL="342900" indent="-342900" eaLnBrk="0" hangingPunct="0"/>
            <a:r>
              <a:rPr lang="en-US" sz="1600" b="1"/>
              <a:t>      </a:t>
            </a:r>
            <a:r>
              <a:rPr lang="en-US" sz="1600" b="1" u="sng"/>
              <a:t>seasons</a:t>
            </a:r>
            <a:r>
              <a:rPr lang="en-US" sz="1600" b="1"/>
              <a:t>?</a:t>
            </a:r>
          </a:p>
          <a:p>
            <a:pPr marL="342900" indent="-342900" eaLnBrk="0" hangingPunct="0">
              <a:buFontTx/>
              <a:buAutoNum type="arabicPeriod"/>
            </a:pPr>
            <a:endParaRPr lang="en-US" sz="1600" b="1"/>
          </a:p>
        </p:txBody>
      </p:sp>
      <p:sp>
        <p:nvSpPr>
          <p:cNvPr id="31755" name="Rectangle 11"/>
          <p:cNvSpPr>
            <a:spLocks noChangeArrowheads="1"/>
          </p:cNvSpPr>
          <p:nvPr/>
        </p:nvSpPr>
        <p:spPr bwMode="auto">
          <a:xfrm>
            <a:off x="228600" y="5334000"/>
            <a:ext cx="2895600" cy="1371600"/>
          </a:xfrm>
          <a:prstGeom prst="rect">
            <a:avLst/>
          </a:prstGeom>
          <a:noFill/>
          <a:ln w="28575">
            <a:solidFill>
              <a:schemeClr val="tx1"/>
            </a:solidFill>
            <a:miter lim="800000"/>
            <a:headEnd/>
            <a:tailEnd/>
          </a:ln>
        </p:spPr>
        <p:txBody>
          <a:bodyPr wrap="none" anchor="ctr"/>
          <a:lstStyle/>
          <a:p>
            <a:pPr eaLnBrk="0" hangingPunct="0"/>
            <a:r>
              <a:rPr lang="en-US" sz="1600" b="1">
                <a:solidFill>
                  <a:schemeClr val="tx2"/>
                </a:solidFill>
              </a:rPr>
              <a:t>Vocabulary:</a:t>
            </a:r>
          </a:p>
          <a:p>
            <a:pPr eaLnBrk="0" hangingPunct="0"/>
            <a:r>
              <a:rPr lang="en-US" sz="1600" b="1"/>
              <a:t>Earth                     ocean</a:t>
            </a:r>
          </a:p>
          <a:p>
            <a:pPr eaLnBrk="0" hangingPunct="0"/>
            <a:r>
              <a:rPr lang="en-US" sz="1600" b="1"/>
              <a:t>country                 lake</a:t>
            </a:r>
          </a:p>
          <a:p>
            <a:pPr eaLnBrk="0" hangingPunct="0"/>
            <a:r>
              <a:rPr lang="en-US" sz="1600" b="1"/>
              <a:t>mountain              forest</a:t>
            </a:r>
          </a:p>
          <a:p>
            <a:pPr eaLnBrk="0" hangingPunct="0"/>
            <a:r>
              <a:rPr lang="en-US" sz="1600" b="1"/>
              <a:t>jungle</a:t>
            </a:r>
          </a:p>
        </p:txBody>
      </p:sp>
      <p:sp>
        <p:nvSpPr>
          <p:cNvPr id="31756" name="Rectangle 12"/>
          <p:cNvSpPr>
            <a:spLocks noChangeArrowheads="1"/>
          </p:cNvSpPr>
          <p:nvPr/>
        </p:nvSpPr>
        <p:spPr bwMode="auto">
          <a:xfrm>
            <a:off x="6172200" y="5334000"/>
            <a:ext cx="2819400" cy="1371600"/>
          </a:xfrm>
          <a:prstGeom prst="rect">
            <a:avLst/>
          </a:prstGeom>
          <a:noFill/>
          <a:ln w="28575">
            <a:solidFill>
              <a:schemeClr val="tx1"/>
            </a:solidFill>
            <a:miter lim="800000"/>
            <a:headEnd/>
            <a:tailEnd/>
          </a:ln>
        </p:spPr>
        <p:txBody>
          <a:bodyPr wrap="none" anchor="ctr"/>
          <a:lstStyle/>
          <a:p>
            <a:pPr eaLnBrk="0" hangingPunct="0"/>
            <a:r>
              <a:rPr lang="en-US" sz="1600" b="1">
                <a:solidFill>
                  <a:schemeClr val="tx2"/>
                </a:solidFill>
              </a:rPr>
              <a:t>Vocabulary:</a:t>
            </a:r>
          </a:p>
          <a:p>
            <a:pPr eaLnBrk="0" hangingPunct="0"/>
            <a:r>
              <a:rPr lang="en-US" sz="1600" b="1"/>
              <a:t>natural resource</a:t>
            </a:r>
          </a:p>
          <a:p>
            <a:pPr eaLnBrk="0" hangingPunct="0"/>
            <a:r>
              <a:rPr lang="en-US" sz="1600" b="1"/>
              <a:t>recycle</a:t>
            </a:r>
          </a:p>
          <a:p>
            <a:pPr eaLnBrk="0" hangingPunct="0"/>
            <a:r>
              <a:rPr lang="en-US" sz="1600" b="1"/>
              <a:t>reuse</a:t>
            </a:r>
          </a:p>
          <a:p>
            <a:pPr eaLnBrk="0" hangingPunct="0"/>
            <a:r>
              <a:rPr lang="en-US" sz="1600" b="1"/>
              <a:t>reduce</a:t>
            </a:r>
          </a:p>
        </p:txBody>
      </p:sp>
      <p:sp>
        <p:nvSpPr>
          <p:cNvPr id="31757" name="Rectangle 13"/>
          <p:cNvSpPr>
            <a:spLocks noChangeArrowheads="1"/>
          </p:cNvSpPr>
          <p:nvPr/>
        </p:nvSpPr>
        <p:spPr bwMode="auto">
          <a:xfrm>
            <a:off x="3276600" y="5334000"/>
            <a:ext cx="2743200" cy="1371600"/>
          </a:xfrm>
          <a:prstGeom prst="rect">
            <a:avLst/>
          </a:prstGeom>
          <a:noFill/>
          <a:ln w="28575">
            <a:solidFill>
              <a:schemeClr val="tx1"/>
            </a:solidFill>
            <a:miter lim="800000"/>
            <a:headEnd/>
            <a:tailEnd/>
          </a:ln>
        </p:spPr>
        <p:txBody>
          <a:bodyPr wrap="none" anchor="ctr"/>
          <a:lstStyle/>
          <a:p>
            <a:pPr eaLnBrk="0" hangingPunct="0"/>
            <a:r>
              <a:rPr lang="en-US" sz="1600" b="1">
                <a:solidFill>
                  <a:schemeClr val="tx2"/>
                </a:solidFill>
              </a:rPr>
              <a:t>Vocabulary:</a:t>
            </a:r>
          </a:p>
          <a:p>
            <a:pPr eaLnBrk="0" hangingPunct="0"/>
            <a:r>
              <a:rPr lang="en-US" sz="1600" b="1"/>
              <a:t>climate               season</a:t>
            </a:r>
          </a:p>
          <a:p>
            <a:pPr eaLnBrk="0" hangingPunct="0"/>
            <a:r>
              <a:rPr lang="en-US" sz="1600" b="1"/>
              <a:t>Fall                     Autumn</a:t>
            </a:r>
          </a:p>
          <a:p>
            <a:pPr eaLnBrk="0" hangingPunct="0"/>
            <a:r>
              <a:rPr lang="en-US" sz="1600" b="1"/>
              <a:t>Spring                Summer</a:t>
            </a:r>
          </a:p>
          <a:p>
            <a:pPr eaLnBrk="0" hangingPunct="0"/>
            <a:r>
              <a:rPr lang="en-US" sz="1600" b="1"/>
              <a:t>Winter                weather</a:t>
            </a:r>
          </a:p>
        </p:txBody>
      </p:sp>
      <p:sp>
        <p:nvSpPr>
          <p:cNvPr id="31758" name="Rectangle 14"/>
          <p:cNvSpPr>
            <a:spLocks noChangeArrowheads="1"/>
          </p:cNvSpPr>
          <p:nvPr/>
        </p:nvSpPr>
        <p:spPr bwMode="auto">
          <a:xfrm>
            <a:off x="304800" y="990600"/>
            <a:ext cx="8686800" cy="685800"/>
          </a:xfrm>
          <a:prstGeom prst="rect">
            <a:avLst/>
          </a:prstGeom>
          <a:noFill/>
          <a:ln w="28575">
            <a:solidFill>
              <a:schemeClr val="tx1"/>
            </a:solidFill>
            <a:miter lim="800000"/>
            <a:headEnd type="none" w="sm" len="sm"/>
            <a:tailEnd type="none" w="sm" len="sm"/>
          </a:ln>
        </p:spPr>
        <p:txBody>
          <a:bodyPr wrap="none" anchor="ctr"/>
          <a:lstStyle/>
          <a:p>
            <a:pPr eaLnBrk="0" hangingPunct="0"/>
            <a:endParaRPr lang="en-US" b="1"/>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222</TotalTime>
  <Words>3781</Words>
  <Application>Microsoft Office PowerPoint</Application>
  <PresentationFormat>On-screen Show (4:3)</PresentationFormat>
  <Paragraphs>786</Paragraphs>
  <Slides>61</Slides>
  <Notes>55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Paper</vt:lpstr>
      <vt:lpstr>Document</vt:lpstr>
      <vt:lpstr>                 What’s the Big Idea? – Personal Bests </vt:lpstr>
      <vt:lpstr>The Essential Why: Why are You Teaching?</vt:lpstr>
      <vt:lpstr>Expectations</vt:lpstr>
      <vt:lpstr>PowerPoint Presentation</vt:lpstr>
      <vt:lpstr>  Content Planning </vt:lpstr>
      <vt:lpstr>Levels of Learning</vt:lpstr>
      <vt:lpstr>Levels of Learning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Difference between a Curriculum Map and a Student Learning Map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Learning Maps</vt:lpstr>
      <vt:lpstr>REMEMBER:   (E.A.T.S.)</vt:lpstr>
      <vt:lpstr>Lesson Plan</vt:lpstr>
      <vt:lpstr>PowerPoint Presentation</vt:lpstr>
      <vt:lpstr>Habitats and Adaptations</vt:lpstr>
      <vt:lpstr>Lesson Plan</vt:lpstr>
      <vt:lpstr>PowerPoint Presentation</vt:lpstr>
      <vt:lpstr>Lesson Plan</vt:lpstr>
      <vt:lpstr>PowerPoint Presentation</vt:lpstr>
      <vt:lpstr>Lesson Plan</vt:lpstr>
      <vt:lpstr>PowerPoint Presentation</vt:lpstr>
      <vt:lpstr>Lesson Plan</vt:lpstr>
      <vt:lpstr>PowerPoint Presentation</vt:lpstr>
      <vt:lpstr>Lesson Plan</vt:lpstr>
      <vt:lpstr>PowerPoint Presentation</vt:lpstr>
      <vt:lpstr>Lesson Plan</vt:lpstr>
      <vt:lpstr>PowerPoint Presentation</vt:lpstr>
      <vt:lpstr>Lesson Plan</vt:lpstr>
      <vt:lpstr>PowerPoint Presentation</vt:lpstr>
      <vt:lpstr>Lesson Plan</vt:lpstr>
      <vt:lpstr>PowerPoint Presentation</vt:lpstr>
      <vt:lpstr>Lesson Plan</vt:lpstr>
      <vt:lpstr>PowerPoint Presentation</vt:lpstr>
      <vt:lpstr>PowerPoint Presentation</vt:lpstr>
      <vt:lpstr>What are the BIG IDEAs...???</vt:lpstr>
    </vt:vector>
  </TitlesOfParts>
  <Company>CGRESD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Impact Basics: Switched “On” for Success</dc:title>
  <dc:creator>User</dc:creator>
  <cp:lastModifiedBy>User</cp:lastModifiedBy>
  <cp:revision>16</cp:revision>
  <cp:lastPrinted>2013-12-05T14:59:16Z</cp:lastPrinted>
  <dcterms:created xsi:type="dcterms:W3CDTF">2013-12-03T18:06:48Z</dcterms:created>
  <dcterms:modified xsi:type="dcterms:W3CDTF">2013-12-05T15:00:13Z</dcterms:modified>
</cp:coreProperties>
</file>