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2" r:id="rId2"/>
  </p:sldMasterIdLst>
  <p:notesMasterIdLst>
    <p:notesMasterId r:id="rId51"/>
  </p:notesMasterIdLst>
  <p:handoutMasterIdLst>
    <p:handoutMasterId r:id="rId52"/>
  </p:handoutMasterIdLst>
  <p:sldIdLst>
    <p:sldId id="257" r:id="rId3"/>
    <p:sldId id="259" r:id="rId4"/>
    <p:sldId id="312" r:id="rId5"/>
    <p:sldId id="272" r:id="rId6"/>
    <p:sldId id="285" r:id="rId7"/>
    <p:sldId id="274" r:id="rId8"/>
    <p:sldId id="286" r:id="rId9"/>
    <p:sldId id="281" r:id="rId10"/>
    <p:sldId id="280" r:id="rId11"/>
    <p:sldId id="282" r:id="rId12"/>
    <p:sldId id="283" r:id="rId13"/>
    <p:sldId id="284" r:id="rId14"/>
    <p:sldId id="287" r:id="rId15"/>
    <p:sldId id="288" r:id="rId16"/>
    <p:sldId id="289" r:id="rId17"/>
    <p:sldId id="290" r:id="rId18"/>
    <p:sldId id="271" r:id="rId19"/>
    <p:sldId id="291" r:id="rId20"/>
    <p:sldId id="292" r:id="rId21"/>
    <p:sldId id="293" r:id="rId22"/>
    <p:sldId id="294" r:id="rId23"/>
    <p:sldId id="295" r:id="rId24"/>
    <p:sldId id="278" r:id="rId25"/>
    <p:sldId id="263" r:id="rId26"/>
    <p:sldId id="270" r:id="rId27"/>
    <p:sldId id="276" r:id="rId28"/>
    <p:sldId id="299" r:id="rId29"/>
    <p:sldId id="296" r:id="rId30"/>
    <p:sldId id="265" r:id="rId31"/>
    <p:sldId id="300" r:id="rId32"/>
    <p:sldId id="298" r:id="rId33"/>
    <p:sldId id="301" r:id="rId34"/>
    <p:sldId id="302" r:id="rId35"/>
    <p:sldId id="268" r:id="rId36"/>
    <p:sldId id="304" r:id="rId37"/>
    <p:sldId id="303" r:id="rId38"/>
    <p:sldId id="313" r:id="rId39"/>
    <p:sldId id="305" r:id="rId40"/>
    <p:sldId id="306" r:id="rId41"/>
    <p:sldId id="307" r:id="rId42"/>
    <p:sldId id="308" r:id="rId43"/>
    <p:sldId id="309" r:id="rId44"/>
    <p:sldId id="310" r:id="rId45"/>
    <p:sldId id="266" r:id="rId46"/>
    <p:sldId id="267" r:id="rId47"/>
    <p:sldId id="277" r:id="rId48"/>
    <p:sldId id="261" r:id="rId49"/>
    <p:sldId id="279"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 y="-4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AA485C-5DF5-497D-95AF-DA6CB3DC3F35}" type="datetimeFigureOut">
              <a:rPr lang="en-US" smtClean="0"/>
              <a:t>10/21/2013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B01F7A5-B140-4C3C-99E3-F72D65E3205F}" type="slidenum">
              <a:rPr lang="en-US" smtClean="0"/>
              <a:t>‹#›</a:t>
            </a:fld>
            <a:endParaRPr lang="en-US"/>
          </a:p>
        </p:txBody>
      </p:sp>
    </p:spTree>
    <p:extLst>
      <p:ext uri="{BB962C8B-B14F-4D97-AF65-F5344CB8AC3E}">
        <p14:creationId xmlns:p14="http://schemas.microsoft.com/office/powerpoint/2010/main" val="867481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D107D2-C830-4E4D-BECF-FCC2E53680DE}" type="datetimeFigureOut">
              <a:rPr lang="en-US" smtClean="0"/>
              <a:t>10/21/2013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678E2B-A66C-40B7-BBFC-9370B7AC5E5B}" type="slidenum">
              <a:rPr lang="en-US" smtClean="0"/>
              <a:t>‹#›</a:t>
            </a:fld>
            <a:endParaRPr lang="en-US"/>
          </a:p>
        </p:txBody>
      </p:sp>
    </p:spTree>
    <p:extLst>
      <p:ext uri="{BB962C8B-B14F-4D97-AF65-F5344CB8AC3E}">
        <p14:creationId xmlns:p14="http://schemas.microsoft.com/office/powerpoint/2010/main" val="105978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BDA1B9A6-A96B-4D7B-8897-2853AB9741ED}"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A3E9EA36-C120-4936-B986-0FAFE8012F9B}" type="slidenum">
              <a:rPr lang="en-US" smtClean="0"/>
              <a:pPr/>
              <a:t>34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ROUTINE:  What is done automatically, even if the teacher is absent or busy doing something else.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1A74A857-6F48-4E44-9732-234376F37952}" type="slidenum">
              <a:rPr lang="en-US">
                <a:solidFill>
                  <a:prstClr val="black"/>
                </a:solidFill>
                <a:latin typeface="Times New Roman" pitchFamily="18" charset="0"/>
              </a:rPr>
              <a:pPr/>
              <a:t>36</a:t>
            </a:fld>
            <a:endParaRPr lang="en-US">
              <a:solidFill>
                <a:prstClr val="black"/>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Sarah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0162F282-5C02-4D0B-8753-DA3FD661DB52}" type="slidenum">
              <a:rPr lang="en-US">
                <a:solidFill>
                  <a:prstClr val="black"/>
                </a:solidFill>
                <a:latin typeface="Times New Roman" pitchFamily="18" charset="0"/>
              </a:rPr>
              <a:pPr/>
              <a:t>40</a:t>
            </a:fld>
            <a:endParaRPr lang="en-US">
              <a:solidFill>
                <a:prstClr val="black"/>
              </a:solidFill>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Amy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CB377-2428-46A3-BF61-8D8EC7F55B4B}" type="slidenum">
              <a:rPr lang="en-US">
                <a:solidFill>
                  <a:prstClr val="black"/>
                </a:solidFill>
              </a:rPr>
              <a:pPr/>
              <a:t>42</a:t>
            </a:fld>
            <a:endParaRPr lang="en-US">
              <a:solidFill>
                <a:prstClr val="black"/>
              </a:solidFill>
            </a:endParaRPr>
          </a:p>
        </p:txBody>
      </p:sp>
      <p:sp>
        <p:nvSpPr>
          <p:cNvPr id="106498" name="Rectangle 2"/>
          <p:cNvSpPr>
            <a:spLocks noGrp="1" noRot="1" noChangeAspect="1" noChangeArrowheads="1" noTextEdit="1"/>
          </p:cNvSpPr>
          <p:nvPr>
            <p:ph type="sldImg"/>
          </p:nvPr>
        </p:nvSpPr>
        <p:spPr>
          <a:xfrm>
            <a:off x="1211263" y="719138"/>
            <a:ext cx="4589462" cy="3441700"/>
          </a:xfrm>
          <a:ln/>
        </p:spPr>
      </p:sp>
      <p:sp>
        <p:nvSpPr>
          <p:cNvPr id="106499" name="Rectangle 3"/>
          <p:cNvSpPr>
            <a:spLocks noGrp="1" noChangeArrowheads="1"/>
          </p:cNvSpPr>
          <p:nvPr>
            <p:ph type="body" idx="1"/>
          </p:nvPr>
        </p:nvSpPr>
        <p:spPr>
          <a:xfrm>
            <a:off x="934720" y="4414177"/>
            <a:ext cx="5140960" cy="4184993"/>
          </a:xfrm>
        </p:spPr>
        <p:txBody>
          <a:bodyPr/>
          <a:lstStyle/>
          <a:p>
            <a:r>
              <a:rPr lang="en-US"/>
              <a:t>Review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CB377-2428-46A3-BF61-8D8EC7F55B4B}" type="slidenum">
              <a:rPr lang="en-US">
                <a:solidFill>
                  <a:prstClr val="black"/>
                </a:solidFill>
              </a:rPr>
              <a:pPr/>
              <a:t>43</a:t>
            </a:fld>
            <a:endParaRPr lang="en-US">
              <a:solidFill>
                <a:prstClr val="black"/>
              </a:solidFill>
            </a:endParaRPr>
          </a:p>
        </p:txBody>
      </p:sp>
      <p:sp>
        <p:nvSpPr>
          <p:cNvPr id="106498" name="Rectangle 2"/>
          <p:cNvSpPr>
            <a:spLocks noGrp="1" noRot="1" noChangeAspect="1" noChangeArrowheads="1" noTextEdit="1"/>
          </p:cNvSpPr>
          <p:nvPr>
            <p:ph type="sldImg"/>
          </p:nvPr>
        </p:nvSpPr>
        <p:spPr>
          <a:xfrm>
            <a:off x="1211263" y="719138"/>
            <a:ext cx="4589462" cy="3441700"/>
          </a:xfrm>
          <a:ln/>
        </p:spPr>
      </p:sp>
      <p:sp>
        <p:nvSpPr>
          <p:cNvPr id="106499" name="Rectangle 3"/>
          <p:cNvSpPr>
            <a:spLocks noGrp="1" noChangeArrowheads="1"/>
          </p:cNvSpPr>
          <p:nvPr>
            <p:ph type="body" idx="1"/>
          </p:nvPr>
        </p:nvSpPr>
        <p:spPr>
          <a:xfrm>
            <a:off x="934720" y="4414177"/>
            <a:ext cx="5140960" cy="4184993"/>
          </a:xfrm>
        </p:spPr>
        <p:txBody>
          <a:bodyPr/>
          <a:lstStyle/>
          <a:p>
            <a:r>
              <a:rPr lang="en-US"/>
              <a:t>Review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E26A2CED-5DAA-40E6-9B96-D42AD4B35CC8}" type="slidenum">
              <a:rPr lang="en-US" smtClean="0"/>
              <a:pPr/>
              <a:t>44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At tables, discuss what you each do in this area?  Is it a procedure?  Can you identify the steps it requires?</a:t>
            </a:r>
          </a:p>
          <a:p>
            <a:pPr eaLnBrk="1" hangingPunct="1"/>
            <a:r>
              <a:rPr lang="en-US" smtClean="0">
                <a:latin typeface="Arial" pitchFamily="34" charset="0"/>
              </a:rPr>
              <a:t>How often do students follow the procedures?  What happens when they don’t?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81CDAAEE-6243-4239-9548-2B9232CD6572}" type="slidenum">
              <a:rPr lang="en-US" smtClean="0"/>
              <a:pPr/>
              <a:t>45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What about procedures that are unique in the following areas?</a:t>
            </a:r>
          </a:p>
          <a:p>
            <a:pPr eaLnBrk="1" hangingPunct="1">
              <a:buFontTx/>
              <a:buChar char="•"/>
            </a:pPr>
            <a:r>
              <a:rPr lang="en-US" smtClean="0">
                <a:latin typeface="Arial" pitchFamily="34" charset="0"/>
              </a:rPr>
              <a:t>PE</a:t>
            </a:r>
          </a:p>
          <a:p>
            <a:pPr eaLnBrk="1" hangingPunct="1">
              <a:buFontTx/>
              <a:buChar char="•"/>
            </a:pPr>
            <a:r>
              <a:rPr lang="en-US" smtClean="0">
                <a:latin typeface="Arial" pitchFamily="34" charset="0"/>
              </a:rPr>
              <a:t>Art</a:t>
            </a:r>
          </a:p>
          <a:p>
            <a:pPr eaLnBrk="1" hangingPunct="1">
              <a:buFontTx/>
              <a:buChar char="•"/>
            </a:pPr>
            <a:r>
              <a:rPr lang="en-US" smtClean="0">
                <a:latin typeface="Arial" pitchFamily="34" charset="0"/>
              </a:rPr>
              <a:t>Science lab classes</a:t>
            </a:r>
          </a:p>
          <a:p>
            <a:pPr eaLnBrk="1" hangingPunct="1">
              <a:buFontTx/>
              <a:buChar char="•"/>
            </a:pPr>
            <a:r>
              <a:rPr lang="en-US" smtClean="0">
                <a:latin typeface="Arial" pitchFamily="34" charset="0"/>
              </a:rPr>
              <a:t>Vocational/technical classes?</a:t>
            </a:r>
          </a:p>
          <a:p>
            <a:pPr eaLnBrk="1" hangingPunct="1">
              <a:buFontTx/>
              <a:buChar char="•"/>
            </a:pPr>
            <a:r>
              <a:rPr lang="en-US" smtClean="0">
                <a:latin typeface="Arial" pitchFamily="34" charset="0"/>
              </a:rPr>
              <a:t>Kindergarten?</a:t>
            </a:r>
          </a:p>
          <a:p>
            <a:pPr eaLnBrk="1" hangingPunct="1">
              <a:buFontTx/>
              <a:buChar char="•"/>
            </a:pPr>
            <a:r>
              <a:rPr lang="en-US" smtClean="0">
                <a:latin typeface="Arial" pitchFamily="34" charset="0"/>
              </a:rPr>
              <a:t>Others?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63C89F5C-358F-4B92-9673-B09CE73F9C5A}" type="slidenum">
              <a:rPr lang="en-US" smtClean="0"/>
              <a:pPr/>
              <a:t>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Review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B812E-243A-48C2-8E8A-9617E2B15AEF}"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Gives motivation for learning classroom management techniques.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aseline="30000">
                <a:latin typeface="Arial" charset="0"/>
                <a:ea typeface="ＭＳ Ｐゴシック" charset="-128"/>
              </a:rPr>
              <a:t>This</a:t>
            </a:r>
            <a:r>
              <a:rPr lang="en-US" sz="2900">
                <a:latin typeface="Arial" charset="0"/>
                <a:ea typeface="ＭＳ Ｐゴシック" charset="-128"/>
              </a:rPr>
              <a:t> is research cited by Marzano out of the Classroom Instruction that Works.  What they did was estimate growth of students based on whether or not a child was in an average school with an average teacher or in a highly effective school with a highly effective teacher or maybe in a highly effective school with an effective teacher and they said that if you have a child who is in the middle of the pack, at the 50</a:t>
            </a:r>
            <a:r>
              <a:rPr lang="en-US" sz="2900" baseline="30000">
                <a:latin typeface="Arial" charset="0"/>
                <a:ea typeface="ＭＳ Ｐゴシック" charset="-128"/>
              </a:rPr>
              <a:t>th</a:t>
            </a:r>
            <a:r>
              <a:rPr lang="en-US" sz="2900">
                <a:latin typeface="Arial" charset="0"/>
                <a:ea typeface="ＭＳ Ｐゴシック" charset="-128"/>
              </a:rPr>
              <a:t> percentile and they were exposed to that kind of setting for two years.  Where would they be at the end of those two years?  Well, what they found was that by definition a student who was in an average school with an average teacher after two years in that setting would remain at the 50</a:t>
            </a:r>
            <a:r>
              <a:rPr lang="en-US" sz="2900" baseline="30000">
                <a:latin typeface="Arial" charset="0"/>
                <a:ea typeface="ＭＳ Ｐゴシック" charset="-128"/>
              </a:rPr>
              <a:t>th</a:t>
            </a:r>
            <a:r>
              <a:rPr lang="en-US" sz="2900">
                <a:latin typeface="Arial" charset="0"/>
                <a:ea typeface="ＭＳ Ｐゴシック" charset="-128"/>
              </a:rPr>
              <a:t> percentile. But lets look at some differences.  If you have a highly effective school and an ineffective teacher, the kid looses ground.  But at the same point, if you have an ineffective school but a very effective teacher, they can still have the students gaining ground relative to other students.  What we would like to look at is if we have a highly effective school with even just our average teacher, the student still makes significant gains.  So, from a systems stand point we really want to establish highly effective school systems but we also want to make sure we are improving the skill of our teachers so that we can make sure. (Click to next slide) </a:t>
            </a:r>
          </a:p>
          <a:p>
            <a:endParaRPr lang="en-US" sz="2900">
              <a:latin typeface="Arial" charset="0"/>
              <a:ea typeface="ＭＳ Ｐゴシック" charset="-128"/>
            </a:endParaRPr>
          </a:p>
          <a:p>
            <a:r>
              <a:rPr lang="en-US" sz="2900">
                <a:latin typeface="Arial" charset="0"/>
                <a:ea typeface="ＭＳ Ｐゴシック" charset="-128"/>
              </a:rPr>
              <a:t>Trainer Note: Marzano does not explicitly define what consitutes a highly effective school.  Keep in mind, Marzano did an extrapolation of the data not a research study. But what it boils down to is that highly effective schools were schools where there is a guaranteed and viable curriculum, clear focus on goals, data is used, teachers have collaboration and communication with one another.  Two sources are used for this information (Classroom Instruction that Works and What Works in Schools)</a:t>
            </a:r>
            <a:endParaRPr lang="en-US" sz="2900" baseline="30000">
              <a:latin typeface="Arial" charset="0"/>
              <a:ea typeface="ＭＳ Ｐゴシック" charset="-128"/>
            </a:endParaRPr>
          </a:p>
          <a:p>
            <a:endParaRPr lang="en-US" smtClean="0">
              <a:latin typeface="Arial" charset="0"/>
              <a:ea typeface="ＭＳ Ｐゴシック"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52428" indent="-38186541"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A72919-B9AF-45AB-8EBC-F603A2924449}" type="slidenum">
              <a:rPr lang="en-US" sz="1200"/>
              <a:pPr eaLnBrk="1" hangingPunct="1"/>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charset="-128"/>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fld id="{17B13E42-8581-461C-95AB-0DABF2100822}" type="slidenum">
              <a:rPr lang="en-US" sz="1200">
                <a:solidFill>
                  <a:prstClr val="black"/>
                </a:solidFill>
              </a:rPr>
              <a:pPr/>
              <a:t>9</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Handout FFT Placemat Card</a:t>
            </a:r>
          </a:p>
          <a:p>
            <a:pPr eaLnBrk="1" hangingPunct="1">
              <a:spcBef>
                <a:spcPct val="0"/>
              </a:spcBef>
            </a:pPr>
            <a:r>
              <a:rPr lang="en-US" dirty="0" smtClean="0"/>
              <a:t>The FFT provides</a:t>
            </a:r>
            <a:r>
              <a:rPr lang="en-US" baseline="0" dirty="0" smtClean="0"/>
              <a:t> a common language that guides professional conversations</a:t>
            </a: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1AD2F-F008-4BED-B4BC-7770E124F4AA}"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F814A927-1BA1-4D7E-85CD-1B85E5AE30F4}" type="slidenum">
              <a:rPr lang="en-US" smtClean="0"/>
              <a:pPr/>
              <a:t>24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Discuss the difference between managing and disciplining a classroom.</a:t>
            </a:r>
          </a:p>
          <a:p>
            <a:pPr eaLnBrk="1" hangingPunct="1"/>
            <a:endParaRPr lang="en-US" smtClean="0">
              <a:latin typeface="Arial" pitchFamily="34" charset="0"/>
            </a:endParaRPr>
          </a:p>
          <a:p>
            <a:pPr eaLnBrk="1" hangingPunct="1">
              <a:buFontTx/>
              <a:buChar char="•"/>
            </a:pPr>
            <a:r>
              <a:rPr lang="en-US" smtClean="0">
                <a:latin typeface="Arial" pitchFamily="34" charset="0"/>
              </a:rPr>
              <a:t>MANAGING:  process oriented, getting things done</a:t>
            </a:r>
          </a:p>
          <a:p>
            <a:pPr eaLnBrk="1" hangingPunct="1">
              <a:buFontTx/>
              <a:buChar char="•"/>
            </a:pPr>
            <a:endParaRPr lang="en-US" smtClean="0">
              <a:latin typeface="Arial" pitchFamily="34" charset="0"/>
            </a:endParaRPr>
          </a:p>
          <a:p>
            <a:pPr eaLnBrk="1" hangingPunct="1">
              <a:buFontTx/>
              <a:buChar char="•"/>
            </a:pPr>
            <a:r>
              <a:rPr lang="en-US" smtClean="0">
                <a:latin typeface="Arial" pitchFamily="34" charset="0"/>
              </a:rPr>
              <a:t>DISCIPLINING:  reacting to behaviors that interrupt or prevent instruction/learning.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0F012-FED9-490B-9705-414D8E4A198C}" type="slidenum">
              <a:rPr lang="en-US">
                <a:solidFill>
                  <a:prstClr val="black"/>
                </a:solidFill>
              </a:rPr>
              <a:pPr/>
              <a:t>27</a:t>
            </a:fld>
            <a:endParaRPr lang="en-US">
              <a:solidFill>
                <a:prstClr val="black"/>
              </a:solidFill>
            </a:endParaRPr>
          </a:p>
        </p:txBody>
      </p:sp>
      <p:sp>
        <p:nvSpPr>
          <p:cNvPr id="82946" name="Rectangle 2"/>
          <p:cNvSpPr>
            <a:spLocks noGrp="1" noRot="1" noChangeAspect="1" noChangeArrowheads="1" noTextEdit="1"/>
          </p:cNvSpPr>
          <p:nvPr>
            <p:ph type="sldImg"/>
          </p:nvPr>
        </p:nvSpPr>
        <p:spPr>
          <a:xfrm>
            <a:off x="1211263" y="719138"/>
            <a:ext cx="4589462" cy="3441700"/>
          </a:xfrm>
          <a:ln/>
        </p:spPr>
      </p:sp>
      <p:sp>
        <p:nvSpPr>
          <p:cNvPr id="82947" name="Rectangle 3"/>
          <p:cNvSpPr>
            <a:spLocks noGrp="1" noChangeArrowheads="1"/>
          </p:cNvSpPr>
          <p:nvPr>
            <p:ph type="body" idx="1"/>
          </p:nvPr>
        </p:nvSpPr>
        <p:spPr>
          <a:xfrm>
            <a:off x="934720" y="4414177"/>
            <a:ext cx="5140960" cy="418499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06D0C003-4836-47EB-8931-5A59E493093D}" type="slidenum">
              <a:rPr lang="en-US" smtClean="0"/>
              <a:pPr/>
              <a:t>29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Review information from the DVD,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232BFE-826A-48B9-8ECD-8AFA1A17300C}" type="datetimeFigureOut">
              <a:rPr lang="en-US" smtClean="0"/>
              <a:t>10/21/2013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D8372E0-4AB3-4656-86C5-C72673F5133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32BFE-826A-48B9-8ECD-8AFA1A17300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32BFE-826A-48B9-8ECD-8AFA1A17300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M O N R O E – R A N O D L P H   R E G I O N A L   O F F I C E   O F   E D U C A T I O N </a:t>
            </a:r>
          </a:p>
        </p:txBody>
      </p:sp>
    </p:spTree>
    <p:extLst>
      <p:ext uri="{BB962C8B-B14F-4D97-AF65-F5344CB8AC3E}">
        <p14:creationId xmlns:p14="http://schemas.microsoft.com/office/powerpoint/2010/main" val="95700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337FCC5-EC2E-4130-8669-7931B76CA04E}" type="slidenum">
              <a:rPr lang="en-US"/>
              <a:pPr/>
              <a:t>‹#›</a:t>
            </a:fld>
            <a:endParaRPr lang="en-US"/>
          </a:p>
        </p:txBody>
      </p:sp>
    </p:spTree>
    <p:extLst>
      <p:ext uri="{BB962C8B-B14F-4D97-AF65-F5344CB8AC3E}">
        <p14:creationId xmlns:p14="http://schemas.microsoft.com/office/powerpoint/2010/main" val="373071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1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25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38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18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00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35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32BFE-826A-48B9-8ECD-8AFA1A17300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71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095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6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5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5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362200"/>
            <a:ext cx="3924300" cy="3733800"/>
          </a:xfrm>
        </p:spPr>
        <p:txBody>
          <a:bodyPr/>
          <a:lstStyle/>
          <a:p>
            <a:endParaRPr lang="en-US"/>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553200"/>
            <a:ext cx="1905000" cy="3048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2938463" y="6529388"/>
            <a:ext cx="2895600" cy="3048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4138" y="6343650"/>
            <a:ext cx="587375" cy="488950"/>
          </a:xfrm>
        </p:spPr>
        <p:txBody>
          <a:bodyPr/>
          <a:lstStyle>
            <a:lvl1pPr>
              <a:defRPr/>
            </a:lvl1pPr>
          </a:lstStyle>
          <a:p>
            <a:fld id="{EF698285-27CC-43A4-A6B7-484A9BAA8F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67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91100" y="2362200"/>
            <a:ext cx="3924300" cy="3733800"/>
          </a:xfrm>
        </p:spPr>
        <p:txBody>
          <a:bodyPr/>
          <a:lstStyle/>
          <a:p>
            <a:endParaRPr lang="en-US"/>
          </a:p>
        </p:txBody>
      </p:sp>
      <p:sp>
        <p:nvSpPr>
          <p:cNvPr id="5" name="Date Placeholder 4"/>
          <p:cNvSpPr>
            <a:spLocks noGrp="1"/>
          </p:cNvSpPr>
          <p:nvPr>
            <p:ph type="dt" sz="half" idx="10"/>
          </p:nvPr>
        </p:nvSpPr>
        <p:spPr>
          <a:xfrm>
            <a:off x="7010400" y="6553200"/>
            <a:ext cx="1905000" cy="3048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2938463" y="6529388"/>
            <a:ext cx="2895600" cy="3048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4138" y="6343650"/>
            <a:ext cx="587375" cy="488950"/>
          </a:xfrm>
        </p:spPr>
        <p:txBody>
          <a:bodyPr/>
          <a:lstStyle>
            <a:lvl1pPr>
              <a:defRPr/>
            </a:lvl1pPr>
          </a:lstStyle>
          <a:p>
            <a:fld id="{E8B67E23-7204-4882-AD1F-4425F701EAD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8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32BFE-826A-48B9-8ECD-8AFA1A17300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0232BFE-826A-48B9-8ECD-8AFA1A17300C}"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372E0-4AB3-4656-86C5-C72673F5133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32BFE-826A-48B9-8ECD-8AFA1A17300C}"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32BFE-826A-48B9-8ECD-8AFA1A17300C}"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32BFE-826A-48B9-8ECD-8AFA1A17300C}" type="datetimeFigureOut">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232BFE-826A-48B9-8ECD-8AFA1A17300C}" type="datetimeFigureOut">
              <a:rPr lang="en-US" smtClean="0"/>
              <a:t>10/21/2013</a:t>
            </a:fld>
            <a:endParaRPr lang="en-US"/>
          </a:p>
        </p:txBody>
      </p:sp>
      <p:sp>
        <p:nvSpPr>
          <p:cNvPr id="7" name="Slide Number Placeholder 6"/>
          <p:cNvSpPr>
            <a:spLocks noGrp="1"/>
          </p:cNvSpPr>
          <p:nvPr>
            <p:ph type="sldNum" sz="quarter" idx="12"/>
          </p:nvPr>
        </p:nvSpPr>
        <p:spPr/>
        <p:txBody>
          <a:bodyPr/>
          <a:lstStyle/>
          <a:p>
            <a:fld id="{5D8372E0-4AB3-4656-86C5-C72673F5133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32BFE-826A-48B9-8ECD-8AFA1A17300C}" type="datetimeFigureOut">
              <a:rPr lang="en-US" smtClean="0"/>
              <a:t>10/21/2013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D8372E0-4AB3-4656-86C5-C72673F513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232BFE-826A-48B9-8ECD-8AFA1A17300C}" type="datetimeFigureOut">
              <a:rPr lang="en-US" smtClean="0"/>
              <a:t>10/21/2013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D8372E0-4AB3-4656-86C5-C72673F513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AA036-10BB-42A0-A0CE-06CD9F849AE7}"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0580E-ACD8-4931-AF68-1E940533B0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3509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kCHjvb2AXl8" TargetMode="External"/><Relationship Id="rId2" Type="http://schemas.openxmlformats.org/officeDocument/2006/relationships/hyperlink" Target="http://www.youtube.com/watch?v=Ajcb4bwZQnE&amp;feature=relate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youtube.com/watch?v=ZkJrLRJ8K-I&amp;feature=relmfu" TargetMode="External"/><Relationship Id="rId1" Type="http://schemas.openxmlformats.org/officeDocument/2006/relationships/slideLayout" Target="../slideLayouts/slideLayout12.xml"/><Relationship Id="rId4" Type="http://schemas.openxmlformats.org/officeDocument/2006/relationships/hyperlink" Target="http://www.youtube.com/watch?v=V7E6mrNYeHw"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cwyatt@cgresd.ne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4724400" y="3048000"/>
            <a:ext cx="3313355" cy="1702160"/>
          </a:xfrm>
        </p:spPr>
        <p:txBody>
          <a:bodyPr>
            <a:normAutofit fontScale="90000"/>
          </a:bodyPr>
          <a:lstStyle/>
          <a:p>
            <a:pPr eaLnBrk="1" hangingPunct="1">
              <a:defRPr/>
            </a:pPr>
            <a:r>
              <a:rPr lang="en-US" dirty="0" smtClean="0"/>
              <a:t/>
            </a:r>
            <a:br>
              <a:rPr lang="en-US" dirty="0" smtClean="0"/>
            </a:br>
            <a:r>
              <a:rPr lang="en-US" dirty="0" smtClean="0"/>
              <a:t>The Effective Teacher:</a:t>
            </a:r>
            <a:br>
              <a:rPr lang="en-US" dirty="0" smtClean="0"/>
            </a:br>
            <a:r>
              <a:rPr lang="en-US" dirty="0" smtClean="0"/>
              <a:t>Classroom Management</a:t>
            </a:r>
          </a:p>
        </p:txBody>
      </p:sp>
      <p:sp>
        <p:nvSpPr>
          <p:cNvPr id="3075" name="Rectangle 3"/>
          <p:cNvSpPr>
            <a:spLocks noGrp="1" noChangeArrowheads="1"/>
          </p:cNvSpPr>
          <p:nvPr>
            <p:ph type="subTitle" idx="1"/>
          </p:nvPr>
        </p:nvSpPr>
        <p:spPr>
          <a:xfrm>
            <a:off x="533400" y="3352800"/>
            <a:ext cx="3733800" cy="1752600"/>
          </a:xfrm>
        </p:spPr>
        <p:txBody>
          <a:bodyPr>
            <a:normAutofit/>
          </a:bodyPr>
          <a:lstStyle/>
          <a:p>
            <a:pPr algn="ctr" eaLnBrk="1" hangingPunct="1"/>
            <a:r>
              <a:rPr lang="en-US" sz="2400" dirty="0" smtClean="0"/>
              <a:t>Cheryl Wyatt</a:t>
            </a:r>
          </a:p>
          <a:p>
            <a:pPr algn="ctr" eaLnBrk="1" hangingPunct="1"/>
            <a:r>
              <a:rPr lang="en-US" sz="2400" dirty="0" smtClean="0"/>
              <a:t>CGRESD Instructional Consultant</a:t>
            </a:r>
          </a:p>
          <a:p>
            <a:pPr algn="ctr" eaLnBrk="1" hangingPunct="1"/>
            <a:r>
              <a:rPr lang="en-US" sz="2400" smtClean="0"/>
              <a:t>October 24, 2013</a:t>
            </a:r>
            <a:endParaRPr lang="en-US" sz="2400" dirty="0" smtClean="0"/>
          </a:p>
        </p:txBody>
      </p:sp>
      <p:sp>
        <p:nvSpPr>
          <p:cNvPr id="2" name="TextBox 1"/>
          <p:cNvSpPr txBox="1"/>
          <p:nvPr/>
        </p:nvSpPr>
        <p:spPr>
          <a:xfrm>
            <a:off x="4876800" y="1143000"/>
            <a:ext cx="2971800" cy="646331"/>
          </a:xfrm>
          <a:prstGeom prst="rect">
            <a:avLst/>
          </a:prstGeom>
          <a:noFill/>
        </p:spPr>
        <p:txBody>
          <a:bodyPr wrap="square" rtlCol="0">
            <a:spAutoFit/>
          </a:bodyPr>
          <a:lstStyle/>
          <a:p>
            <a:pPr algn="ctr"/>
            <a:r>
              <a:rPr lang="en-US" dirty="0" smtClean="0">
                <a:solidFill>
                  <a:schemeClr val="bg1"/>
                </a:solidFill>
              </a:rPr>
              <a:t>New Teacher Survival and Success Series</a:t>
            </a:r>
            <a:endParaRPr lang="en-US" dirty="0">
              <a:solidFill>
                <a:schemeClr val="bg1"/>
              </a:solidFill>
            </a:endParaRPr>
          </a:p>
        </p:txBody>
      </p:sp>
    </p:spTree>
    <p:extLst>
      <p:ext uri="{BB962C8B-B14F-4D97-AF65-F5344CB8AC3E}">
        <p14:creationId xmlns:p14="http://schemas.microsoft.com/office/powerpoint/2010/main" val="772960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50A715D-E031-47DF-ADC0-6076DF25659C}" type="slidenum">
              <a:rPr lang="en-US" smtClean="0">
                <a:solidFill>
                  <a:prstClr val="black"/>
                </a:solidFill>
              </a:rPr>
              <a:pPr/>
              <a:t>10</a:t>
            </a:fld>
            <a:endParaRPr lang="en-US" smtClean="0">
              <a:solidFill>
                <a:prstClr val="black"/>
              </a:solidFill>
            </a:endParaRPr>
          </a:p>
        </p:txBody>
      </p:sp>
      <p:sp>
        <p:nvSpPr>
          <p:cNvPr id="16387" name="Rectangle 2"/>
          <p:cNvSpPr>
            <a:spLocks noGrp="1" noChangeArrowheads="1"/>
          </p:cNvSpPr>
          <p:nvPr>
            <p:ph type="title"/>
          </p:nvPr>
        </p:nvSpPr>
        <p:spPr>
          <a:solidFill>
            <a:srgbClr val="92D050"/>
          </a:solidFill>
          <a:ln>
            <a:solidFill>
              <a:srgbClr val="92D050"/>
            </a:solidFill>
          </a:ln>
        </p:spPr>
        <p:txBody>
          <a:bodyPr/>
          <a:lstStyle/>
          <a:p>
            <a:pPr eaLnBrk="1" hangingPunct="1"/>
            <a:r>
              <a:rPr lang="en-US" sz="3600" dirty="0" smtClean="0"/>
              <a:t>Classroom Management</a:t>
            </a:r>
          </a:p>
        </p:txBody>
      </p:sp>
      <p:sp>
        <p:nvSpPr>
          <p:cNvPr id="16388" name="Rectangle 3"/>
          <p:cNvSpPr>
            <a:spLocks noGrp="1" noChangeArrowheads="1"/>
          </p:cNvSpPr>
          <p:nvPr>
            <p:ph type="body" idx="1"/>
          </p:nvPr>
        </p:nvSpPr>
        <p:spPr>
          <a:ln w="28575">
            <a:solidFill>
              <a:srgbClr val="92D050"/>
            </a:solidFill>
          </a:ln>
        </p:spPr>
        <p:txBody>
          <a:bodyPr/>
          <a:lstStyle/>
          <a:p>
            <a:pPr marL="0" indent="0" eaLnBrk="1" hangingPunct="1">
              <a:buNone/>
            </a:pPr>
            <a:r>
              <a:rPr lang="en-US" sz="3600" dirty="0" smtClean="0"/>
              <a:t>Turn and Talk:    </a:t>
            </a:r>
          </a:p>
          <a:p>
            <a:pPr marL="0" indent="0" eaLnBrk="1" hangingPunct="1">
              <a:buNone/>
            </a:pPr>
            <a:endParaRPr lang="en-US" sz="1200" dirty="0"/>
          </a:p>
          <a:p>
            <a:pPr marL="0" indent="0" algn="ctr" eaLnBrk="1" hangingPunct="1">
              <a:buNone/>
            </a:pPr>
            <a:r>
              <a:rPr lang="en-US" sz="3600" dirty="0" smtClean="0"/>
              <a:t>What impact does classroom management have on learning?</a:t>
            </a:r>
          </a:p>
          <a:p>
            <a:pPr marL="0" indent="0" eaLnBrk="1" hangingPunct="1">
              <a:buNone/>
            </a:pPr>
            <a:endParaRPr lang="en-US" dirty="0" smtClean="0"/>
          </a:p>
        </p:txBody>
      </p:sp>
    </p:spTree>
    <p:extLst>
      <p:ext uri="{BB962C8B-B14F-4D97-AF65-F5344CB8AC3E}">
        <p14:creationId xmlns:p14="http://schemas.microsoft.com/office/powerpoint/2010/main" val="283657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70D65A8-F872-43C1-A3C2-50A2F4F93DBB}" type="slidenum">
              <a:rPr lang="en-US" smtClean="0">
                <a:solidFill>
                  <a:prstClr val="black"/>
                </a:solidFill>
              </a:rPr>
              <a:pPr/>
              <a:t>11</a:t>
            </a:fld>
            <a:endParaRPr lang="en-US" smtClean="0">
              <a:solidFill>
                <a:prstClr val="black"/>
              </a:solidFill>
            </a:endParaRPr>
          </a:p>
        </p:txBody>
      </p:sp>
      <p:sp>
        <p:nvSpPr>
          <p:cNvPr id="18435" name="Rectangle 2"/>
          <p:cNvSpPr>
            <a:spLocks noGrp="1" noChangeArrowheads="1"/>
          </p:cNvSpPr>
          <p:nvPr>
            <p:ph type="title"/>
          </p:nvPr>
        </p:nvSpPr>
        <p:spPr>
          <a:solidFill>
            <a:srgbClr val="92D050"/>
          </a:solidFill>
        </p:spPr>
        <p:txBody>
          <a:bodyPr/>
          <a:lstStyle/>
          <a:p>
            <a:pPr eaLnBrk="1" hangingPunct="1"/>
            <a:r>
              <a:rPr lang="en-US" dirty="0" smtClean="0"/>
              <a:t>Dimensions of Classroom Time</a:t>
            </a:r>
          </a:p>
        </p:txBody>
      </p:sp>
      <p:sp>
        <p:nvSpPr>
          <p:cNvPr id="18436" name="Rectangle 3"/>
          <p:cNvSpPr>
            <a:spLocks noGrp="1" noChangeArrowheads="1"/>
          </p:cNvSpPr>
          <p:nvPr>
            <p:ph type="body" idx="1"/>
          </p:nvPr>
        </p:nvSpPr>
        <p:spPr>
          <a:ln w="19050">
            <a:solidFill>
              <a:srgbClr val="92D050"/>
            </a:solidFill>
          </a:ln>
        </p:spPr>
        <p:txBody>
          <a:bodyPr/>
          <a:lstStyle/>
          <a:p>
            <a:pPr eaLnBrk="1" hangingPunct="1"/>
            <a:r>
              <a:rPr lang="en-US" sz="2800" dirty="0" smtClean="0"/>
              <a:t>Allocated time: amount designated for a particular topic or subject</a:t>
            </a:r>
          </a:p>
          <a:p>
            <a:pPr eaLnBrk="1" hangingPunct="1"/>
            <a:r>
              <a:rPr lang="en-US" sz="2800" dirty="0" smtClean="0"/>
              <a:t>Instructional time: amount left for teaching after routine management and administrative tasks are completed</a:t>
            </a:r>
          </a:p>
          <a:p>
            <a:pPr eaLnBrk="1" hangingPunct="1"/>
            <a:r>
              <a:rPr lang="en-US" sz="2800" dirty="0" smtClean="0"/>
              <a:t>Engaged time: time students actually spend actively involved in learning activities</a:t>
            </a:r>
          </a:p>
          <a:p>
            <a:pPr eaLnBrk="1" hangingPunct="1"/>
            <a:r>
              <a:rPr lang="en-US" sz="2800" dirty="0" smtClean="0"/>
              <a:t>Academic learning time: amount of time students are both engaged and successful</a:t>
            </a:r>
          </a:p>
        </p:txBody>
      </p:sp>
    </p:spTree>
    <p:extLst>
      <p:ext uri="{BB962C8B-B14F-4D97-AF65-F5344CB8AC3E}">
        <p14:creationId xmlns:p14="http://schemas.microsoft.com/office/powerpoint/2010/main" val="184762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2FFF79B-4847-4446-AB6D-E2383EBC656A}" type="slidenum">
              <a:rPr lang="en-US" smtClean="0">
                <a:solidFill>
                  <a:prstClr val="black"/>
                </a:solidFill>
              </a:rPr>
              <a:pPr/>
              <a:t>12</a:t>
            </a:fld>
            <a:endParaRPr lang="en-US" smtClean="0">
              <a:solidFill>
                <a:prstClr val="black"/>
              </a:solidFill>
            </a:endParaRPr>
          </a:p>
        </p:txBody>
      </p:sp>
      <p:sp>
        <p:nvSpPr>
          <p:cNvPr id="19459" name="Rectangle 2"/>
          <p:cNvSpPr>
            <a:spLocks noGrp="1" noChangeArrowheads="1"/>
          </p:cNvSpPr>
          <p:nvPr>
            <p:ph type="title"/>
          </p:nvPr>
        </p:nvSpPr>
        <p:spPr/>
        <p:txBody>
          <a:bodyPr/>
          <a:lstStyle/>
          <a:p>
            <a:pPr eaLnBrk="1" hangingPunct="1"/>
            <a:endParaRPr lang="en-US" smtClean="0"/>
          </a:p>
        </p:txBody>
      </p:sp>
      <p:sp>
        <p:nvSpPr>
          <p:cNvPr id="19460" name="Rectangle 3"/>
          <p:cNvSpPr>
            <a:spLocks noGrp="1" noChangeArrowheads="1"/>
          </p:cNvSpPr>
          <p:nvPr>
            <p:ph type="body" idx="1"/>
          </p:nvPr>
        </p:nvSpPr>
        <p:spPr/>
        <p:txBody>
          <a:bodyPr/>
          <a:lstStyle/>
          <a:p>
            <a:pPr eaLnBrk="1" hangingPunct="1"/>
            <a:endParaRPr lang="en-US" smtClean="0"/>
          </a:p>
        </p:txBody>
      </p:sp>
      <p:pic>
        <p:nvPicPr>
          <p:cNvPr id="19461" name="Picture 4" descr="fg11_00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6350"/>
            <a:ext cx="69342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77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solidFill>
            <a:srgbClr val="92D050"/>
          </a:solidFill>
        </p:spPr>
        <p:txBody>
          <a:bodyPr/>
          <a:lstStyle/>
          <a:p>
            <a:pPr eaLnBrk="1" hangingPunct="1"/>
            <a:r>
              <a:rPr lang="fr-FR" dirty="0" err="1" smtClean="0"/>
              <a:t>Definition</a:t>
            </a:r>
            <a:r>
              <a:rPr lang="fr-FR" dirty="0" smtClean="0"/>
              <a:t> </a:t>
            </a:r>
            <a:r>
              <a:rPr lang="fr-FR" dirty="0" smtClean="0"/>
              <a:t>1</a:t>
            </a:r>
          </a:p>
        </p:txBody>
      </p:sp>
      <p:sp>
        <p:nvSpPr>
          <p:cNvPr id="9219" name="Espace réservé du contenu 2"/>
          <p:cNvSpPr>
            <a:spLocks noGrp="1"/>
          </p:cNvSpPr>
          <p:nvPr>
            <p:ph idx="1"/>
          </p:nvPr>
        </p:nvSpPr>
        <p:spPr>
          <a:xfrm>
            <a:off x="457200" y="1600200"/>
            <a:ext cx="8458200" cy="4525963"/>
          </a:xfrm>
        </p:spPr>
        <p:txBody>
          <a:bodyPr/>
          <a:lstStyle/>
          <a:p>
            <a:pPr eaLnBrk="1" hangingPunct="1">
              <a:buFont typeface="Wingdings 2" pitchFamily="18" charset="2"/>
              <a:buNone/>
            </a:pPr>
            <a:r>
              <a:rPr lang="fr-FR" dirty="0" smtClean="0"/>
              <a:t>Effective </a:t>
            </a:r>
            <a:r>
              <a:rPr lang="fr-FR" dirty="0" err="1" smtClean="0"/>
              <a:t>classroom</a:t>
            </a:r>
            <a:r>
              <a:rPr lang="fr-FR" dirty="0" smtClean="0"/>
              <a:t> management </a:t>
            </a:r>
            <a:r>
              <a:rPr lang="fr-FR" dirty="0" err="1" smtClean="0"/>
              <a:t>is</a:t>
            </a:r>
            <a:r>
              <a:rPr lang="fr-FR" dirty="0" smtClean="0"/>
              <a:t>……..</a:t>
            </a:r>
          </a:p>
          <a:p>
            <a:pPr eaLnBrk="1" hangingPunct="1">
              <a:buFont typeface="Wingdings 2" pitchFamily="18" charset="2"/>
              <a:buNone/>
            </a:pPr>
            <a:endParaRPr lang="fr-FR" sz="1600" dirty="0" smtClean="0"/>
          </a:p>
          <a:p>
            <a:r>
              <a:rPr lang="fr-FR" dirty="0" smtClean="0"/>
              <a:t> </a:t>
            </a:r>
            <a:r>
              <a:rPr lang="fr-FR" dirty="0" smtClean="0"/>
              <a:t>The </a:t>
            </a:r>
            <a:r>
              <a:rPr lang="fr-FR" dirty="0" err="1" smtClean="0"/>
              <a:t>creation</a:t>
            </a:r>
            <a:r>
              <a:rPr lang="fr-FR" dirty="0" smtClean="0"/>
              <a:t> of a </a:t>
            </a:r>
            <a:r>
              <a:rPr lang="en-US" dirty="0"/>
              <a:t>p</a:t>
            </a:r>
            <a:r>
              <a:rPr lang="en-US" dirty="0" smtClean="0">
                <a:solidFill>
                  <a:schemeClr val="tx1"/>
                </a:solidFill>
              </a:rPr>
              <a:t>roductive </a:t>
            </a:r>
            <a:r>
              <a:rPr lang="en-US" dirty="0"/>
              <a:t>l</a:t>
            </a:r>
            <a:r>
              <a:rPr lang="en-US" dirty="0" smtClean="0">
                <a:solidFill>
                  <a:schemeClr val="tx1"/>
                </a:solidFill>
              </a:rPr>
              <a:t>earning </a:t>
            </a:r>
            <a:r>
              <a:rPr lang="en-US" dirty="0"/>
              <a:t>e</a:t>
            </a:r>
            <a:r>
              <a:rPr lang="en-US" dirty="0" smtClean="0">
                <a:solidFill>
                  <a:schemeClr val="tx1"/>
                </a:solidFill>
              </a:rPr>
              <a:t>nvironment</a:t>
            </a:r>
            <a:r>
              <a:rPr lang="fr-FR" dirty="0" smtClean="0"/>
              <a:t>. </a:t>
            </a:r>
          </a:p>
          <a:p>
            <a:r>
              <a:rPr lang="fr-FR" dirty="0" smtClean="0"/>
              <a:t>The </a:t>
            </a:r>
            <a:r>
              <a:rPr lang="fr-FR" dirty="0" err="1" smtClean="0"/>
              <a:t>increase</a:t>
            </a:r>
            <a:r>
              <a:rPr lang="fr-FR" dirty="0" smtClean="0"/>
              <a:t> of </a:t>
            </a:r>
            <a:r>
              <a:rPr lang="fr-FR" dirty="0" err="1" smtClean="0"/>
              <a:t>appropriate</a:t>
            </a:r>
            <a:r>
              <a:rPr lang="fr-FR" dirty="0" smtClean="0"/>
              <a:t> </a:t>
            </a:r>
            <a:r>
              <a:rPr lang="fr-FR" dirty="0" err="1" smtClean="0"/>
              <a:t>behavior</a:t>
            </a:r>
            <a:r>
              <a:rPr lang="fr-FR" dirty="0" smtClean="0"/>
              <a:t>.</a:t>
            </a:r>
          </a:p>
        </p:txBody>
      </p:sp>
    </p:spTree>
    <p:extLst>
      <p:ext uri="{BB962C8B-B14F-4D97-AF65-F5344CB8AC3E}">
        <p14:creationId xmlns:p14="http://schemas.microsoft.com/office/powerpoint/2010/main" val="71909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57200" y="533400"/>
            <a:ext cx="8229600" cy="1285875"/>
          </a:xfrm>
          <a:solidFill>
            <a:srgbClr val="92D050"/>
          </a:solidFill>
        </p:spPr>
        <p:txBody>
          <a:bodyPr/>
          <a:lstStyle/>
          <a:p>
            <a:pPr eaLnBrk="1" hangingPunct="1"/>
            <a:r>
              <a:rPr lang="fr-FR" dirty="0" smtClean="0"/>
              <a:t>Definition2</a:t>
            </a:r>
          </a:p>
        </p:txBody>
      </p:sp>
      <p:sp>
        <p:nvSpPr>
          <p:cNvPr id="9219" name="Espace réservé du contenu 2"/>
          <p:cNvSpPr>
            <a:spLocks noGrp="1"/>
          </p:cNvSpPr>
          <p:nvPr>
            <p:ph idx="1"/>
          </p:nvPr>
        </p:nvSpPr>
        <p:spPr>
          <a:xfrm>
            <a:off x="457200" y="2071689"/>
            <a:ext cx="8229600" cy="4357687"/>
          </a:xfrm>
        </p:spPr>
        <p:txBody>
          <a:bodyPr/>
          <a:lstStyle/>
          <a:p>
            <a:pPr eaLnBrk="1" hangingPunct="1">
              <a:buFont typeface="Wingdings 2" pitchFamily="18" charset="2"/>
              <a:buNone/>
              <a:defRPr/>
            </a:pPr>
            <a:r>
              <a:rPr lang="en-US" sz="3200" dirty="0" smtClean="0"/>
              <a:t>   </a:t>
            </a:r>
            <a:r>
              <a:rPr lang="en-US" sz="3200" dirty="0" smtClean="0">
                <a:latin typeface="+mj-lt"/>
              </a:rPr>
              <a:t>Classroom management is all the things a teacher does to </a:t>
            </a:r>
            <a:r>
              <a:rPr lang="en-US" sz="3200" b="1" i="1" dirty="0" smtClean="0">
                <a:latin typeface="+mj-lt"/>
              </a:rPr>
              <a:t>organize </a:t>
            </a:r>
            <a:r>
              <a:rPr lang="en-US" sz="3200" dirty="0" smtClean="0">
                <a:latin typeface="+mj-lt"/>
              </a:rPr>
              <a:t>students, space, time, materials, so that student </a:t>
            </a:r>
            <a:r>
              <a:rPr lang="en-US" sz="3200" b="1" dirty="0" smtClean="0">
                <a:latin typeface="+mj-lt"/>
              </a:rPr>
              <a:t>learning</a:t>
            </a:r>
            <a:r>
              <a:rPr lang="en-US" sz="3200" dirty="0" smtClean="0">
                <a:latin typeface="+mj-lt"/>
              </a:rPr>
              <a:t> can take </a:t>
            </a:r>
            <a:r>
              <a:rPr lang="fr-FR" sz="3200" dirty="0" smtClean="0">
                <a:latin typeface="+mj-lt"/>
              </a:rPr>
              <a:t>place.</a:t>
            </a:r>
          </a:p>
          <a:p>
            <a:pPr eaLnBrk="1" hangingPunct="1">
              <a:buFont typeface="Wingdings 2" pitchFamily="18" charset="2"/>
              <a:buNone/>
              <a:defRPr/>
            </a:pPr>
            <a:r>
              <a:rPr lang="fr-FR" dirty="0" smtClean="0"/>
              <a:t>                                                        Harry </a:t>
            </a:r>
            <a:r>
              <a:rPr lang="fr-FR" dirty="0"/>
              <a:t>W</a:t>
            </a:r>
            <a:r>
              <a:rPr lang="fr-FR" dirty="0" smtClean="0"/>
              <a:t>ong</a:t>
            </a:r>
          </a:p>
        </p:txBody>
      </p:sp>
    </p:spTree>
    <p:extLst>
      <p:ext uri="{BB962C8B-B14F-4D97-AF65-F5344CB8AC3E}">
        <p14:creationId xmlns:p14="http://schemas.microsoft.com/office/powerpoint/2010/main" val="25177864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8998927-D2F9-4F0F-A02D-AD3FF6D95BB9}" type="slidenum">
              <a:rPr lang="en-US" smtClean="0">
                <a:solidFill>
                  <a:prstClr val="black"/>
                </a:solidFill>
              </a:rPr>
              <a:pPr/>
              <a:t>15</a:t>
            </a:fld>
            <a:endParaRPr lang="en-US" smtClean="0">
              <a:solidFill>
                <a:prstClr val="black"/>
              </a:solidFill>
            </a:endParaRPr>
          </a:p>
        </p:txBody>
      </p:sp>
      <p:sp>
        <p:nvSpPr>
          <p:cNvPr id="6147" name="Rectangle 2"/>
          <p:cNvSpPr>
            <a:spLocks noGrp="1" noChangeArrowheads="1"/>
          </p:cNvSpPr>
          <p:nvPr>
            <p:ph type="title"/>
          </p:nvPr>
        </p:nvSpPr>
        <p:spPr>
          <a:solidFill>
            <a:srgbClr val="92D050"/>
          </a:solidFill>
        </p:spPr>
        <p:txBody>
          <a:bodyPr>
            <a:normAutofit fontScale="90000"/>
          </a:bodyPr>
          <a:lstStyle/>
          <a:p>
            <a:pPr eaLnBrk="1" hangingPunct="1"/>
            <a:r>
              <a:rPr lang="en-US" dirty="0" smtClean="0"/>
              <a:t>Classroom as </a:t>
            </a:r>
            <a:br>
              <a:rPr lang="en-US" dirty="0" smtClean="0"/>
            </a:br>
            <a:r>
              <a:rPr lang="en-US" dirty="0" smtClean="0"/>
              <a:t>Learning Communities</a:t>
            </a:r>
          </a:p>
        </p:txBody>
      </p:sp>
      <p:sp>
        <p:nvSpPr>
          <p:cNvPr id="6148" name="Rectangle 3"/>
          <p:cNvSpPr>
            <a:spLocks noGrp="1" noChangeArrowheads="1"/>
          </p:cNvSpPr>
          <p:nvPr>
            <p:ph type="body" idx="1"/>
          </p:nvPr>
        </p:nvSpPr>
        <p:spPr>
          <a:xfrm>
            <a:off x="457200" y="1524000"/>
            <a:ext cx="8229600" cy="4800600"/>
          </a:xfrm>
        </p:spPr>
        <p:txBody>
          <a:bodyPr>
            <a:noAutofit/>
          </a:bodyPr>
          <a:lstStyle/>
          <a:p>
            <a:pPr eaLnBrk="1" hangingPunct="1"/>
            <a:r>
              <a:rPr lang="en-US" sz="3600" b="1" dirty="0" smtClean="0"/>
              <a:t>Inclusiveness</a:t>
            </a:r>
            <a:r>
              <a:rPr lang="en-US" sz="3600" dirty="0" smtClean="0"/>
              <a:t>: all students participate and believe they can succeed.</a:t>
            </a:r>
          </a:p>
          <a:p>
            <a:pPr eaLnBrk="1" hangingPunct="1"/>
            <a:r>
              <a:rPr lang="en-US" sz="3600" b="1" dirty="0" smtClean="0"/>
              <a:t>Respect for others</a:t>
            </a:r>
            <a:r>
              <a:rPr lang="en-US" sz="3600" dirty="0" smtClean="0"/>
              <a:t>: students respect the teacher and other students.</a:t>
            </a:r>
          </a:p>
          <a:p>
            <a:pPr eaLnBrk="1" hangingPunct="1"/>
            <a:r>
              <a:rPr lang="en-US" sz="3600" b="1" dirty="0" smtClean="0"/>
              <a:t>Safety and security</a:t>
            </a:r>
            <a:r>
              <a:rPr lang="en-US" sz="3600" dirty="0" smtClean="0"/>
              <a:t>: students feel safe and protected.</a:t>
            </a:r>
          </a:p>
          <a:p>
            <a:pPr eaLnBrk="1" hangingPunct="1"/>
            <a:r>
              <a:rPr lang="en-US" sz="3600" b="1" dirty="0" smtClean="0"/>
              <a:t>Trust and connectedness</a:t>
            </a:r>
            <a:r>
              <a:rPr lang="en-US" sz="3600" dirty="0" smtClean="0"/>
              <a:t>: students count on each other for help and assistance.</a:t>
            </a:r>
          </a:p>
        </p:txBody>
      </p:sp>
    </p:spTree>
    <p:extLst>
      <p:ext uri="{BB962C8B-B14F-4D97-AF65-F5344CB8AC3E}">
        <p14:creationId xmlns:p14="http://schemas.microsoft.com/office/powerpoint/2010/main" val="159448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81000"/>
            <a:ext cx="8001000" cy="1143000"/>
          </a:xfrm>
          <a:solidFill>
            <a:srgbClr val="92D050"/>
          </a:solidFill>
        </p:spPr>
        <p:txBody>
          <a:bodyPr/>
          <a:lstStyle/>
          <a:p>
            <a:r>
              <a:rPr lang="en-US" dirty="0"/>
              <a:t>Effective Manager Characteristics!</a:t>
            </a:r>
          </a:p>
        </p:txBody>
      </p:sp>
      <p:sp>
        <p:nvSpPr>
          <p:cNvPr id="44036" name="Rectangle 4"/>
          <p:cNvSpPr>
            <a:spLocks noGrp="1" noChangeArrowheads="1"/>
          </p:cNvSpPr>
          <p:nvPr>
            <p:ph type="body" sz="half" idx="2"/>
          </p:nvPr>
        </p:nvSpPr>
        <p:spPr>
          <a:xfrm>
            <a:off x="4648200" y="1524000"/>
            <a:ext cx="3924300" cy="4343400"/>
          </a:xfrm>
        </p:spPr>
        <p:txBody>
          <a:bodyPr>
            <a:noAutofit/>
          </a:bodyPr>
          <a:lstStyle/>
          <a:p>
            <a:pPr>
              <a:lnSpc>
                <a:spcPct val="90000"/>
              </a:lnSpc>
            </a:pPr>
            <a:r>
              <a:rPr lang="en-US" sz="2400" dirty="0"/>
              <a:t>Plan</a:t>
            </a:r>
          </a:p>
          <a:p>
            <a:pPr>
              <a:lnSpc>
                <a:spcPct val="90000"/>
              </a:lnSpc>
            </a:pPr>
            <a:r>
              <a:rPr lang="en-US" sz="2400" dirty="0"/>
              <a:t>Routines</a:t>
            </a:r>
          </a:p>
          <a:p>
            <a:pPr>
              <a:lnSpc>
                <a:spcPct val="90000"/>
              </a:lnSpc>
            </a:pPr>
            <a:r>
              <a:rPr lang="en-US" sz="2400" dirty="0"/>
              <a:t>Rules</a:t>
            </a:r>
          </a:p>
          <a:p>
            <a:pPr>
              <a:lnSpc>
                <a:spcPct val="90000"/>
              </a:lnSpc>
            </a:pPr>
            <a:r>
              <a:rPr lang="en-US" sz="2400" dirty="0"/>
              <a:t>Positive Consequences</a:t>
            </a:r>
          </a:p>
          <a:p>
            <a:pPr>
              <a:lnSpc>
                <a:spcPct val="90000"/>
              </a:lnSpc>
            </a:pPr>
            <a:r>
              <a:rPr lang="en-US" sz="2400" dirty="0"/>
              <a:t>Negative Consequences</a:t>
            </a:r>
          </a:p>
          <a:p>
            <a:pPr>
              <a:lnSpc>
                <a:spcPct val="90000"/>
              </a:lnSpc>
            </a:pPr>
            <a:r>
              <a:rPr lang="en-US" sz="2400" dirty="0"/>
              <a:t>Behaviors are Taught</a:t>
            </a:r>
          </a:p>
          <a:p>
            <a:pPr>
              <a:lnSpc>
                <a:spcPct val="90000"/>
              </a:lnSpc>
            </a:pPr>
            <a:r>
              <a:rPr lang="en-US" sz="2400" dirty="0"/>
              <a:t>Comfortable</a:t>
            </a:r>
          </a:p>
          <a:p>
            <a:pPr>
              <a:lnSpc>
                <a:spcPct val="90000"/>
              </a:lnSpc>
            </a:pPr>
            <a:r>
              <a:rPr lang="en-US" sz="2400" dirty="0"/>
              <a:t>Consistent</a:t>
            </a:r>
          </a:p>
          <a:p>
            <a:pPr>
              <a:lnSpc>
                <a:spcPct val="90000"/>
              </a:lnSpc>
            </a:pPr>
            <a:r>
              <a:rPr lang="en-US" sz="2400" dirty="0"/>
              <a:t>Parental Involvement</a:t>
            </a:r>
          </a:p>
          <a:p>
            <a:pPr>
              <a:lnSpc>
                <a:spcPct val="90000"/>
              </a:lnSpc>
            </a:pPr>
            <a:r>
              <a:rPr lang="en-US" sz="2400" dirty="0"/>
              <a:t>High Expectations</a:t>
            </a:r>
          </a:p>
          <a:p>
            <a:pPr>
              <a:lnSpc>
                <a:spcPct val="90000"/>
              </a:lnSpc>
            </a:pPr>
            <a:r>
              <a:rPr lang="en-US" sz="2400" dirty="0"/>
              <a:t>Climate of Management</a:t>
            </a:r>
          </a:p>
        </p:txBody>
      </p:sp>
      <p:pic>
        <p:nvPicPr>
          <p:cNvPr id="44037" name="Picture 5" descr="bd07654_"/>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133600"/>
            <a:ext cx="3924300" cy="3128963"/>
          </a:xfrm>
        </p:spPr>
      </p:pic>
    </p:spTree>
    <p:extLst>
      <p:ext uri="{BB962C8B-B14F-4D97-AF65-F5344CB8AC3E}">
        <p14:creationId xmlns:p14="http://schemas.microsoft.com/office/powerpoint/2010/main" val="31544614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6">
                                            <p:txEl>
                                              <p:pRg st="0" end="0"/>
                                            </p:txEl>
                                          </p:spTgt>
                                        </p:tgtEl>
                                        <p:attrNameLst>
                                          <p:attrName>style.visibility</p:attrName>
                                        </p:attrNameLst>
                                      </p:cBhvr>
                                      <p:to>
                                        <p:strVal val="visible"/>
                                      </p:to>
                                    </p:set>
                                    <p:anim calcmode="lin" valueType="num">
                                      <p:cBhvr additive="base">
                                        <p:cTn id="13"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6">
                                            <p:txEl>
                                              <p:pRg st="1" end="1"/>
                                            </p:txEl>
                                          </p:spTgt>
                                        </p:tgtEl>
                                        <p:attrNameLst>
                                          <p:attrName>style.visibility</p:attrName>
                                        </p:attrNameLst>
                                      </p:cBhvr>
                                      <p:to>
                                        <p:strVal val="visible"/>
                                      </p:to>
                                    </p:set>
                                    <p:anim calcmode="lin" valueType="num">
                                      <p:cBhvr additive="base">
                                        <p:cTn id="19"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6">
                                            <p:txEl>
                                              <p:pRg st="2" end="2"/>
                                            </p:txEl>
                                          </p:spTgt>
                                        </p:tgtEl>
                                        <p:attrNameLst>
                                          <p:attrName>style.visibility</p:attrName>
                                        </p:attrNameLst>
                                      </p:cBhvr>
                                      <p:to>
                                        <p:strVal val="visible"/>
                                      </p:to>
                                    </p:set>
                                    <p:anim calcmode="lin" valueType="num">
                                      <p:cBhvr additive="base">
                                        <p:cTn id="25"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6">
                                            <p:txEl>
                                              <p:pRg st="3" end="3"/>
                                            </p:txEl>
                                          </p:spTgt>
                                        </p:tgtEl>
                                        <p:attrNameLst>
                                          <p:attrName>style.visibility</p:attrName>
                                        </p:attrNameLst>
                                      </p:cBhvr>
                                      <p:to>
                                        <p:strVal val="visible"/>
                                      </p:to>
                                    </p:set>
                                    <p:anim calcmode="lin" valueType="num">
                                      <p:cBhvr additive="base">
                                        <p:cTn id="31"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6">
                                            <p:txEl>
                                              <p:pRg st="4" end="4"/>
                                            </p:txEl>
                                          </p:spTgt>
                                        </p:tgtEl>
                                        <p:attrNameLst>
                                          <p:attrName>style.visibility</p:attrName>
                                        </p:attrNameLst>
                                      </p:cBhvr>
                                      <p:to>
                                        <p:strVal val="visible"/>
                                      </p:to>
                                    </p:set>
                                    <p:anim calcmode="lin" valueType="num">
                                      <p:cBhvr additive="base">
                                        <p:cTn id="37" dur="500" fill="hold"/>
                                        <p:tgtEl>
                                          <p:spTgt spid="4403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036">
                                            <p:txEl>
                                              <p:pRg st="5" end="5"/>
                                            </p:txEl>
                                          </p:spTgt>
                                        </p:tgtEl>
                                        <p:attrNameLst>
                                          <p:attrName>style.visibility</p:attrName>
                                        </p:attrNameLst>
                                      </p:cBhvr>
                                      <p:to>
                                        <p:strVal val="visible"/>
                                      </p:to>
                                    </p:set>
                                    <p:anim calcmode="lin" valueType="num">
                                      <p:cBhvr additive="base">
                                        <p:cTn id="43" dur="500" fill="hold"/>
                                        <p:tgtEl>
                                          <p:spTgt spid="4403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4036">
                                            <p:txEl>
                                              <p:pRg st="6" end="6"/>
                                            </p:txEl>
                                          </p:spTgt>
                                        </p:tgtEl>
                                        <p:attrNameLst>
                                          <p:attrName>style.visibility</p:attrName>
                                        </p:attrNameLst>
                                      </p:cBhvr>
                                      <p:to>
                                        <p:strVal val="visible"/>
                                      </p:to>
                                    </p:set>
                                    <p:anim calcmode="lin" valueType="num">
                                      <p:cBhvr additive="base">
                                        <p:cTn id="49" dur="500" fill="hold"/>
                                        <p:tgtEl>
                                          <p:spTgt spid="4403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03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036">
                                            <p:txEl>
                                              <p:pRg st="7" end="7"/>
                                            </p:txEl>
                                          </p:spTgt>
                                        </p:tgtEl>
                                        <p:attrNameLst>
                                          <p:attrName>style.visibility</p:attrName>
                                        </p:attrNameLst>
                                      </p:cBhvr>
                                      <p:to>
                                        <p:strVal val="visible"/>
                                      </p:to>
                                    </p:set>
                                    <p:anim calcmode="lin" valueType="num">
                                      <p:cBhvr additive="base">
                                        <p:cTn id="55" dur="500" fill="hold"/>
                                        <p:tgtEl>
                                          <p:spTgt spid="4403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403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036">
                                            <p:txEl>
                                              <p:pRg st="8" end="8"/>
                                            </p:txEl>
                                          </p:spTgt>
                                        </p:tgtEl>
                                        <p:attrNameLst>
                                          <p:attrName>style.visibility</p:attrName>
                                        </p:attrNameLst>
                                      </p:cBhvr>
                                      <p:to>
                                        <p:strVal val="visible"/>
                                      </p:to>
                                    </p:set>
                                    <p:anim calcmode="lin" valueType="num">
                                      <p:cBhvr additive="base">
                                        <p:cTn id="61" dur="500" fill="hold"/>
                                        <p:tgtEl>
                                          <p:spTgt spid="4403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403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036">
                                            <p:txEl>
                                              <p:pRg st="9" end="9"/>
                                            </p:txEl>
                                          </p:spTgt>
                                        </p:tgtEl>
                                        <p:attrNameLst>
                                          <p:attrName>style.visibility</p:attrName>
                                        </p:attrNameLst>
                                      </p:cBhvr>
                                      <p:to>
                                        <p:strVal val="visible"/>
                                      </p:to>
                                    </p:set>
                                    <p:anim calcmode="lin" valueType="num">
                                      <p:cBhvr additive="base">
                                        <p:cTn id="67" dur="500" fill="hold"/>
                                        <p:tgtEl>
                                          <p:spTgt spid="44036">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403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4036">
                                            <p:txEl>
                                              <p:pRg st="10" end="10"/>
                                            </p:txEl>
                                          </p:spTgt>
                                        </p:tgtEl>
                                        <p:attrNameLst>
                                          <p:attrName>style.visibility</p:attrName>
                                        </p:attrNameLst>
                                      </p:cBhvr>
                                      <p:to>
                                        <p:strVal val="visible"/>
                                      </p:to>
                                    </p:set>
                                    <p:anim calcmode="lin" valueType="num">
                                      <p:cBhvr additive="base">
                                        <p:cTn id="73" dur="500" fill="hold"/>
                                        <p:tgtEl>
                                          <p:spTgt spid="44036">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403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3401" y="304800"/>
            <a:ext cx="7696200" cy="1143000"/>
          </a:xfrm>
          <a:prstGeom prst="rect">
            <a:avLst/>
          </a:prstGeom>
          <a:noFill/>
          <a:ln w="9525">
            <a:noFill/>
            <a:miter lim="800000"/>
            <a:headEnd/>
            <a:tailEnd/>
          </a:ln>
        </p:spPr>
        <p:txBody>
          <a:bodyPr anchor="ctr"/>
          <a:lstStyle/>
          <a:p>
            <a:r>
              <a:rPr lang="en-US" sz="2400" b="1" dirty="0">
                <a:solidFill>
                  <a:schemeClr val="tx2"/>
                </a:solidFill>
                <a:latin typeface="Times New Roman" pitchFamily="18" charset="0"/>
              </a:rPr>
              <a:t>A Framework for Teaching:</a:t>
            </a:r>
            <a:br>
              <a:rPr lang="en-US" sz="2400" b="1" dirty="0">
                <a:solidFill>
                  <a:schemeClr val="tx2"/>
                </a:solidFill>
                <a:latin typeface="Times New Roman" pitchFamily="18" charset="0"/>
              </a:rPr>
            </a:br>
            <a:r>
              <a:rPr lang="en-US" sz="2400" b="1" dirty="0">
                <a:solidFill>
                  <a:schemeClr val="tx2"/>
                </a:solidFill>
                <a:latin typeface="Times New Roman" pitchFamily="18" charset="0"/>
              </a:rPr>
              <a:t>Components of Professional Practice</a:t>
            </a:r>
            <a:endParaRPr lang="en-US" sz="2400" dirty="0">
              <a:solidFill>
                <a:schemeClr val="tx2"/>
              </a:solidFill>
              <a:latin typeface="Times New Roman" pitchFamily="18" charset="0"/>
            </a:endParaRPr>
          </a:p>
        </p:txBody>
      </p:sp>
      <p:sp>
        <p:nvSpPr>
          <p:cNvPr id="17411" name="Rectangle 3"/>
          <p:cNvSpPr>
            <a:spLocks noChangeArrowheads="1"/>
          </p:cNvSpPr>
          <p:nvPr/>
        </p:nvSpPr>
        <p:spPr bwMode="auto">
          <a:xfrm>
            <a:off x="1143000" y="1676400"/>
            <a:ext cx="7315200" cy="4267200"/>
          </a:xfrm>
          <a:prstGeom prst="rect">
            <a:avLst/>
          </a:prstGeom>
          <a:noFill/>
          <a:ln w="9525">
            <a:noFill/>
            <a:miter lim="800000"/>
            <a:headEnd/>
            <a:tailEnd/>
          </a:ln>
        </p:spPr>
        <p:txBody>
          <a:bodyPr wrap="none" anchor="ctr"/>
          <a:lstStyle/>
          <a:p>
            <a:endParaRPr lang="en-US" dirty="0">
              <a:latin typeface="Cambria" pitchFamily="18" charset="0"/>
            </a:endParaRPr>
          </a:p>
        </p:txBody>
      </p:sp>
      <p:grpSp>
        <p:nvGrpSpPr>
          <p:cNvPr id="4" name="Group 4"/>
          <p:cNvGrpSpPr>
            <a:grpSpLocks/>
          </p:cNvGrpSpPr>
          <p:nvPr/>
        </p:nvGrpSpPr>
        <p:grpSpPr bwMode="auto">
          <a:xfrm>
            <a:off x="533401" y="1219230"/>
            <a:ext cx="8153400" cy="5328391"/>
            <a:chOff x="583" y="1163"/>
            <a:chExt cx="5186" cy="3134"/>
          </a:xfrm>
        </p:grpSpPr>
        <p:sp>
          <p:nvSpPr>
            <p:cNvPr id="17418" name="Rectangle 5"/>
            <p:cNvSpPr>
              <a:spLocks noChangeArrowheads="1"/>
            </p:cNvSpPr>
            <p:nvPr/>
          </p:nvSpPr>
          <p:spPr bwMode="auto">
            <a:xfrm>
              <a:off x="583" y="2640"/>
              <a:ext cx="2585" cy="1521"/>
            </a:xfrm>
            <a:prstGeom prst="rect">
              <a:avLst/>
            </a:prstGeom>
            <a:noFill/>
            <a:ln w="12700">
              <a:noFill/>
              <a:miter lim="800000"/>
              <a:headEnd/>
              <a:tailEnd/>
            </a:ln>
          </p:spPr>
          <p:txBody>
            <a:bodyPr lIns="90488" tIns="44450" rIns="90488" bIns="44450">
              <a:spAutoFit/>
            </a:bodyPr>
            <a:lstStyle/>
            <a:p>
              <a:pPr marL="225425" indent="-225425" eaLnBrk="0" hangingPunct="0"/>
              <a:r>
                <a:rPr lang="en-US" b="1" dirty="0">
                  <a:latin typeface="Cambria" pitchFamily="18" charset="0"/>
                </a:rPr>
                <a:t>Domain 4:  Professional Responsibilities</a:t>
              </a:r>
            </a:p>
            <a:p>
              <a:pPr marL="225425" indent="-225425" eaLnBrk="0" hangingPunct="0">
                <a:buFontTx/>
                <a:buAutoNum type="alphaLcPeriod"/>
              </a:pPr>
              <a:r>
                <a:rPr lang="en-US" dirty="0">
                  <a:latin typeface="Cambria" pitchFamily="18" charset="0"/>
                </a:rPr>
                <a:t>Reflecting on teaching</a:t>
              </a:r>
            </a:p>
            <a:p>
              <a:pPr marL="225425" indent="-225425" eaLnBrk="0" hangingPunct="0">
                <a:buFontTx/>
                <a:buAutoNum type="alphaLcPeriod"/>
              </a:pPr>
              <a:r>
                <a:rPr lang="en-US" dirty="0">
                  <a:latin typeface="Cambria" pitchFamily="18" charset="0"/>
                </a:rPr>
                <a:t>Maintaining accurate records</a:t>
              </a:r>
            </a:p>
            <a:p>
              <a:pPr marL="225425" indent="-225425" eaLnBrk="0" hangingPunct="0">
                <a:buFontTx/>
                <a:buAutoNum type="alphaLcPeriod"/>
              </a:pPr>
              <a:r>
                <a:rPr lang="en-US" dirty="0">
                  <a:latin typeface="Cambria" pitchFamily="18" charset="0"/>
                </a:rPr>
                <a:t>Communicating with families</a:t>
              </a:r>
            </a:p>
            <a:p>
              <a:pPr marL="225425" indent="-225425" eaLnBrk="0" hangingPunct="0">
                <a:buFontTx/>
                <a:buAutoNum type="alphaLcPeriod"/>
              </a:pPr>
              <a:r>
                <a:rPr lang="en-US" dirty="0">
                  <a:latin typeface="Cambria" pitchFamily="18" charset="0"/>
                </a:rPr>
                <a:t>Participating in a professional Community</a:t>
              </a:r>
            </a:p>
            <a:p>
              <a:pPr marL="225425" indent="-225425" eaLnBrk="0" hangingPunct="0">
                <a:buFontTx/>
                <a:buAutoNum type="alphaLcPeriod"/>
              </a:pPr>
              <a:r>
                <a:rPr lang="en-US" dirty="0">
                  <a:latin typeface="Cambria" pitchFamily="18" charset="0"/>
                </a:rPr>
                <a:t>Growing and developing  professionally</a:t>
              </a:r>
            </a:p>
            <a:p>
              <a:pPr marL="225425" indent="-225425" eaLnBrk="0" hangingPunct="0">
                <a:buFontTx/>
                <a:buAutoNum type="alphaLcPeriod"/>
              </a:pPr>
              <a:r>
                <a:rPr lang="en-US" dirty="0">
                  <a:latin typeface="Cambria" pitchFamily="18" charset="0"/>
                </a:rPr>
                <a:t>Demonstrating professionalism	</a:t>
              </a:r>
            </a:p>
          </p:txBody>
        </p:sp>
        <p:sp>
          <p:nvSpPr>
            <p:cNvPr id="2" name="Text Box 6"/>
            <p:cNvSpPr txBox="1">
              <a:spLocks noChangeArrowheads="1"/>
            </p:cNvSpPr>
            <p:nvPr/>
          </p:nvSpPr>
          <p:spPr bwMode="auto">
            <a:xfrm>
              <a:off x="3160" y="2647"/>
              <a:ext cx="2609" cy="1650"/>
            </a:xfrm>
            <a:prstGeom prst="rect">
              <a:avLst/>
            </a:prstGeom>
            <a:noFill/>
            <a:ln w="12700" cap="sq">
              <a:noFill/>
              <a:miter lim="800000"/>
              <a:headEnd type="none" w="sm" len="sm"/>
              <a:tailEnd type="none" w="sm" len="sm"/>
            </a:ln>
          </p:spPr>
          <p:txBody>
            <a:bodyPr>
              <a:spAutoFit/>
            </a:bodyPr>
            <a:lstStyle/>
            <a:p>
              <a:pPr marL="168275" indent="-168275" eaLnBrk="0" fontAlgn="auto" hangingPunct="0">
                <a:spcBef>
                  <a:spcPts val="0"/>
                </a:spcBef>
                <a:spcAft>
                  <a:spcPts val="0"/>
                </a:spcAft>
                <a:tabLst>
                  <a:tab pos="114300" algn="l"/>
                </a:tabLst>
                <a:defRPr/>
              </a:pPr>
              <a:r>
                <a:rPr lang="en-US" b="1" dirty="0">
                  <a:latin typeface="Cambria" pitchFamily="18" charset="0"/>
                  <a:cs typeface="+mn-cs"/>
                </a:rPr>
                <a:t>Domain 3:  Instruction</a:t>
              </a:r>
              <a:endParaRPr lang="en-US" dirty="0">
                <a:latin typeface="Cambria" pitchFamily="18" charset="0"/>
                <a:cs typeface="+mn-cs"/>
              </a:endParaRPr>
            </a:p>
            <a:p>
              <a:pPr marL="292100" indent="-292100" eaLnBrk="0" fontAlgn="auto" hangingPunct="0">
                <a:spcBef>
                  <a:spcPts val="0"/>
                </a:spcBef>
                <a:spcAft>
                  <a:spcPts val="0"/>
                </a:spcAft>
                <a:buFontTx/>
                <a:buAutoNum type="alphaLcPeriod"/>
                <a:tabLst>
                  <a:tab pos="292100" algn="l"/>
                </a:tabLst>
                <a:defRPr/>
              </a:pPr>
              <a:r>
                <a:rPr lang="en-US" dirty="0">
                  <a:latin typeface="Cambria" pitchFamily="18" charset="0"/>
                  <a:cs typeface="+mn-cs"/>
                </a:rPr>
                <a:t>Communicating with students</a:t>
              </a:r>
            </a:p>
            <a:p>
              <a:pPr marL="292100" indent="-292100" eaLnBrk="0" fontAlgn="auto" hangingPunct="0">
                <a:spcBef>
                  <a:spcPts val="0"/>
                </a:spcBef>
                <a:spcAft>
                  <a:spcPts val="0"/>
                </a:spcAft>
                <a:buFontTx/>
                <a:buAutoNum type="alphaLcPeriod"/>
                <a:tabLst>
                  <a:tab pos="292100" algn="l"/>
                </a:tabLst>
                <a:defRPr/>
              </a:pPr>
              <a:r>
                <a:rPr lang="en-US" dirty="0">
                  <a:latin typeface="Cambria" pitchFamily="18" charset="0"/>
                  <a:cs typeface="+mn-cs"/>
                </a:rPr>
                <a:t>Using questioning and discussion techniques</a:t>
              </a:r>
            </a:p>
            <a:p>
              <a:pPr marL="292100" indent="-292100" eaLnBrk="0" fontAlgn="auto" hangingPunct="0">
                <a:spcBef>
                  <a:spcPts val="0"/>
                </a:spcBef>
                <a:spcAft>
                  <a:spcPts val="0"/>
                </a:spcAft>
                <a:buFontTx/>
                <a:buAutoNum type="alphaLcPeriod"/>
                <a:tabLst>
                  <a:tab pos="292100" algn="l"/>
                </a:tabLst>
                <a:defRPr/>
              </a:pPr>
              <a:r>
                <a:rPr lang="en-US" dirty="0">
                  <a:latin typeface="Cambria" pitchFamily="18" charset="0"/>
                  <a:cs typeface="+mn-cs"/>
                </a:rPr>
                <a:t>Engaging  students in learning</a:t>
              </a:r>
            </a:p>
            <a:p>
              <a:pPr marL="292100" indent="-292100" eaLnBrk="0" fontAlgn="auto" hangingPunct="0">
                <a:spcBef>
                  <a:spcPts val="0"/>
                </a:spcBef>
                <a:spcAft>
                  <a:spcPts val="0"/>
                </a:spcAft>
                <a:buFontTx/>
                <a:buAutoNum type="alphaLcPeriod"/>
                <a:tabLst>
                  <a:tab pos="292100" algn="l"/>
                </a:tabLst>
                <a:defRPr/>
              </a:pPr>
              <a:r>
                <a:rPr lang="en-US" dirty="0">
                  <a:latin typeface="Cambria" pitchFamily="18" charset="0"/>
                  <a:cs typeface="+mn-cs"/>
                </a:rPr>
                <a:t>Using assessment in instruction</a:t>
              </a:r>
            </a:p>
            <a:p>
              <a:pPr marL="292100" indent="-292100" eaLnBrk="0" fontAlgn="auto" hangingPunct="0">
                <a:spcBef>
                  <a:spcPts val="0"/>
                </a:spcBef>
                <a:spcAft>
                  <a:spcPts val="0"/>
                </a:spcAft>
                <a:buFontTx/>
                <a:buAutoNum type="alphaLcPeriod"/>
                <a:tabLst>
                  <a:tab pos="292100" algn="l"/>
                </a:tabLst>
                <a:defRPr/>
              </a:pPr>
              <a:r>
                <a:rPr lang="en-US" dirty="0">
                  <a:latin typeface="Cambria" pitchFamily="18" charset="0"/>
                  <a:cs typeface="+mn-cs"/>
                </a:rPr>
                <a:t>Demonstrating flexibility and     responsiveness</a:t>
              </a:r>
            </a:p>
            <a:p>
              <a:pPr marL="168275" indent="-168275" eaLnBrk="0" fontAlgn="auto" hangingPunct="0">
                <a:spcBef>
                  <a:spcPts val="0"/>
                </a:spcBef>
                <a:spcAft>
                  <a:spcPts val="0"/>
                </a:spcAft>
                <a:tabLst>
                  <a:tab pos="114300" algn="l"/>
                </a:tabLst>
                <a:defRPr/>
              </a:pPr>
              <a:r>
                <a:rPr lang="en-US" dirty="0">
                  <a:latin typeface="Cambria" pitchFamily="18" charset="0"/>
                  <a:cs typeface="+mn-cs"/>
                </a:rPr>
                <a:t>			       	</a:t>
              </a:r>
              <a:r>
                <a:rPr lang="en-US" dirty="0" smtClean="0">
                  <a:latin typeface="Cambria" pitchFamily="18" charset="0"/>
                  <a:cs typeface="+mn-cs"/>
                </a:rPr>
                <a:t>      </a:t>
              </a:r>
            </a:p>
            <a:p>
              <a:pPr marL="168275" indent="-168275" eaLnBrk="0" fontAlgn="auto" hangingPunct="0">
                <a:spcBef>
                  <a:spcPts val="0"/>
                </a:spcBef>
                <a:spcAft>
                  <a:spcPts val="0"/>
                </a:spcAft>
                <a:tabLst>
                  <a:tab pos="114300" algn="l"/>
                </a:tabLst>
                <a:defRPr/>
              </a:pPr>
              <a:r>
                <a:rPr lang="en-US" sz="1400" dirty="0">
                  <a:latin typeface="Cambria" pitchFamily="18" charset="0"/>
                </a:rPr>
                <a:t> </a:t>
              </a:r>
              <a:r>
                <a:rPr lang="en-US" sz="1400" dirty="0" smtClean="0">
                  <a:latin typeface="Cambria" pitchFamily="18" charset="0"/>
                </a:rPr>
                <a:t>                                                        </a:t>
              </a:r>
              <a:r>
                <a:rPr lang="en-US" sz="1400" dirty="0" smtClean="0">
                  <a:latin typeface="Cambria" pitchFamily="18" charset="0"/>
                  <a:cs typeface="+mn-cs"/>
                </a:rPr>
                <a:t>Danielson </a:t>
              </a:r>
              <a:r>
                <a:rPr lang="en-US" sz="1400" dirty="0">
                  <a:latin typeface="Cambria" pitchFamily="18" charset="0"/>
                  <a:cs typeface="+mn-cs"/>
                </a:rPr>
                <a:t>2007</a:t>
              </a:r>
            </a:p>
          </p:txBody>
        </p:sp>
        <p:sp>
          <p:nvSpPr>
            <p:cNvPr id="17420" name="Rectangle 7"/>
            <p:cNvSpPr>
              <a:spLocks noChangeArrowheads="1"/>
            </p:cNvSpPr>
            <p:nvPr/>
          </p:nvSpPr>
          <p:spPr bwMode="auto">
            <a:xfrm>
              <a:off x="583" y="1163"/>
              <a:ext cx="2633" cy="1358"/>
            </a:xfrm>
            <a:prstGeom prst="rect">
              <a:avLst/>
            </a:prstGeom>
            <a:noFill/>
            <a:ln w="12700">
              <a:noFill/>
              <a:miter lim="800000"/>
              <a:headEnd/>
              <a:tailEnd/>
            </a:ln>
          </p:spPr>
          <p:txBody>
            <a:bodyPr lIns="90488" tIns="44450" rIns="90488" bIns="44450">
              <a:spAutoFit/>
            </a:bodyPr>
            <a:lstStyle/>
            <a:p>
              <a:pPr marL="225425" indent="-225425" eaLnBrk="0" hangingPunct="0">
                <a:tabLst>
                  <a:tab pos="114300" algn="l"/>
                </a:tabLst>
              </a:pPr>
              <a:r>
                <a:rPr lang="en-US" b="1" dirty="0">
                  <a:latin typeface="Cambria" pitchFamily="18" charset="0"/>
                </a:rPr>
                <a:t>Domain 1:  Planning and Preparation</a:t>
              </a:r>
              <a:endParaRPr lang="en-US" dirty="0">
                <a:latin typeface="Cambria" pitchFamily="18" charset="0"/>
              </a:endParaRPr>
            </a:p>
            <a:p>
              <a:pPr marL="225425" indent="-225425" eaLnBrk="0" hangingPunct="0">
                <a:buFontTx/>
                <a:buAutoNum type="alphaLcPeriod"/>
                <a:tabLst>
                  <a:tab pos="114300" algn="l"/>
                </a:tabLst>
              </a:pPr>
              <a:r>
                <a:rPr lang="en-US" dirty="0">
                  <a:latin typeface="Cambria" pitchFamily="18" charset="0"/>
                </a:rPr>
                <a:t>Demonstrating knowledge of  content and pedagogy    </a:t>
              </a:r>
            </a:p>
            <a:p>
              <a:pPr marL="225425" indent="-225425" eaLnBrk="0" hangingPunct="0">
                <a:buFontTx/>
                <a:buAutoNum type="alphaLcPeriod"/>
                <a:tabLst>
                  <a:tab pos="114300" algn="l"/>
                </a:tabLst>
              </a:pPr>
              <a:r>
                <a:rPr lang="en-US" dirty="0">
                  <a:latin typeface="Cambria" pitchFamily="18" charset="0"/>
                </a:rPr>
                <a:t>Demonstrating knowledge of students</a:t>
              </a:r>
            </a:p>
            <a:p>
              <a:pPr marL="225425" indent="-225425" eaLnBrk="0" hangingPunct="0">
                <a:buFontTx/>
                <a:buAutoNum type="alphaLcPeriod"/>
                <a:tabLst>
                  <a:tab pos="114300" algn="l"/>
                </a:tabLst>
              </a:pPr>
              <a:r>
                <a:rPr lang="en-US" dirty="0">
                  <a:latin typeface="Cambria" pitchFamily="18" charset="0"/>
                </a:rPr>
                <a:t>Setting instructional outcomes</a:t>
              </a:r>
            </a:p>
            <a:p>
              <a:pPr marL="225425" indent="-225425" eaLnBrk="0" hangingPunct="0">
                <a:buFontTx/>
                <a:buAutoNum type="alphaLcPeriod"/>
                <a:tabLst>
                  <a:tab pos="114300" algn="l"/>
                </a:tabLst>
              </a:pPr>
              <a:r>
                <a:rPr lang="en-US" dirty="0">
                  <a:latin typeface="Cambria" pitchFamily="18" charset="0"/>
                </a:rPr>
                <a:t>Demonstrating knowledge of resources</a:t>
              </a:r>
            </a:p>
            <a:p>
              <a:pPr marL="225425" indent="-225425" eaLnBrk="0" hangingPunct="0">
                <a:buFontTx/>
                <a:buAutoNum type="alphaLcPeriod"/>
                <a:tabLst>
                  <a:tab pos="114300" algn="l"/>
                </a:tabLst>
              </a:pPr>
              <a:r>
                <a:rPr lang="en-US" dirty="0">
                  <a:latin typeface="Cambria" pitchFamily="18" charset="0"/>
                </a:rPr>
                <a:t>Designing coherent instruction</a:t>
              </a:r>
            </a:p>
            <a:p>
              <a:pPr marL="225425" indent="-225425" eaLnBrk="0" hangingPunct="0">
                <a:buFontTx/>
                <a:buAutoNum type="alphaLcPeriod"/>
                <a:tabLst>
                  <a:tab pos="114300" algn="l"/>
                </a:tabLst>
              </a:pPr>
              <a:r>
                <a:rPr lang="en-US" dirty="0">
                  <a:latin typeface="Cambria" pitchFamily="18" charset="0"/>
                </a:rPr>
                <a:t>Designing student assessments </a:t>
              </a:r>
              <a:endParaRPr lang="en-US" b="1" dirty="0">
                <a:latin typeface="Cambria" pitchFamily="18" charset="0"/>
              </a:endParaRPr>
            </a:p>
          </p:txBody>
        </p:sp>
        <p:sp>
          <p:nvSpPr>
            <p:cNvPr id="3" name="Rectangle 8"/>
            <p:cNvSpPr>
              <a:spLocks noChangeArrowheads="1"/>
            </p:cNvSpPr>
            <p:nvPr/>
          </p:nvSpPr>
          <p:spPr bwMode="auto">
            <a:xfrm>
              <a:off x="3160" y="1248"/>
              <a:ext cx="2448" cy="1358"/>
            </a:xfrm>
            <a:prstGeom prst="rect">
              <a:avLst/>
            </a:prstGeom>
            <a:solidFill>
              <a:schemeClr val="bg2">
                <a:lumMod val="60000"/>
                <a:lumOff val="40000"/>
              </a:schemeClr>
            </a:solidFill>
            <a:ln w="12700">
              <a:noFill/>
              <a:miter lim="800000"/>
              <a:headEnd/>
              <a:tailEnd/>
            </a:ln>
          </p:spPr>
          <p:txBody>
            <a:bodyPr lIns="90488" tIns="44450" rIns="90488" bIns="44450">
              <a:spAutoFit/>
            </a:bodyPr>
            <a:lstStyle/>
            <a:p>
              <a:pPr marL="168275" indent="-168275" eaLnBrk="0" fontAlgn="auto" hangingPunct="0">
                <a:spcBef>
                  <a:spcPts val="0"/>
                </a:spcBef>
                <a:spcAft>
                  <a:spcPts val="0"/>
                </a:spcAft>
                <a:tabLst>
                  <a:tab pos="114300" algn="l"/>
                </a:tabLst>
                <a:defRPr/>
              </a:pPr>
              <a:r>
                <a:rPr lang="en-US" b="1" dirty="0">
                  <a:latin typeface="Cambria" pitchFamily="18" charset="0"/>
                  <a:cs typeface="+mn-cs"/>
                </a:rPr>
                <a:t>Domain 2:  The Classroom Environment</a:t>
              </a:r>
              <a:endParaRPr lang="en-US" dirty="0">
                <a:latin typeface="Cambria" pitchFamily="18" charset="0"/>
                <a:cs typeface="+mn-cs"/>
              </a:endParaRPr>
            </a:p>
            <a:p>
              <a:pPr marL="350838" indent="-350838" eaLnBrk="0" fontAlgn="auto" hangingPunct="0">
                <a:spcBef>
                  <a:spcPts val="0"/>
                </a:spcBef>
                <a:spcAft>
                  <a:spcPts val="0"/>
                </a:spcAft>
                <a:buFontTx/>
                <a:buAutoNum type="alphaLcPeriod"/>
                <a:tabLst>
                  <a:tab pos="350838" algn="l"/>
                </a:tabLst>
                <a:defRPr/>
              </a:pPr>
              <a:r>
                <a:rPr lang="en-US" dirty="0">
                  <a:latin typeface="Cambria" pitchFamily="18" charset="0"/>
                  <a:cs typeface="+mn-cs"/>
                </a:rPr>
                <a:t>Creating an environment of respect and rapport</a:t>
              </a:r>
            </a:p>
            <a:p>
              <a:pPr marL="350838" indent="-350838" eaLnBrk="0" fontAlgn="auto" hangingPunct="0">
                <a:spcBef>
                  <a:spcPts val="0"/>
                </a:spcBef>
                <a:spcAft>
                  <a:spcPts val="0"/>
                </a:spcAft>
                <a:buFontTx/>
                <a:buAutoNum type="alphaLcPeriod"/>
                <a:tabLst>
                  <a:tab pos="350838" algn="l"/>
                </a:tabLst>
                <a:defRPr/>
              </a:pPr>
              <a:r>
                <a:rPr lang="en-US" dirty="0">
                  <a:latin typeface="Cambria" pitchFamily="18" charset="0"/>
                  <a:cs typeface="+mn-cs"/>
                </a:rPr>
                <a:t>Establishing a culture for learning</a:t>
              </a:r>
            </a:p>
            <a:p>
              <a:pPr marL="350838" indent="-350838" eaLnBrk="0" fontAlgn="auto" hangingPunct="0">
                <a:spcBef>
                  <a:spcPts val="0"/>
                </a:spcBef>
                <a:spcAft>
                  <a:spcPts val="0"/>
                </a:spcAft>
                <a:buFontTx/>
                <a:buAutoNum type="alphaLcPeriod"/>
                <a:tabLst>
                  <a:tab pos="350838" algn="l"/>
                </a:tabLst>
                <a:defRPr/>
              </a:pPr>
              <a:r>
                <a:rPr lang="en-US" dirty="0">
                  <a:latin typeface="Cambria" pitchFamily="18" charset="0"/>
                  <a:cs typeface="+mn-cs"/>
                </a:rPr>
                <a:t>Managing  classroom procedures</a:t>
              </a:r>
            </a:p>
            <a:p>
              <a:pPr marL="350838" indent="-350838" eaLnBrk="0" fontAlgn="auto" hangingPunct="0">
                <a:spcBef>
                  <a:spcPts val="0"/>
                </a:spcBef>
                <a:spcAft>
                  <a:spcPts val="0"/>
                </a:spcAft>
                <a:buFontTx/>
                <a:buAutoNum type="alphaLcPeriod"/>
                <a:tabLst>
                  <a:tab pos="350838" algn="l"/>
                </a:tabLst>
                <a:defRPr/>
              </a:pPr>
              <a:r>
                <a:rPr lang="en-US" dirty="0">
                  <a:latin typeface="Cambria" pitchFamily="18" charset="0"/>
                  <a:cs typeface="+mn-cs"/>
                </a:rPr>
                <a:t>Managing student  behavior</a:t>
              </a:r>
            </a:p>
            <a:p>
              <a:pPr marL="350838" indent="-350838" eaLnBrk="0" fontAlgn="auto" hangingPunct="0">
                <a:spcBef>
                  <a:spcPts val="0"/>
                </a:spcBef>
                <a:spcAft>
                  <a:spcPts val="0"/>
                </a:spcAft>
                <a:buFontTx/>
                <a:buAutoNum type="alphaLcPeriod"/>
                <a:tabLst>
                  <a:tab pos="350838" algn="l"/>
                </a:tabLst>
                <a:defRPr/>
              </a:pPr>
              <a:r>
                <a:rPr lang="en-US" dirty="0">
                  <a:latin typeface="Cambria" pitchFamily="18" charset="0"/>
                  <a:cs typeface="+mn-cs"/>
                </a:rPr>
                <a:t>Organizing physical space</a:t>
              </a:r>
            </a:p>
          </p:txBody>
        </p:sp>
      </p:grpSp>
      <p:sp>
        <p:nvSpPr>
          <p:cNvPr id="17413" name="Line 9"/>
          <p:cNvSpPr>
            <a:spLocks noChangeShapeType="1"/>
          </p:cNvSpPr>
          <p:nvPr/>
        </p:nvSpPr>
        <p:spPr bwMode="auto">
          <a:xfrm>
            <a:off x="609601" y="3733800"/>
            <a:ext cx="8077200" cy="0"/>
          </a:xfrm>
          <a:prstGeom prst="line">
            <a:avLst/>
          </a:prstGeom>
          <a:noFill/>
          <a:ln w="38100">
            <a:solidFill>
              <a:schemeClr val="tx1"/>
            </a:solidFill>
            <a:round/>
            <a:headEnd/>
            <a:tailEnd/>
          </a:ln>
        </p:spPr>
        <p:txBody>
          <a:bodyPr wrap="none" anchor="ctr"/>
          <a:lstStyle/>
          <a:p>
            <a:endParaRPr lang="en-US" dirty="0"/>
          </a:p>
        </p:txBody>
      </p:sp>
      <p:sp>
        <p:nvSpPr>
          <p:cNvPr id="17414" name="Line 10"/>
          <p:cNvSpPr>
            <a:spLocks noChangeShapeType="1"/>
          </p:cNvSpPr>
          <p:nvPr/>
        </p:nvSpPr>
        <p:spPr bwMode="auto">
          <a:xfrm rot="5400000">
            <a:off x="2121023" y="3924300"/>
            <a:ext cx="4953000" cy="0"/>
          </a:xfrm>
          <a:prstGeom prst="line">
            <a:avLst/>
          </a:prstGeom>
          <a:noFill/>
          <a:ln w="38100">
            <a:solidFill>
              <a:schemeClr val="tx1"/>
            </a:solidFill>
            <a:round/>
            <a:headEnd/>
            <a:tailEnd/>
          </a:ln>
        </p:spPr>
        <p:txBody>
          <a:bodyPr wrap="none" anchor="ctr"/>
          <a:lstStyle/>
          <a:p>
            <a:endParaRPr lang="en-US" dirty="0"/>
          </a:p>
        </p:txBody>
      </p:sp>
    </p:spTree>
    <p:extLst>
      <p:ext uri="{BB962C8B-B14F-4D97-AF65-F5344CB8AC3E}">
        <p14:creationId xmlns:p14="http://schemas.microsoft.com/office/powerpoint/2010/main" val="120284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457200" y="228600"/>
            <a:ext cx="8229600" cy="1681163"/>
          </a:xfrm>
          <a:solidFill>
            <a:srgbClr val="92D050"/>
          </a:solidFill>
        </p:spPr>
        <p:txBody>
          <a:bodyPr>
            <a:noAutofit/>
          </a:bodyPr>
          <a:lstStyle/>
          <a:p>
            <a:pPr eaLnBrk="1" fontAlgn="auto" hangingPunct="1">
              <a:spcAft>
                <a:spcPts val="0"/>
              </a:spcAft>
              <a:defRPr/>
            </a:pPr>
            <a:r>
              <a:rPr lang="fr-FR" dirty="0" smtClean="0"/>
              <a:t>4 key factors to Effective </a:t>
            </a:r>
            <a:br>
              <a:rPr lang="fr-FR" dirty="0" smtClean="0"/>
            </a:br>
            <a:r>
              <a:rPr lang="fr-FR" dirty="0" err="1" smtClean="0"/>
              <a:t>Classroom</a:t>
            </a:r>
            <a:r>
              <a:rPr lang="fr-FR" dirty="0" smtClean="0"/>
              <a:t> </a:t>
            </a:r>
            <a:r>
              <a:rPr lang="fr-FR" dirty="0"/>
              <a:t>M</a:t>
            </a:r>
            <a:r>
              <a:rPr lang="fr-FR" dirty="0" smtClean="0"/>
              <a:t>anagement</a:t>
            </a:r>
          </a:p>
        </p:txBody>
      </p:sp>
      <p:sp>
        <p:nvSpPr>
          <p:cNvPr id="12291" name="Espace réservé du contenu 2"/>
          <p:cNvSpPr>
            <a:spLocks noGrp="1"/>
          </p:cNvSpPr>
          <p:nvPr>
            <p:ph idx="1"/>
          </p:nvPr>
        </p:nvSpPr>
        <p:spPr>
          <a:xfrm>
            <a:off x="357554" y="1935164"/>
            <a:ext cx="8405446" cy="4389437"/>
          </a:xfrm>
        </p:spPr>
        <p:txBody>
          <a:bodyPr>
            <a:normAutofit/>
          </a:bodyPr>
          <a:lstStyle/>
          <a:p>
            <a:pPr marL="514350" indent="-514350" eaLnBrk="1" hangingPunct="1">
              <a:buFont typeface="Calibri" pitchFamily="34" charset="0"/>
              <a:buAutoNum type="arabicPeriod"/>
            </a:pPr>
            <a:r>
              <a:rPr lang="fr-FR" sz="4400" dirty="0" smtClean="0">
                <a:latin typeface="Calibri" pitchFamily="34" charset="0"/>
              </a:rPr>
              <a:t>The </a:t>
            </a:r>
            <a:r>
              <a:rPr lang="fr-FR" sz="4400" dirty="0" err="1" smtClean="0">
                <a:latin typeface="Calibri" pitchFamily="34" charset="0"/>
              </a:rPr>
              <a:t>physical</a:t>
            </a:r>
            <a:r>
              <a:rPr lang="fr-FR" sz="4400" dirty="0" smtClean="0">
                <a:latin typeface="Calibri" pitchFamily="34" charset="0"/>
              </a:rPr>
              <a:t> </a:t>
            </a:r>
            <a:r>
              <a:rPr lang="fr-FR" sz="4400" dirty="0" err="1" smtClean="0">
                <a:latin typeface="Calibri" pitchFamily="34" charset="0"/>
              </a:rPr>
              <a:t>environment</a:t>
            </a:r>
            <a:r>
              <a:rPr lang="fr-FR" sz="4400" dirty="0" smtClean="0">
                <a:latin typeface="Calibri" pitchFamily="34" charset="0"/>
              </a:rPr>
              <a:t> of the </a:t>
            </a:r>
            <a:r>
              <a:rPr lang="fr-FR" sz="4400" dirty="0" err="1" smtClean="0">
                <a:latin typeface="Calibri" pitchFamily="34" charset="0"/>
              </a:rPr>
              <a:t>classroom</a:t>
            </a:r>
            <a:endParaRPr lang="fr-FR" sz="4400" dirty="0" smtClean="0">
              <a:latin typeface="Calibri" pitchFamily="34" charset="0"/>
            </a:endParaRPr>
          </a:p>
          <a:p>
            <a:pPr marL="514350" indent="-514350" eaLnBrk="1" hangingPunct="1">
              <a:buFont typeface="Calibri" pitchFamily="34" charset="0"/>
              <a:buAutoNum type="arabicPeriod"/>
            </a:pPr>
            <a:r>
              <a:rPr lang="fr-FR" sz="4400" dirty="0" err="1" smtClean="0">
                <a:latin typeface="Calibri" pitchFamily="34" charset="0"/>
              </a:rPr>
              <a:t>Classroom</a:t>
            </a:r>
            <a:r>
              <a:rPr lang="fr-FR" sz="4400" dirty="0" smtClean="0">
                <a:latin typeface="Calibri" pitchFamily="34" charset="0"/>
              </a:rPr>
              <a:t> </a:t>
            </a:r>
            <a:r>
              <a:rPr lang="fr-FR" sz="4400" dirty="0" err="1" smtClean="0">
                <a:latin typeface="Calibri" pitchFamily="34" charset="0"/>
              </a:rPr>
              <a:t>climate</a:t>
            </a:r>
            <a:endParaRPr lang="fr-FR" sz="4400" dirty="0" smtClean="0">
              <a:latin typeface="Calibri" pitchFamily="34" charset="0"/>
            </a:endParaRPr>
          </a:p>
          <a:p>
            <a:pPr marL="514350" indent="-514350" eaLnBrk="1" hangingPunct="1">
              <a:buFont typeface="Calibri" pitchFamily="34" charset="0"/>
              <a:buAutoNum type="arabicPeriod"/>
            </a:pPr>
            <a:r>
              <a:rPr lang="fr-FR" sz="4400" dirty="0" smtClean="0">
                <a:solidFill>
                  <a:srgbClr val="000000"/>
                </a:solidFill>
                <a:latin typeface="Calibri" pitchFamily="34" charset="0"/>
              </a:rPr>
              <a:t>Expectations and </a:t>
            </a:r>
            <a:r>
              <a:rPr lang="fr-FR" sz="4400" dirty="0" err="1" smtClean="0">
                <a:solidFill>
                  <a:srgbClr val="000000"/>
                </a:solidFill>
                <a:latin typeface="Calibri" pitchFamily="34" charset="0"/>
              </a:rPr>
              <a:t>procedures</a:t>
            </a:r>
            <a:endParaRPr lang="fr-FR" sz="4400" dirty="0" smtClean="0">
              <a:solidFill>
                <a:srgbClr val="000000"/>
              </a:solidFill>
              <a:latin typeface="Calibri" pitchFamily="34" charset="0"/>
            </a:endParaRPr>
          </a:p>
          <a:p>
            <a:pPr marL="514350" indent="-514350" eaLnBrk="1" hangingPunct="1">
              <a:buFont typeface="Calibri" pitchFamily="34" charset="0"/>
              <a:buAutoNum type="arabicPeriod"/>
            </a:pPr>
            <a:r>
              <a:rPr lang="fr-FR" sz="4400" dirty="0" err="1" smtClean="0">
                <a:solidFill>
                  <a:srgbClr val="000000"/>
                </a:solidFill>
                <a:latin typeface="Calibri" pitchFamily="34" charset="0"/>
              </a:rPr>
              <a:t>Teacher-student</a:t>
            </a:r>
            <a:r>
              <a:rPr lang="fr-FR" sz="4400" dirty="0" smtClean="0">
                <a:solidFill>
                  <a:srgbClr val="000000"/>
                </a:solidFill>
                <a:latin typeface="Calibri" pitchFamily="34" charset="0"/>
              </a:rPr>
              <a:t> </a:t>
            </a:r>
            <a:r>
              <a:rPr lang="fr-FR" sz="4400" dirty="0" err="1" smtClean="0">
                <a:solidFill>
                  <a:srgbClr val="000000"/>
                </a:solidFill>
                <a:latin typeface="Calibri" pitchFamily="34" charset="0"/>
              </a:rPr>
              <a:t>relationships</a:t>
            </a:r>
            <a:endParaRPr lang="fr-FR" sz="4400" dirty="0" smtClean="0">
              <a:latin typeface="Calibri" pitchFamily="34" charset="0"/>
            </a:endParaRPr>
          </a:p>
          <a:p>
            <a:pPr marL="514350" indent="-514350" eaLnBrk="1" hangingPunct="1">
              <a:buFont typeface="Wingdings 2" pitchFamily="18" charset="2"/>
              <a:buAutoNum type="arabicPlain" startAt="2"/>
            </a:pPr>
            <a:endParaRPr lang="fr-FR" dirty="0" smtClean="0">
              <a:solidFill>
                <a:srgbClr val="000000"/>
              </a:solidFill>
            </a:endParaRPr>
          </a:p>
        </p:txBody>
      </p:sp>
    </p:spTree>
    <p:extLst>
      <p:ext uri="{BB962C8B-B14F-4D97-AF65-F5344CB8AC3E}">
        <p14:creationId xmlns:p14="http://schemas.microsoft.com/office/powerpoint/2010/main" val="12731219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rtlCol="0">
            <a:normAutofit fontScale="90000"/>
          </a:bodyPr>
          <a:lstStyle/>
          <a:p>
            <a:pPr eaLnBrk="1" fontAlgn="auto" hangingPunct="1">
              <a:spcAft>
                <a:spcPts val="0"/>
              </a:spcAft>
              <a:defRPr/>
            </a:pPr>
            <a:r>
              <a:rPr lang="fr-FR" dirty="0" smtClean="0"/>
              <a:t>I. The Physical Environment of the classroom</a:t>
            </a:r>
          </a:p>
        </p:txBody>
      </p:sp>
      <p:sp>
        <p:nvSpPr>
          <p:cNvPr id="13315" name="Espace réservé du contenu 2"/>
          <p:cNvSpPr>
            <a:spLocks noGrp="1"/>
          </p:cNvSpPr>
          <p:nvPr>
            <p:ph idx="1"/>
          </p:nvPr>
        </p:nvSpPr>
        <p:spPr>
          <a:xfrm>
            <a:off x="304800" y="1524000"/>
            <a:ext cx="8629650" cy="4530725"/>
          </a:xfrm>
        </p:spPr>
        <p:txBody>
          <a:bodyPr>
            <a:normAutofit lnSpcReduction="10000"/>
          </a:bodyPr>
          <a:lstStyle/>
          <a:p>
            <a:pPr eaLnBrk="1" hangingPunct="1">
              <a:buFont typeface="Wingdings 2" pitchFamily="18" charset="2"/>
              <a:buNone/>
            </a:pPr>
            <a:r>
              <a:rPr lang="fr-FR" dirty="0" err="1" smtClean="0"/>
              <a:t>Things</a:t>
            </a:r>
            <a:r>
              <a:rPr lang="fr-FR" dirty="0" smtClean="0"/>
              <a:t> to </a:t>
            </a:r>
            <a:r>
              <a:rPr lang="fr-FR" dirty="0" err="1" smtClean="0"/>
              <a:t>consider</a:t>
            </a:r>
            <a:r>
              <a:rPr lang="fr-FR" dirty="0" smtClean="0"/>
              <a:t>:</a:t>
            </a:r>
          </a:p>
          <a:p>
            <a:pPr eaLnBrk="1" hangingPunct="1">
              <a:buFont typeface="Wingdings" pitchFamily="2" charset="2"/>
              <a:buChar char="Ø"/>
            </a:pPr>
            <a:r>
              <a:rPr lang="fr-FR" dirty="0" smtClean="0">
                <a:latin typeface="Calibri" pitchFamily="34" charset="0"/>
              </a:rPr>
              <a:t>The </a:t>
            </a:r>
            <a:r>
              <a:rPr lang="fr-FR" dirty="0" smtClean="0">
                <a:latin typeface="Calibri" pitchFamily="34" charset="0"/>
              </a:rPr>
              <a:t>management of </a:t>
            </a:r>
            <a:r>
              <a:rPr lang="fr-FR" dirty="0" err="1" smtClean="0">
                <a:latin typeface="Calibri" pitchFamily="34" charset="0"/>
              </a:rPr>
              <a:t>space</a:t>
            </a:r>
            <a:r>
              <a:rPr lang="fr-FR" dirty="0" smtClean="0">
                <a:latin typeface="Calibri" pitchFamily="34" charset="0"/>
              </a:rPr>
              <a:t> </a:t>
            </a:r>
            <a:r>
              <a:rPr lang="fr-FR" dirty="0" err="1" smtClean="0">
                <a:latin typeface="Calibri" pitchFamily="34" charset="0"/>
              </a:rPr>
              <a:t>should</a:t>
            </a:r>
            <a:r>
              <a:rPr lang="fr-FR" dirty="0" smtClean="0">
                <a:latin typeface="Calibri" pitchFamily="34" charset="0"/>
              </a:rPr>
              <a:t> </a:t>
            </a:r>
            <a:r>
              <a:rPr lang="fr-FR" dirty="0" err="1" smtClean="0">
                <a:latin typeface="Calibri" pitchFamily="34" charset="0"/>
              </a:rPr>
              <a:t>be</a:t>
            </a:r>
            <a:r>
              <a:rPr lang="fr-FR" dirty="0" smtClean="0">
                <a:latin typeface="Calibri" pitchFamily="34" charset="0"/>
              </a:rPr>
              <a:t> </a:t>
            </a:r>
            <a:r>
              <a:rPr lang="fr-FR" dirty="0" err="1" smtClean="0">
                <a:latin typeface="Calibri" pitchFamily="34" charset="0"/>
              </a:rPr>
              <a:t>conducive</a:t>
            </a:r>
            <a:r>
              <a:rPr lang="fr-FR" dirty="0" smtClean="0">
                <a:latin typeface="Calibri" pitchFamily="34" charset="0"/>
              </a:rPr>
              <a:t> to </a:t>
            </a:r>
            <a:r>
              <a:rPr lang="fr-FR" dirty="0" err="1" smtClean="0">
                <a:latin typeface="Calibri" pitchFamily="34" charset="0"/>
              </a:rPr>
              <a:t>learning</a:t>
            </a:r>
            <a:r>
              <a:rPr lang="fr-FR" dirty="0" smtClean="0">
                <a:latin typeface="Calibri" pitchFamily="34" charset="0"/>
              </a:rPr>
              <a:t>.</a:t>
            </a:r>
          </a:p>
          <a:p>
            <a:pPr eaLnBrk="1" hangingPunct="1">
              <a:buFont typeface="Wingdings" pitchFamily="2" charset="2"/>
              <a:buChar char="Ø"/>
            </a:pPr>
            <a:r>
              <a:rPr lang="fr-FR" dirty="0" smtClean="0">
                <a:latin typeface="Calibri" pitchFamily="34" charset="0"/>
              </a:rPr>
              <a:t>The </a:t>
            </a:r>
            <a:r>
              <a:rPr lang="fr-FR" dirty="0" err="1" smtClean="0">
                <a:latin typeface="Calibri" pitchFamily="34" charset="0"/>
              </a:rPr>
              <a:t>physical</a:t>
            </a:r>
            <a:r>
              <a:rPr lang="fr-FR" dirty="0" smtClean="0">
                <a:latin typeface="Calibri" pitchFamily="34" charset="0"/>
              </a:rPr>
              <a:t> </a:t>
            </a:r>
            <a:r>
              <a:rPr lang="fr-FR" dirty="0" err="1" smtClean="0">
                <a:latin typeface="Calibri" pitchFamily="34" charset="0"/>
              </a:rPr>
              <a:t>environment</a:t>
            </a:r>
            <a:r>
              <a:rPr lang="fr-FR" dirty="0" smtClean="0">
                <a:latin typeface="Calibri" pitchFamily="34" charset="0"/>
              </a:rPr>
              <a:t> of the </a:t>
            </a:r>
            <a:r>
              <a:rPr lang="fr-FR" dirty="0" err="1" smtClean="0">
                <a:latin typeface="Calibri" pitchFamily="34" charset="0"/>
              </a:rPr>
              <a:t>classroom</a:t>
            </a:r>
            <a:r>
              <a:rPr lang="fr-FR" dirty="0" smtClean="0">
                <a:latin typeface="Calibri" pitchFamily="34" charset="0"/>
              </a:rPr>
              <a:t> </a:t>
            </a:r>
            <a:r>
              <a:rPr lang="fr-FR" dirty="0" err="1" smtClean="0">
                <a:latin typeface="Calibri" pitchFamily="34" charset="0"/>
              </a:rPr>
              <a:t>should</a:t>
            </a:r>
            <a:r>
              <a:rPr lang="fr-FR" dirty="0" smtClean="0">
                <a:latin typeface="Calibri" pitchFamily="34" charset="0"/>
              </a:rPr>
              <a:t> support the </a:t>
            </a:r>
            <a:r>
              <a:rPr lang="fr-FR" dirty="0" err="1" smtClean="0">
                <a:latin typeface="Calibri" pitchFamily="34" charset="0"/>
              </a:rPr>
              <a:t>tasks</a:t>
            </a:r>
            <a:r>
              <a:rPr lang="fr-FR" dirty="0" smtClean="0">
                <a:latin typeface="Calibri" pitchFamily="34" charset="0"/>
              </a:rPr>
              <a:t> </a:t>
            </a:r>
            <a:r>
              <a:rPr lang="fr-FR" dirty="0" err="1" smtClean="0">
                <a:latin typeface="Calibri" pitchFamily="34" charset="0"/>
              </a:rPr>
              <a:t>that</a:t>
            </a:r>
            <a:r>
              <a:rPr lang="fr-FR" dirty="0" smtClean="0">
                <a:latin typeface="Calibri" pitchFamily="34" charset="0"/>
              </a:rPr>
              <a:t> </a:t>
            </a:r>
            <a:r>
              <a:rPr lang="fr-FR" dirty="0" err="1" smtClean="0">
                <a:latin typeface="Calibri" pitchFamily="34" charset="0"/>
              </a:rPr>
              <a:t>will</a:t>
            </a:r>
            <a:r>
              <a:rPr lang="fr-FR" dirty="0" smtClean="0">
                <a:latin typeface="Calibri" pitchFamily="34" charset="0"/>
              </a:rPr>
              <a:t> </a:t>
            </a:r>
            <a:r>
              <a:rPr lang="fr-FR" dirty="0" err="1" smtClean="0">
                <a:latin typeface="Calibri" pitchFamily="34" charset="0"/>
              </a:rPr>
              <a:t>be</a:t>
            </a:r>
            <a:r>
              <a:rPr lang="fr-FR" dirty="0" smtClean="0">
                <a:latin typeface="Calibri" pitchFamily="34" charset="0"/>
              </a:rPr>
              <a:t> </a:t>
            </a:r>
            <a:r>
              <a:rPr lang="fr-FR" dirty="0" err="1" smtClean="0">
                <a:latin typeface="Calibri" pitchFamily="34" charset="0"/>
              </a:rPr>
              <a:t>carried</a:t>
            </a:r>
            <a:r>
              <a:rPr lang="fr-FR" dirty="0" smtClean="0">
                <a:latin typeface="Calibri" pitchFamily="34" charset="0"/>
              </a:rPr>
              <a:t> out </a:t>
            </a:r>
            <a:r>
              <a:rPr lang="fr-FR" dirty="0" err="1" smtClean="0">
                <a:latin typeface="Calibri" pitchFamily="34" charset="0"/>
              </a:rPr>
              <a:t>there</a:t>
            </a:r>
            <a:r>
              <a:rPr lang="fr-FR" dirty="0" smtClean="0">
                <a:latin typeface="Calibri" pitchFamily="34" charset="0"/>
              </a:rPr>
              <a:t>.</a:t>
            </a:r>
          </a:p>
          <a:p>
            <a:pPr eaLnBrk="1" hangingPunct="1">
              <a:buFont typeface="Wingdings" pitchFamily="2" charset="2"/>
              <a:buChar char="Ø"/>
            </a:pPr>
            <a:r>
              <a:rPr lang="fr-FR" dirty="0" smtClean="0">
                <a:latin typeface="Calibri" pitchFamily="34" charset="0"/>
              </a:rPr>
              <a:t>How </a:t>
            </a:r>
            <a:r>
              <a:rPr lang="fr-FR" dirty="0" err="1" smtClean="0">
                <a:latin typeface="Calibri" pitchFamily="34" charset="0"/>
              </a:rPr>
              <a:t>will</a:t>
            </a:r>
            <a:r>
              <a:rPr lang="fr-FR" dirty="0" smtClean="0">
                <a:latin typeface="Calibri" pitchFamily="34" charset="0"/>
              </a:rPr>
              <a:t> the </a:t>
            </a:r>
            <a:r>
              <a:rPr lang="fr-FR" dirty="0" err="1" smtClean="0">
                <a:latin typeface="Calibri" pitchFamily="34" charset="0"/>
              </a:rPr>
              <a:t>students</a:t>
            </a:r>
            <a:r>
              <a:rPr lang="fr-FR" dirty="0" smtClean="0">
                <a:latin typeface="Calibri" pitchFamily="34" charset="0"/>
              </a:rPr>
              <a:t> </a:t>
            </a:r>
            <a:r>
              <a:rPr lang="fr-FR" dirty="0" err="1" smtClean="0">
                <a:latin typeface="Calibri" pitchFamily="34" charset="0"/>
              </a:rPr>
              <a:t>be</a:t>
            </a:r>
            <a:r>
              <a:rPr lang="fr-FR" dirty="0" smtClean="0">
                <a:latin typeface="Calibri" pitchFamily="34" charset="0"/>
              </a:rPr>
              <a:t> </a:t>
            </a:r>
            <a:r>
              <a:rPr lang="fr-FR" dirty="0" err="1" smtClean="0">
                <a:latin typeface="Calibri" pitchFamily="34" charset="0"/>
              </a:rPr>
              <a:t>working</a:t>
            </a:r>
            <a:r>
              <a:rPr lang="fr-FR" dirty="0" smtClean="0">
                <a:latin typeface="Calibri" pitchFamily="34" charset="0"/>
              </a:rPr>
              <a:t>? </a:t>
            </a:r>
            <a:r>
              <a:rPr lang="fr-FR" dirty="0" err="1" smtClean="0">
                <a:latin typeface="Calibri" pitchFamily="34" charset="0"/>
              </a:rPr>
              <a:t>Alone</a:t>
            </a:r>
            <a:r>
              <a:rPr lang="fr-FR" dirty="0" smtClean="0">
                <a:latin typeface="Calibri" pitchFamily="34" charset="0"/>
              </a:rPr>
              <a:t>? In pairs? In </a:t>
            </a:r>
            <a:r>
              <a:rPr lang="fr-FR" dirty="0" err="1" smtClean="0">
                <a:latin typeface="Calibri" pitchFamily="34" charset="0"/>
              </a:rPr>
              <a:t>small</a:t>
            </a:r>
            <a:r>
              <a:rPr lang="fr-FR" dirty="0" smtClean="0">
                <a:latin typeface="Calibri" pitchFamily="34" charset="0"/>
              </a:rPr>
              <a:t> groups?  (</a:t>
            </a:r>
            <a:r>
              <a:rPr lang="fr-FR" dirty="0" err="1" smtClean="0">
                <a:latin typeface="Calibri" pitchFamily="34" charset="0"/>
              </a:rPr>
              <a:t>Student</a:t>
            </a:r>
            <a:r>
              <a:rPr lang="fr-FR" dirty="0" smtClean="0">
                <a:latin typeface="Calibri" pitchFamily="34" charset="0"/>
              </a:rPr>
              <a:t> desks </a:t>
            </a:r>
            <a:r>
              <a:rPr lang="fr-FR" dirty="0" err="1" smtClean="0">
                <a:latin typeface="Calibri" pitchFamily="34" charset="0"/>
              </a:rPr>
              <a:t>should</a:t>
            </a:r>
            <a:r>
              <a:rPr lang="fr-FR" dirty="0" smtClean="0">
                <a:latin typeface="Calibri" pitchFamily="34" charset="0"/>
              </a:rPr>
              <a:t> </a:t>
            </a:r>
            <a:r>
              <a:rPr lang="fr-FR" dirty="0" err="1" smtClean="0">
                <a:latin typeface="Calibri" pitchFamily="34" charset="0"/>
              </a:rPr>
              <a:t>be</a:t>
            </a:r>
            <a:r>
              <a:rPr lang="fr-FR" dirty="0" smtClean="0">
                <a:latin typeface="Calibri" pitchFamily="34" charset="0"/>
              </a:rPr>
              <a:t> </a:t>
            </a:r>
            <a:r>
              <a:rPr lang="fr-FR" dirty="0" err="1" smtClean="0">
                <a:latin typeface="Calibri" pitchFamily="34" charset="0"/>
              </a:rPr>
              <a:t>arranged</a:t>
            </a:r>
            <a:r>
              <a:rPr lang="fr-FR" dirty="0" smtClean="0">
                <a:latin typeface="Calibri" pitchFamily="34" charset="0"/>
              </a:rPr>
              <a:t> </a:t>
            </a:r>
            <a:r>
              <a:rPr lang="fr-FR" dirty="0" err="1" smtClean="0">
                <a:latin typeface="Calibri" pitchFamily="34" charset="0"/>
              </a:rPr>
              <a:t>accordingly</a:t>
            </a:r>
            <a:r>
              <a:rPr lang="fr-FR" dirty="0" smtClean="0">
                <a:latin typeface="Calibri" pitchFamily="34" charset="0"/>
              </a:rPr>
              <a:t>)</a:t>
            </a:r>
          </a:p>
          <a:p>
            <a:pPr eaLnBrk="1" hangingPunct="1">
              <a:buFont typeface="Wingdings 2" pitchFamily="18" charset="2"/>
              <a:buNone/>
            </a:pPr>
            <a:endParaRPr lang="fr-FR" sz="2800" dirty="0" smtClean="0"/>
          </a:p>
          <a:p>
            <a:pPr eaLnBrk="1" hangingPunct="1">
              <a:buFont typeface="Wingdings 2" pitchFamily="18" charset="2"/>
              <a:buNone/>
            </a:pPr>
            <a:endParaRPr lang="fr-FR" sz="2800" dirty="0" smtClean="0"/>
          </a:p>
          <a:p>
            <a:pPr eaLnBrk="1" hangingPunct="1">
              <a:buFont typeface="Wingdings" pitchFamily="2" charset="2"/>
              <a:buChar char="Ø"/>
            </a:pPr>
            <a:endParaRPr lang="fr-FR" sz="2800" dirty="0" smtClean="0"/>
          </a:p>
          <a:p>
            <a:pPr eaLnBrk="1" hangingPunct="1">
              <a:buFont typeface="Wingdings" pitchFamily="2" charset="2"/>
              <a:buChar char="Ø"/>
            </a:pPr>
            <a:endParaRPr lang="fr-FR" sz="2800" dirty="0" smtClean="0"/>
          </a:p>
          <a:p>
            <a:pPr eaLnBrk="1" hangingPunct="1"/>
            <a:endParaRPr lang="fr-FR" dirty="0" smtClean="0"/>
          </a:p>
        </p:txBody>
      </p:sp>
    </p:spTree>
    <p:extLst>
      <p:ext uri="{BB962C8B-B14F-4D97-AF65-F5344CB8AC3E}">
        <p14:creationId xmlns:p14="http://schemas.microsoft.com/office/powerpoint/2010/main" val="42551349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838200" y="2362200"/>
            <a:ext cx="7542213" cy="3724275"/>
          </a:xfrm>
        </p:spPr>
        <p:txBody>
          <a:bodyPr>
            <a:normAutofit/>
          </a:bodyPr>
          <a:lstStyle/>
          <a:p>
            <a:pPr eaLnBrk="1" hangingPunct="1">
              <a:lnSpc>
                <a:spcPct val="80000"/>
              </a:lnSpc>
            </a:pPr>
            <a:r>
              <a:rPr lang="en-US" sz="2800" dirty="0" smtClean="0"/>
              <a:t>Share with the group one of the positive events or situations that occurred during the month of September.</a:t>
            </a:r>
          </a:p>
          <a:p>
            <a:pPr marL="68580" indent="0" eaLnBrk="1" hangingPunct="1">
              <a:lnSpc>
                <a:spcPct val="80000"/>
              </a:lnSpc>
              <a:buNone/>
            </a:pPr>
            <a:endParaRPr lang="en-US" sz="2800" dirty="0" smtClean="0"/>
          </a:p>
          <a:p>
            <a:pPr eaLnBrk="1" hangingPunct="1">
              <a:lnSpc>
                <a:spcPct val="80000"/>
              </a:lnSpc>
            </a:pPr>
            <a:r>
              <a:rPr lang="en-US" sz="2800" dirty="0" smtClean="0"/>
              <a:t>Was there a situation that pushed you to “grow” as an educator?</a:t>
            </a:r>
            <a:r>
              <a:rPr lang="en-US" sz="2800" dirty="0" smtClean="0"/>
              <a:t> </a:t>
            </a:r>
            <a:endParaRPr lang="en-US" sz="2800" dirty="0" smtClean="0"/>
          </a:p>
        </p:txBody>
      </p:sp>
      <p:sp>
        <p:nvSpPr>
          <p:cNvPr id="5125" name="WordArt 6"/>
          <p:cNvSpPr>
            <a:spLocks noChangeArrowheads="1" noChangeShapeType="1" noTextEdit="1"/>
          </p:cNvSpPr>
          <p:nvPr/>
        </p:nvSpPr>
        <p:spPr bwMode="auto">
          <a:xfrm>
            <a:off x="762000" y="838200"/>
            <a:ext cx="5029200" cy="904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CONNECTOR</a:t>
            </a:r>
            <a:endParaRPr lang="en-US" sz="36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pic>
        <p:nvPicPr>
          <p:cNvPr id="2051" name="Picture 3" descr="C:\Documents and Settings\User\Local Settings\Temporary Internet Files\Content.IE5\2HRO3S0V\MC9004420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774" y="4343400"/>
            <a:ext cx="2361857" cy="236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52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solidFill>
            <a:srgbClr val="92D050"/>
          </a:solidFill>
        </p:spPr>
        <p:txBody>
          <a:bodyPr>
            <a:normAutofit/>
          </a:bodyPr>
          <a:lstStyle/>
          <a:p>
            <a:pPr eaLnBrk="1" hangingPunct="1"/>
            <a:r>
              <a:rPr lang="fr-FR" sz="4000" dirty="0" smtClean="0"/>
              <a:t>II. </a:t>
            </a:r>
            <a:r>
              <a:rPr lang="fr-FR" sz="4000" dirty="0" err="1" smtClean="0"/>
              <a:t>Classroom</a:t>
            </a:r>
            <a:r>
              <a:rPr lang="fr-FR" sz="4000" dirty="0" smtClean="0"/>
              <a:t> </a:t>
            </a:r>
            <a:r>
              <a:rPr lang="fr-FR" sz="4000" dirty="0" err="1" smtClean="0"/>
              <a:t>Climate</a:t>
            </a:r>
            <a:endParaRPr lang="fr-FR" sz="4000" dirty="0" smtClean="0"/>
          </a:p>
        </p:txBody>
      </p:sp>
      <p:sp>
        <p:nvSpPr>
          <p:cNvPr id="15363" name="Espace réservé du contenu 2"/>
          <p:cNvSpPr>
            <a:spLocks noGrp="1"/>
          </p:cNvSpPr>
          <p:nvPr>
            <p:ph idx="1"/>
          </p:nvPr>
        </p:nvSpPr>
        <p:spPr>
          <a:xfrm>
            <a:off x="609600" y="1371600"/>
            <a:ext cx="8229600" cy="4779962"/>
          </a:xfrm>
        </p:spPr>
        <p:txBody>
          <a:bodyPr>
            <a:normAutofit/>
          </a:bodyPr>
          <a:lstStyle/>
          <a:p>
            <a:pPr marL="274320" indent="-274320" eaLnBrk="1" fontAlgn="auto" hangingPunct="1">
              <a:spcAft>
                <a:spcPts val="0"/>
              </a:spcAft>
              <a:buClr>
                <a:schemeClr val="accent3"/>
              </a:buClr>
              <a:buFont typeface="Wingdings 2"/>
              <a:buNone/>
              <a:defRPr/>
            </a:pPr>
            <a:r>
              <a:rPr lang="en-US" i="1" dirty="0" smtClean="0">
                <a:solidFill>
                  <a:srgbClr val="C00000"/>
                </a:solidFill>
                <a:latin typeface="+mj-lt"/>
              </a:rPr>
              <a:t>Setting the classroom climate is key</a:t>
            </a:r>
            <a:r>
              <a:rPr lang="en-US" i="1" dirty="0" smtClean="0">
                <a:latin typeface="+mj-lt"/>
              </a:rPr>
              <a:t>.</a:t>
            </a:r>
          </a:p>
          <a:p>
            <a:pPr marL="274320" indent="-274320" eaLnBrk="1" fontAlgn="auto" hangingPunct="1">
              <a:spcAft>
                <a:spcPts val="0"/>
              </a:spcAft>
              <a:buClr>
                <a:schemeClr val="accent3"/>
              </a:buClr>
              <a:buFont typeface="Wingdings 2"/>
              <a:buNone/>
              <a:defRPr/>
            </a:pPr>
            <a:r>
              <a:rPr lang="en-US" dirty="0" smtClean="0">
                <a:latin typeface="+mj-lt"/>
              </a:rPr>
              <a:t>It’s about creating an environment:</a:t>
            </a:r>
          </a:p>
          <a:p>
            <a:pPr algn="just">
              <a:buClr>
                <a:schemeClr val="accent3"/>
              </a:buClr>
              <a:defRPr/>
            </a:pPr>
            <a:r>
              <a:rPr lang="en-US" sz="2400" dirty="0" smtClean="0">
                <a:latin typeface="+mj-lt"/>
              </a:rPr>
              <a:t>Where people treat each other with courtesy and respect</a:t>
            </a:r>
          </a:p>
          <a:p>
            <a:pPr algn="just">
              <a:buClr>
                <a:schemeClr val="accent3"/>
              </a:buClr>
              <a:defRPr/>
            </a:pPr>
            <a:r>
              <a:rPr lang="en-US" sz="2400" dirty="0" smtClean="0">
                <a:latin typeface="+mj-lt"/>
              </a:rPr>
              <a:t>Where students understand behavior expectations and follow rules, not out of fear, but because they feel </a:t>
            </a:r>
            <a:r>
              <a:rPr lang="fr-FR" sz="2400" dirty="0" smtClean="0">
                <a:latin typeface="+mj-lt"/>
              </a:rPr>
              <a:t>ownership for </a:t>
            </a:r>
            <a:r>
              <a:rPr lang="fr-FR" sz="2400" dirty="0" err="1" smtClean="0">
                <a:latin typeface="+mj-lt"/>
              </a:rPr>
              <a:t>them</a:t>
            </a:r>
            <a:r>
              <a:rPr lang="fr-FR" sz="2400" dirty="0" smtClean="0">
                <a:latin typeface="+mj-lt"/>
              </a:rPr>
              <a:t>.</a:t>
            </a:r>
          </a:p>
          <a:p>
            <a:pPr algn="just">
              <a:buClr>
                <a:schemeClr val="accent3"/>
              </a:buClr>
              <a:defRPr/>
            </a:pPr>
            <a:r>
              <a:rPr lang="en-US" sz="2400" dirty="0" smtClean="0">
                <a:latin typeface="+mj-lt"/>
              </a:rPr>
              <a:t>Where the teacher’s goal is not so much to control  students’   behavior, but to create opportunities for students to develop  and exercise control over their own behavior.</a:t>
            </a:r>
            <a:endParaRPr lang="en-US" sz="2400" i="1" dirty="0" smtClean="0">
              <a:latin typeface="+mj-lt"/>
            </a:endParaRPr>
          </a:p>
          <a:p>
            <a:pPr marL="274320" indent="-274320" eaLnBrk="1" fontAlgn="auto" hangingPunct="1">
              <a:spcAft>
                <a:spcPts val="0"/>
              </a:spcAft>
              <a:buClr>
                <a:schemeClr val="accent3"/>
              </a:buClr>
              <a:buFont typeface="Wingdings 2"/>
              <a:buNone/>
              <a:defRPr/>
            </a:pPr>
            <a:endParaRPr lang="en-US" i="1" dirty="0" smtClean="0">
              <a:latin typeface="+mj-lt"/>
            </a:endParaRPr>
          </a:p>
          <a:p>
            <a:pPr marL="274320" indent="-274320" eaLnBrk="1" fontAlgn="auto" hangingPunct="1">
              <a:spcAft>
                <a:spcPts val="0"/>
              </a:spcAft>
              <a:buClr>
                <a:schemeClr val="accent3"/>
              </a:buClr>
              <a:buFont typeface="Wingdings 2"/>
              <a:buNone/>
              <a:defRPr/>
            </a:pPr>
            <a:endParaRPr lang="en-US" i="1" dirty="0" smtClean="0">
              <a:latin typeface="+mj-lt"/>
            </a:endParaRPr>
          </a:p>
          <a:p>
            <a:pPr marL="274320" indent="-274320" eaLnBrk="1" fontAlgn="auto" hangingPunct="1">
              <a:spcAft>
                <a:spcPts val="0"/>
              </a:spcAft>
              <a:buClr>
                <a:schemeClr val="accent3"/>
              </a:buClr>
              <a:buFont typeface="Wingdings 2"/>
              <a:buNone/>
              <a:defRPr/>
            </a:pPr>
            <a:endParaRPr lang="fr-FR" dirty="0" smtClean="0">
              <a:latin typeface="+mj-lt"/>
            </a:endParaRPr>
          </a:p>
          <a:p>
            <a:pPr marL="274320" indent="-274320" eaLnBrk="1" fontAlgn="auto" hangingPunct="1">
              <a:spcAft>
                <a:spcPts val="0"/>
              </a:spcAft>
              <a:buClr>
                <a:schemeClr val="accent3"/>
              </a:buClr>
              <a:buFont typeface="Wingdings 2"/>
              <a:buNone/>
              <a:defRPr/>
            </a:pPr>
            <a:endParaRPr lang="fr-FR" dirty="0" smtClean="0"/>
          </a:p>
        </p:txBody>
      </p:sp>
    </p:spTree>
    <p:extLst>
      <p:ext uri="{BB962C8B-B14F-4D97-AF65-F5344CB8AC3E}">
        <p14:creationId xmlns:p14="http://schemas.microsoft.com/office/powerpoint/2010/main" val="4579520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solidFill>
            <a:srgbClr val="92D050"/>
          </a:solidFill>
        </p:spPr>
        <p:txBody>
          <a:bodyPr>
            <a:normAutofit/>
          </a:bodyPr>
          <a:lstStyle/>
          <a:p>
            <a:pPr eaLnBrk="1" hangingPunct="1"/>
            <a:r>
              <a:rPr lang="fr-FR" sz="4000" dirty="0" smtClean="0"/>
              <a:t>III. Expectations and </a:t>
            </a:r>
            <a:r>
              <a:rPr lang="fr-FR" sz="4000" dirty="0" err="1"/>
              <a:t>P</a:t>
            </a:r>
            <a:r>
              <a:rPr lang="fr-FR" sz="4000" dirty="0" err="1" smtClean="0"/>
              <a:t>rocedures</a:t>
            </a:r>
            <a:endParaRPr lang="fr-FR" sz="4000" dirty="0" smtClean="0"/>
          </a:p>
        </p:txBody>
      </p:sp>
      <p:sp>
        <p:nvSpPr>
          <p:cNvPr id="3" name="Espace réservé du contenu 2"/>
          <p:cNvSpPr>
            <a:spLocks noGrp="1"/>
          </p:cNvSpPr>
          <p:nvPr>
            <p:ph idx="1"/>
          </p:nvPr>
        </p:nvSpPr>
        <p:spPr/>
        <p:txBody>
          <a:bodyPr>
            <a:normAutofit fontScale="77500" lnSpcReduction="20000"/>
          </a:bodyPr>
          <a:lstStyle/>
          <a:p>
            <a:pPr marL="0" indent="0" eaLnBrk="1" fontAlgn="auto" hangingPunct="1">
              <a:spcAft>
                <a:spcPts val="0"/>
              </a:spcAft>
              <a:buClr>
                <a:schemeClr val="accent3"/>
              </a:buClr>
              <a:buNone/>
              <a:defRPr/>
            </a:pPr>
            <a:r>
              <a:rPr lang="fr-FR" dirty="0" err="1" smtClean="0">
                <a:latin typeface="+mj-lt"/>
              </a:rPr>
              <a:t>Behavior</a:t>
            </a:r>
            <a:r>
              <a:rPr lang="fr-FR" dirty="0" smtClean="0">
                <a:latin typeface="+mj-lt"/>
              </a:rPr>
              <a:t> </a:t>
            </a:r>
            <a:r>
              <a:rPr lang="fr-FR" dirty="0" smtClean="0">
                <a:latin typeface="+mj-lt"/>
              </a:rPr>
              <a:t>Expectations and procedures are a prerequisite for effective classroom management and effective instruction.</a:t>
            </a:r>
          </a:p>
          <a:p>
            <a:pPr marL="274320" indent="-274320" eaLnBrk="1" fontAlgn="auto" hangingPunct="1">
              <a:spcAft>
                <a:spcPts val="0"/>
              </a:spcAft>
              <a:buClr>
                <a:schemeClr val="accent3"/>
              </a:buClr>
              <a:buFont typeface="Wingdings" pitchFamily="2" charset="2"/>
              <a:buChar char="q"/>
              <a:defRPr/>
            </a:pPr>
            <a:endParaRPr lang="fr-FR" dirty="0" smtClean="0">
              <a:latin typeface="+mj-lt"/>
            </a:endParaRPr>
          </a:p>
          <a:p>
            <a:pPr marL="0" indent="0" eaLnBrk="1" fontAlgn="auto" hangingPunct="1">
              <a:spcAft>
                <a:spcPts val="0"/>
              </a:spcAft>
              <a:buClr>
                <a:schemeClr val="accent3"/>
              </a:buClr>
              <a:buNone/>
              <a:defRPr/>
            </a:pPr>
            <a:r>
              <a:rPr lang="fr-FR" dirty="0" smtClean="0">
                <a:latin typeface="+mj-lt"/>
              </a:rPr>
              <a:t>4 principles:</a:t>
            </a:r>
            <a:r>
              <a:rPr lang="en-US" dirty="0" smtClean="0">
                <a:latin typeface="+mj-lt"/>
              </a:rPr>
              <a:t> </a:t>
            </a:r>
          </a:p>
          <a:p>
            <a:pPr marL="274320" indent="-274320" eaLnBrk="1" fontAlgn="auto" hangingPunct="1">
              <a:spcAft>
                <a:spcPts val="0"/>
              </a:spcAft>
              <a:buClr>
                <a:schemeClr val="accent3"/>
              </a:buClr>
              <a:buFont typeface="Wingdings 2"/>
              <a:buNone/>
              <a:defRPr/>
            </a:pPr>
            <a:endParaRPr lang="en-US" dirty="0" smtClean="0">
              <a:latin typeface="+mj-lt"/>
            </a:endParaRPr>
          </a:p>
          <a:p>
            <a:pPr marL="274320" indent="-274320" eaLnBrk="1" fontAlgn="auto" hangingPunct="1">
              <a:spcAft>
                <a:spcPts val="0"/>
              </a:spcAft>
              <a:buClr>
                <a:schemeClr val="accent3"/>
              </a:buClr>
              <a:buFont typeface="Wingdings" pitchFamily="2" charset="2"/>
              <a:buChar char="Ø"/>
              <a:defRPr/>
            </a:pPr>
            <a:r>
              <a:rPr lang="en-US" dirty="0" smtClean="0">
                <a:latin typeface="+mj-lt"/>
              </a:rPr>
              <a:t>  Rules must be reasonable and necessary.  </a:t>
            </a:r>
            <a:endParaRPr lang="fr-FR" dirty="0" smtClean="0">
              <a:latin typeface="+mj-lt"/>
            </a:endParaRPr>
          </a:p>
          <a:p>
            <a:pPr marL="274320" indent="-274320" eaLnBrk="1" fontAlgn="auto" hangingPunct="1">
              <a:spcAft>
                <a:spcPts val="0"/>
              </a:spcAft>
              <a:buClr>
                <a:schemeClr val="accent3"/>
              </a:buClr>
              <a:buFont typeface="Wingdings" pitchFamily="2" charset="2"/>
              <a:buChar char="Ø"/>
              <a:defRPr/>
            </a:pPr>
            <a:r>
              <a:rPr lang="en-US" dirty="0" smtClean="0">
                <a:latin typeface="+mj-lt"/>
              </a:rPr>
              <a:t>  Rules must be meaningful and understandable.</a:t>
            </a:r>
          </a:p>
          <a:p>
            <a:pPr marL="274320" indent="-274320" eaLnBrk="1" fontAlgn="auto" hangingPunct="1">
              <a:spcAft>
                <a:spcPts val="0"/>
              </a:spcAft>
              <a:buClr>
                <a:schemeClr val="accent3"/>
              </a:buClr>
              <a:buFont typeface="Wingdings" pitchFamily="2" charset="2"/>
              <a:buChar char="Ø"/>
              <a:defRPr/>
            </a:pPr>
            <a:r>
              <a:rPr lang="en-US" dirty="0" smtClean="0">
                <a:latin typeface="+mj-lt"/>
              </a:rPr>
              <a:t>  Rules must be consistent with instructional goals.</a:t>
            </a:r>
          </a:p>
          <a:p>
            <a:pPr marL="274320" indent="-274320" eaLnBrk="1" fontAlgn="auto" hangingPunct="1">
              <a:spcAft>
                <a:spcPts val="0"/>
              </a:spcAft>
              <a:buClr>
                <a:schemeClr val="accent3"/>
              </a:buClr>
              <a:buFont typeface="Wingdings" pitchFamily="2" charset="2"/>
              <a:buChar char="Ø"/>
              <a:defRPr/>
            </a:pPr>
            <a:r>
              <a:rPr lang="en-US" dirty="0" smtClean="0">
                <a:latin typeface="+mj-lt"/>
              </a:rPr>
              <a:t>  </a:t>
            </a:r>
            <a:r>
              <a:rPr lang="fr-FR" dirty="0" smtClean="0">
                <a:latin typeface="+mj-lt"/>
              </a:rPr>
              <a:t>Classroom rules must be</a:t>
            </a:r>
            <a:r>
              <a:rPr lang="en-US" dirty="0" smtClean="0">
                <a:latin typeface="+mj-lt"/>
              </a:rPr>
              <a:t> be consistent with school rules.</a:t>
            </a:r>
            <a:endParaRPr lang="fr-FR" dirty="0" smtClean="0">
              <a:latin typeface="+mj-lt"/>
            </a:endParaRPr>
          </a:p>
          <a:p>
            <a:pPr marL="274320" indent="-274320" eaLnBrk="1" fontAlgn="auto" hangingPunct="1">
              <a:spcAft>
                <a:spcPts val="0"/>
              </a:spcAft>
              <a:buClr>
                <a:schemeClr val="accent3"/>
              </a:buClr>
              <a:buFont typeface="Wingdings 2"/>
              <a:buNone/>
              <a:defRPr/>
            </a:pPr>
            <a:endParaRPr lang="fr-FR" dirty="0" smtClean="0"/>
          </a:p>
          <a:p>
            <a:pPr marL="274320" indent="-274320" eaLnBrk="1" fontAlgn="auto" hangingPunct="1">
              <a:spcAft>
                <a:spcPts val="0"/>
              </a:spcAft>
              <a:buClr>
                <a:schemeClr val="accent3"/>
              </a:buClr>
              <a:buFont typeface="Wingdings 2"/>
              <a:buNone/>
              <a:defRPr/>
            </a:pPr>
            <a:endParaRPr lang="fr-FR" dirty="0" smtClean="0"/>
          </a:p>
          <a:p>
            <a:pPr marL="274320" indent="-274320" eaLnBrk="1" fontAlgn="auto" hangingPunct="1">
              <a:spcAft>
                <a:spcPts val="0"/>
              </a:spcAft>
              <a:buClr>
                <a:schemeClr val="accent3"/>
              </a:buClr>
              <a:buFont typeface="Wingdings 2"/>
              <a:buNone/>
              <a:defRPr/>
            </a:pPr>
            <a:r>
              <a:rPr lang="fr-FR" dirty="0" smtClean="0"/>
              <a:t>  </a:t>
            </a:r>
          </a:p>
        </p:txBody>
      </p:sp>
    </p:spTree>
    <p:extLst>
      <p:ext uri="{BB962C8B-B14F-4D97-AF65-F5344CB8AC3E}">
        <p14:creationId xmlns:p14="http://schemas.microsoft.com/office/powerpoint/2010/main" val="2870230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a:ln>
            <a:miter lim="800000"/>
            <a:headEnd/>
            <a:tailEnd/>
          </a:ln>
        </p:spPr>
        <p:txBody>
          <a:bodyPr/>
          <a:lstStyle/>
          <a:p>
            <a:pPr eaLnBrk="1" fontAlgn="auto" hangingPunct="1">
              <a:spcAft>
                <a:spcPts val="0"/>
              </a:spcAft>
              <a:defRPr/>
            </a:pPr>
            <a:r>
              <a:rPr lang="fr-FR" dirty="0" smtClean="0"/>
              <a:t>IV. Teacher-student relationships</a:t>
            </a:r>
            <a:endParaRPr lang="fr-FR" dirty="0"/>
          </a:p>
        </p:txBody>
      </p:sp>
      <p:sp>
        <p:nvSpPr>
          <p:cNvPr id="19459" name="Rectangle 3"/>
          <p:cNvSpPr>
            <a:spLocks noChangeArrowheads="1"/>
          </p:cNvSpPr>
          <p:nvPr/>
        </p:nvSpPr>
        <p:spPr bwMode="auto">
          <a:xfrm>
            <a:off x="0" y="1857375"/>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sz="2000">
              <a:solidFill>
                <a:srgbClr val="000000"/>
              </a:solidFill>
              <a:latin typeface="Times New Roman" pitchFamily="18" charset="0"/>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p:txBody>
      </p:sp>
      <p:sp>
        <p:nvSpPr>
          <p:cNvPr id="6" name="Rectangle 5"/>
          <p:cNvSpPr/>
          <p:nvPr/>
        </p:nvSpPr>
        <p:spPr>
          <a:xfrm>
            <a:off x="533400" y="1626394"/>
            <a:ext cx="8990135" cy="461962"/>
          </a:xfrm>
          <a:prstGeom prst="rect">
            <a:avLst/>
          </a:prstGeom>
        </p:spPr>
        <p:txBody>
          <a:bodyPr>
            <a:spAutoFit/>
          </a:bodyPr>
          <a:lstStyle/>
          <a:p>
            <a:pPr>
              <a:defRPr/>
            </a:pPr>
            <a:r>
              <a:rPr lang="en-GB" sz="2400" i="1" dirty="0">
                <a:solidFill>
                  <a:prstClr val="black"/>
                </a:solidFill>
                <a:cs typeface="Arial" charset="0"/>
              </a:rPr>
              <a:t>Learners' opinions of teachers </a:t>
            </a:r>
            <a:endParaRPr lang="fr-FR" sz="2400" i="1" dirty="0">
              <a:solidFill>
                <a:prstClr val="black"/>
              </a:solidFill>
              <a:cs typeface="Arial" charset="0"/>
            </a:endParaRPr>
          </a:p>
        </p:txBody>
      </p:sp>
      <p:sp>
        <p:nvSpPr>
          <p:cNvPr id="19461" name="Rectangle 6"/>
          <p:cNvSpPr>
            <a:spLocks noChangeArrowheads="1"/>
          </p:cNvSpPr>
          <p:nvPr/>
        </p:nvSpPr>
        <p:spPr bwMode="auto">
          <a:xfrm>
            <a:off x="606270" y="2209800"/>
            <a:ext cx="892419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dirty="0">
                <a:solidFill>
                  <a:prstClr val="black"/>
                </a:solidFill>
              </a:rPr>
              <a:t>Learners prefer teachers who are :</a:t>
            </a:r>
          </a:p>
          <a:p>
            <a:endParaRPr lang="en-GB" sz="2400" dirty="0">
              <a:solidFill>
                <a:prstClr val="black"/>
              </a:solidFill>
            </a:endParaRPr>
          </a:p>
          <a:p>
            <a:pPr>
              <a:buFont typeface="Wingdings" pitchFamily="2" charset="2"/>
              <a:buChar char="Ø"/>
            </a:pPr>
            <a:r>
              <a:rPr lang="en-GB" sz="2400" dirty="0">
                <a:solidFill>
                  <a:prstClr val="black"/>
                </a:solidFill>
              </a:rPr>
              <a:t>        Slightly strict</a:t>
            </a:r>
          </a:p>
          <a:p>
            <a:endParaRPr lang="en-GB" sz="2400" dirty="0">
              <a:solidFill>
                <a:prstClr val="black"/>
              </a:solidFill>
            </a:endParaRPr>
          </a:p>
          <a:p>
            <a:pPr>
              <a:buFont typeface="Wingdings" pitchFamily="2" charset="2"/>
              <a:buChar char="Ø"/>
            </a:pPr>
            <a:r>
              <a:rPr lang="en-GB" sz="2400" dirty="0">
                <a:solidFill>
                  <a:prstClr val="black"/>
                </a:solidFill>
              </a:rPr>
              <a:t>        Scrupulously fair</a:t>
            </a:r>
          </a:p>
          <a:p>
            <a:endParaRPr lang="en-GB" sz="2400" dirty="0">
              <a:solidFill>
                <a:prstClr val="black"/>
              </a:solidFill>
            </a:endParaRPr>
          </a:p>
          <a:p>
            <a:pPr>
              <a:buFont typeface="Wingdings" pitchFamily="2" charset="2"/>
              <a:buChar char="Ø"/>
            </a:pPr>
            <a:r>
              <a:rPr lang="en-GB" sz="2400" dirty="0">
                <a:solidFill>
                  <a:prstClr val="black"/>
                </a:solidFill>
              </a:rPr>
              <a:t>       Treat them as individuals </a:t>
            </a:r>
          </a:p>
          <a:p>
            <a:endParaRPr lang="en-GB" sz="2400" dirty="0">
              <a:solidFill>
                <a:prstClr val="black"/>
              </a:solidFill>
            </a:endParaRPr>
          </a:p>
          <a:p>
            <a:pPr>
              <a:buFont typeface="Wingdings" pitchFamily="2" charset="2"/>
              <a:buChar char="Ø"/>
            </a:pPr>
            <a:r>
              <a:rPr lang="en-GB" sz="2400" dirty="0">
                <a:solidFill>
                  <a:prstClr val="black"/>
                </a:solidFill>
              </a:rPr>
              <a:t>       Have a sense of humour, but not one based on sarcasm</a:t>
            </a:r>
            <a:endParaRPr lang="fr-FR" sz="2400" dirty="0">
              <a:solidFill>
                <a:prstClr val="black"/>
              </a:solidFill>
            </a:endParaRPr>
          </a:p>
        </p:txBody>
      </p:sp>
    </p:spTree>
    <p:extLst>
      <p:ext uri="{BB962C8B-B14F-4D97-AF65-F5344CB8AC3E}">
        <p14:creationId xmlns:p14="http://schemas.microsoft.com/office/powerpoint/2010/main" val="22892098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1791736"/>
          </a:xfrm>
        </p:spPr>
        <p:txBody>
          <a:bodyPr>
            <a:normAutofit fontScale="90000"/>
          </a:bodyPr>
          <a:lstStyle/>
          <a:p>
            <a:r>
              <a:rPr lang="en-US" b="1" dirty="0" smtClean="0"/>
              <a:t>The Positive Classroom- </a:t>
            </a:r>
            <a:br>
              <a:rPr lang="en-US" b="1" dirty="0" smtClean="0"/>
            </a:br>
            <a:r>
              <a:rPr lang="en-US" sz="3600" dirty="0" smtClean="0"/>
              <a:t>Establishing a classroom of Respect and Rapport</a:t>
            </a:r>
            <a:endParaRPr lang="en-US" sz="3600" dirty="0"/>
          </a:p>
        </p:txBody>
      </p:sp>
      <p:sp>
        <p:nvSpPr>
          <p:cNvPr id="3" name="Content Placeholder 2"/>
          <p:cNvSpPr>
            <a:spLocks noGrp="1"/>
          </p:cNvSpPr>
          <p:nvPr>
            <p:ph idx="1"/>
          </p:nvPr>
        </p:nvSpPr>
        <p:spPr>
          <a:xfrm>
            <a:off x="1066800" y="3048000"/>
            <a:ext cx="6777317" cy="3508977"/>
          </a:xfrm>
        </p:spPr>
        <p:txBody>
          <a:bodyPr/>
          <a:lstStyle/>
          <a:p>
            <a:endParaRPr lang="en-US" dirty="0">
              <a:hlinkClick r:id="rId2"/>
            </a:endParaRPr>
          </a:p>
          <a:p>
            <a:r>
              <a:rPr lang="en-US" dirty="0">
                <a:hlinkClick r:id="rId3"/>
              </a:rPr>
              <a:t>http://</a:t>
            </a:r>
            <a:r>
              <a:rPr lang="en-US" dirty="0" smtClean="0">
                <a:hlinkClick r:id="rId3"/>
              </a:rPr>
              <a:t>www.youtube.com/watch?v=kCHjvb2AXl8</a:t>
            </a:r>
            <a:r>
              <a:rPr lang="en-US" dirty="0" smtClean="0"/>
              <a:t> </a:t>
            </a:r>
            <a:endParaRPr lang="en-US" dirty="0"/>
          </a:p>
        </p:txBody>
      </p:sp>
    </p:spTree>
    <p:extLst>
      <p:ext uri="{BB962C8B-B14F-4D97-AF65-F5344CB8AC3E}">
        <p14:creationId xmlns:p14="http://schemas.microsoft.com/office/powerpoint/2010/main" val="334542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AutoShape 4"/>
          <p:cNvSpPr>
            <a:spLocks noGrp="1" noChangeArrowheads="1"/>
          </p:cNvSpPr>
          <p:nvPr>
            <p:ph type="title"/>
          </p:nvPr>
        </p:nvSpPr>
        <p:spPr>
          <a:xfrm>
            <a:off x="914400" y="1447800"/>
            <a:ext cx="7024744" cy="1944136"/>
          </a:xfrm>
        </p:spPr>
        <p:txBody>
          <a:bodyPr>
            <a:normAutofit/>
          </a:bodyPr>
          <a:lstStyle/>
          <a:p>
            <a:pPr algn="ctr" eaLnBrk="1" hangingPunct="1">
              <a:defRPr/>
            </a:pPr>
            <a:r>
              <a:rPr lang="en-US" dirty="0" smtClean="0"/>
              <a:t>How is Managing a Classroom</a:t>
            </a:r>
            <a:br>
              <a:rPr lang="en-US" dirty="0" smtClean="0"/>
            </a:br>
            <a:r>
              <a:rPr lang="en-US" dirty="0" smtClean="0"/>
              <a:t>different than</a:t>
            </a:r>
          </a:p>
        </p:txBody>
      </p:sp>
      <p:sp>
        <p:nvSpPr>
          <p:cNvPr id="17412" name="Rectangle 5"/>
          <p:cNvSpPr>
            <a:spLocks noGrp="1" noChangeArrowheads="1"/>
          </p:cNvSpPr>
          <p:nvPr>
            <p:ph type="subTitle" idx="4294967295"/>
          </p:nvPr>
        </p:nvSpPr>
        <p:spPr>
          <a:xfrm>
            <a:off x="1447800" y="3429000"/>
            <a:ext cx="6400800" cy="1752600"/>
          </a:xfrm>
        </p:spPr>
        <p:txBody>
          <a:bodyPr/>
          <a:lstStyle/>
          <a:p>
            <a:pPr marL="0" indent="0" algn="ctr" eaLnBrk="1" hangingPunct="1">
              <a:buFont typeface="Wingdings" pitchFamily="2" charset="2"/>
              <a:buNone/>
            </a:pPr>
            <a:r>
              <a:rPr lang="en-US" sz="4800" dirty="0" smtClean="0">
                <a:latin typeface="Times New Roman" pitchFamily="18" charset="0"/>
              </a:rPr>
              <a:t>Discipline ?</a:t>
            </a:r>
          </a:p>
        </p:txBody>
      </p:sp>
    </p:spTree>
    <p:extLst>
      <p:ext uri="{BB962C8B-B14F-4D97-AF65-F5344CB8AC3E}">
        <p14:creationId xmlns:p14="http://schemas.microsoft.com/office/powerpoint/2010/main" val="3524126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412">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poorly managed classroom like?</a:t>
            </a:r>
            <a:endParaRPr lang="en-US" dirty="0"/>
          </a:p>
        </p:txBody>
      </p:sp>
      <p:sp>
        <p:nvSpPr>
          <p:cNvPr id="3" name="Content Placeholder 2"/>
          <p:cNvSpPr>
            <a:spLocks noGrp="1"/>
          </p:cNvSpPr>
          <p:nvPr>
            <p:ph idx="1"/>
          </p:nvPr>
        </p:nvSpPr>
        <p:spPr/>
        <p:txBody>
          <a:bodyPr/>
          <a:lstStyle/>
          <a:p>
            <a:endParaRPr lang="en-US" dirty="0" smtClean="0"/>
          </a:p>
          <a:p>
            <a:r>
              <a:rPr lang="en-US" dirty="0" smtClean="0"/>
              <a:t>Look Like				Sound like</a:t>
            </a:r>
            <a:endParaRPr lang="en-US" dirty="0"/>
          </a:p>
        </p:txBody>
      </p:sp>
      <p:cxnSp>
        <p:nvCxnSpPr>
          <p:cNvPr id="5" name="Straight Connector 4"/>
          <p:cNvCxnSpPr/>
          <p:nvPr/>
        </p:nvCxnSpPr>
        <p:spPr>
          <a:xfrm flipV="1">
            <a:off x="1219200" y="3200400"/>
            <a:ext cx="6248400" cy="914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343400" y="3238500"/>
            <a:ext cx="76200" cy="27813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328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well- managed classroom like?</a:t>
            </a:r>
            <a:endParaRPr lang="en-US" dirty="0"/>
          </a:p>
        </p:txBody>
      </p:sp>
      <p:sp>
        <p:nvSpPr>
          <p:cNvPr id="3" name="Content Placeholder 2"/>
          <p:cNvSpPr>
            <a:spLocks noGrp="1"/>
          </p:cNvSpPr>
          <p:nvPr>
            <p:ph idx="1"/>
          </p:nvPr>
        </p:nvSpPr>
        <p:spPr/>
        <p:txBody>
          <a:bodyPr/>
          <a:lstStyle/>
          <a:p>
            <a:endParaRPr lang="en-US" dirty="0" smtClean="0"/>
          </a:p>
          <a:p>
            <a:r>
              <a:rPr lang="en-US" dirty="0" smtClean="0"/>
              <a:t>Look Like				Sound like</a:t>
            </a:r>
            <a:endParaRPr lang="en-US" dirty="0"/>
          </a:p>
        </p:txBody>
      </p:sp>
      <p:cxnSp>
        <p:nvCxnSpPr>
          <p:cNvPr id="5" name="Straight Connector 4"/>
          <p:cNvCxnSpPr/>
          <p:nvPr/>
        </p:nvCxnSpPr>
        <p:spPr>
          <a:xfrm flipV="1">
            <a:off x="1219200" y="3200400"/>
            <a:ext cx="6248400" cy="9144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343400" y="3238500"/>
            <a:ext cx="76200" cy="27813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1016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228600"/>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a:bodyPr>
          <a:lstStyle/>
          <a:p>
            <a:r>
              <a:rPr lang="en-US" sz="3200" b="0" dirty="0"/>
              <a:t>SEARCHING FOR </a:t>
            </a:r>
            <a:r>
              <a:rPr lang="en-US" sz="3200" b="0" dirty="0" smtClean="0"/>
              <a:t>SOLUTIONS</a:t>
            </a:r>
            <a:endParaRPr lang="en-US" sz="3200" dirty="0"/>
          </a:p>
        </p:txBody>
      </p:sp>
      <p:sp>
        <p:nvSpPr>
          <p:cNvPr id="81923" name="Rectangle 3"/>
          <p:cNvSpPr>
            <a:spLocks noGrp="1" noChangeArrowheads="1"/>
          </p:cNvSpPr>
          <p:nvPr>
            <p:ph type="body" idx="1"/>
          </p:nvPr>
        </p:nvSpPr>
        <p:spPr>
          <a:xfrm>
            <a:off x="457200" y="1219200"/>
            <a:ext cx="8229600" cy="52578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fontScale="25000" lnSpcReduction="20000"/>
          </a:bodyPr>
          <a:lstStyle/>
          <a:p>
            <a:pPr marL="0" indent="9525" algn="ctr">
              <a:buFont typeface="Wingdings" pitchFamily="2" charset="2"/>
              <a:buNone/>
            </a:pPr>
            <a:r>
              <a:rPr lang="en-US" sz="11200" dirty="0">
                <a:solidFill>
                  <a:srgbClr val="037C03"/>
                </a:solidFill>
              </a:rPr>
              <a:t>Management</a:t>
            </a:r>
            <a:r>
              <a:rPr lang="en-US" sz="11200" dirty="0">
                <a:solidFill>
                  <a:srgbClr val="FC0128"/>
                </a:solidFill>
              </a:rPr>
              <a:t> vs. Discipline</a:t>
            </a:r>
          </a:p>
          <a:p>
            <a:pPr marL="0" indent="9525" algn="ctr">
              <a:buFont typeface="Wingdings" pitchFamily="2" charset="2"/>
              <a:buNone/>
            </a:pPr>
            <a:endParaRPr lang="en-US" dirty="0"/>
          </a:p>
          <a:p>
            <a:pPr marL="0" indent="9525" algn="ctr">
              <a:buFont typeface="Wingdings" pitchFamily="2" charset="2"/>
              <a:buNone/>
            </a:pPr>
            <a:r>
              <a:rPr lang="en-US" sz="8000" dirty="0"/>
              <a:t>Three students</a:t>
            </a:r>
          </a:p>
          <a:p>
            <a:pPr marL="0" indent="9525" algn="ctr">
              <a:buFont typeface="Wingdings" pitchFamily="2" charset="2"/>
              <a:buNone/>
            </a:pPr>
            <a:r>
              <a:rPr lang="en-US" sz="8000" dirty="0"/>
              <a:t>Two pencils</a:t>
            </a:r>
          </a:p>
          <a:p>
            <a:pPr marL="0" indent="9525" algn="ctr">
              <a:buFont typeface="Wingdings" pitchFamily="2" charset="2"/>
              <a:buNone/>
            </a:pPr>
            <a:r>
              <a:rPr lang="en-US" sz="8000" dirty="0"/>
              <a:t>Both pencils belong to Mary</a:t>
            </a:r>
          </a:p>
          <a:p>
            <a:pPr marL="0" indent="9525" algn="ctr">
              <a:buFont typeface="Wingdings" pitchFamily="2" charset="2"/>
              <a:buNone/>
            </a:pPr>
            <a:r>
              <a:rPr lang="en-US" sz="8000" dirty="0"/>
              <a:t>Mary lends to Bob</a:t>
            </a:r>
          </a:p>
          <a:p>
            <a:pPr marL="0" indent="9525" algn="ctr">
              <a:buFont typeface="Wingdings" pitchFamily="2" charset="2"/>
              <a:buNone/>
            </a:pPr>
            <a:r>
              <a:rPr lang="en-US" sz="8000" dirty="0"/>
              <a:t>Mary changes mind - lends to Chuck</a:t>
            </a:r>
          </a:p>
          <a:p>
            <a:pPr marL="0" indent="9525" algn="ctr">
              <a:buFont typeface="Wingdings" pitchFamily="2" charset="2"/>
              <a:buNone/>
            </a:pPr>
            <a:r>
              <a:rPr lang="en-US" sz="8000" dirty="0"/>
              <a:t>Bob and Chuck argue</a:t>
            </a:r>
          </a:p>
          <a:p>
            <a:pPr marL="0" indent="9525" algn="ctr">
              <a:buFont typeface="Wingdings" pitchFamily="2" charset="2"/>
              <a:buNone/>
            </a:pPr>
            <a:r>
              <a:rPr lang="en-US" sz="8000" dirty="0"/>
              <a:t>Teacher questions Bob</a:t>
            </a:r>
          </a:p>
          <a:p>
            <a:pPr marL="0" indent="9525" algn="ctr">
              <a:buFont typeface="Wingdings" pitchFamily="2" charset="2"/>
              <a:buNone/>
            </a:pPr>
            <a:r>
              <a:rPr lang="en-US" sz="8000" dirty="0"/>
              <a:t>Bob and Chuck argue again</a:t>
            </a:r>
          </a:p>
          <a:p>
            <a:pPr marL="0" indent="9525" algn="ctr">
              <a:buFont typeface="Wingdings" pitchFamily="2" charset="2"/>
              <a:buNone/>
            </a:pPr>
            <a:r>
              <a:rPr lang="en-US" sz="8000" dirty="0"/>
              <a:t>Mary adds two cents</a:t>
            </a:r>
          </a:p>
          <a:p>
            <a:pPr marL="0" indent="9525" algn="ctr">
              <a:buFont typeface="Wingdings" pitchFamily="2" charset="2"/>
              <a:buNone/>
            </a:pPr>
            <a:r>
              <a:rPr lang="en-US" sz="8000" dirty="0"/>
              <a:t>All three are now arguing at once</a:t>
            </a:r>
          </a:p>
          <a:p>
            <a:pPr marL="0" indent="9525" algn="ctr">
              <a:buFont typeface="Wingdings" pitchFamily="2" charset="2"/>
              <a:buNone/>
            </a:pPr>
            <a:endParaRPr lang="en-US" sz="8000" dirty="0"/>
          </a:p>
          <a:p>
            <a:pPr marL="0" indent="9525" algn="ctr">
              <a:buFont typeface="Wingdings" pitchFamily="2" charset="2"/>
              <a:buNone/>
            </a:pPr>
            <a:r>
              <a:rPr lang="en-US" sz="8000" dirty="0">
                <a:solidFill>
                  <a:srgbClr val="714400"/>
                </a:solidFill>
              </a:rPr>
              <a:t>What would you do?</a:t>
            </a:r>
            <a:endParaRPr lang="en-US" sz="8000" dirty="0">
              <a:solidFill>
                <a:srgbClr val="FC0128"/>
              </a:solidFill>
            </a:endParaRPr>
          </a:p>
          <a:p>
            <a:pPr marL="0" indent="9525" algn="ctr">
              <a:buFont typeface="Wingdings" pitchFamily="2" charset="2"/>
              <a:buNone/>
            </a:pPr>
            <a:r>
              <a:rPr lang="en-US" sz="8000" dirty="0">
                <a:solidFill>
                  <a:srgbClr val="114FFB"/>
                </a:solidFill>
              </a:rPr>
              <a:t>What’s the problem?</a:t>
            </a:r>
          </a:p>
          <a:p>
            <a:pPr marL="0" indent="9525" algn="ctr">
              <a:buFont typeface="Wingdings" pitchFamily="2" charset="2"/>
              <a:buNone/>
            </a:pPr>
            <a:r>
              <a:rPr lang="en-US" sz="8000" dirty="0">
                <a:solidFill>
                  <a:srgbClr val="8901F3"/>
                </a:solidFill>
              </a:rPr>
              <a:t>What’s the solution?</a:t>
            </a:r>
            <a:endParaRPr lang="en-US" sz="8000" dirty="0">
              <a:solidFill>
                <a:srgbClr val="037C03"/>
              </a:solidFill>
            </a:endParaRPr>
          </a:p>
          <a:p>
            <a:pPr marL="0" indent="9525" algn="ctr">
              <a:buFont typeface="Wingdings" pitchFamily="2" charset="2"/>
              <a:buNone/>
            </a:pPr>
            <a:r>
              <a:rPr lang="en-US" sz="8000" dirty="0">
                <a:solidFill>
                  <a:srgbClr val="037C03"/>
                </a:solidFill>
              </a:rPr>
              <a:t>Management</a:t>
            </a:r>
            <a:r>
              <a:rPr lang="en-US" sz="8000" dirty="0">
                <a:solidFill>
                  <a:srgbClr val="FC0128"/>
                </a:solidFill>
              </a:rPr>
              <a:t> </a:t>
            </a:r>
            <a:r>
              <a:rPr lang="en-US" sz="8000" dirty="0"/>
              <a:t>or</a:t>
            </a:r>
            <a:r>
              <a:rPr lang="en-US" sz="8000" dirty="0">
                <a:solidFill>
                  <a:srgbClr val="FC0128"/>
                </a:solidFill>
              </a:rPr>
              <a:t> Discipline</a:t>
            </a:r>
            <a:r>
              <a:rPr lang="en-US" sz="8000" dirty="0"/>
              <a:t>?</a:t>
            </a:r>
            <a:endParaRPr lang="en-US" sz="8000" dirty="0">
              <a:solidFill>
                <a:srgbClr val="8901F3"/>
              </a:solidFill>
            </a:endParaRPr>
          </a:p>
          <a:p>
            <a:pPr marL="0" indent="9525" algn="ctr">
              <a:buFont typeface="Wingdings" pitchFamily="2" charset="2"/>
              <a:buNone/>
            </a:pPr>
            <a:endParaRPr lang="en-US" sz="1200" dirty="0"/>
          </a:p>
          <a:p>
            <a:pPr marL="0" indent="9525"/>
            <a:endParaRPr lang="en-US" sz="1200" dirty="0"/>
          </a:p>
        </p:txBody>
      </p:sp>
      <p:graphicFrame>
        <p:nvGraphicFramePr>
          <p:cNvPr id="81924" name="Object 4"/>
          <p:cNvGraphicFramePr>
            <a:graphicFrameLocks noChangeAspect="1"/>
          </p:cNvGraphicFramePr>
          <p:nvPr>
            <p:extLst>
              <p:ext uri="{D42A27DB-BD31-4B8C-83A1-F6EECF244321}">
                <p14:modId xmlns:p14="http://schemas.microsoft.com/office/powerpoint/2010/main" val="1862687392"/>
              </p:ext>
            </p:extLst>
          </p:nvPr>
        </p:nvGraphicFramePr>
        <p:xfrm>
          <a:off x="304800" y="381000"/>
          <a:ext cx="2133600" cy="1200150"/>
        </p:xfrm>
        <a:graphic>
          <a:graphicData uri="http://schemas.openxmlformats.org/presentationml/2006/ole">
            <mc:AlternateContent xmlns:mc="http://schemas.openxmlformats.org/markup-compatibility/2006">
              <mc:Choice xmlns:v="urn:schemas-microsoft-com:vml" Requires="v">
                <p:oleObj spid="_x0000_s1037" name="Clip" r:id="rId4" imgW="3035300" imgH="3263900" progId="">
                  <p:embed/>
                </p:oleObj>
              </mc:Choice>
              <mc:Fallback>
                <p:oleObj name="Clip" r:id="rId4" imgW="3035300" imgH="3263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2133600"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95413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4800" y="381000"/>
            <a:ext cx="8001000" cy="533400"/>
          </a:xfrm>
        </p:spPr>
        <p:txBody>
          <a:bodyPr>
            <a:normAutofit fontScale="90000"/>
          </a:bodyPr>
          <a:lstStyle/>
          <a:p>
            <a:r>
              <a:rPr lang="en-US" dirty="0"/>
              <a:t>THE PROBLEM IS NOT DISCIPLINE</a:t>
            </a:r>
          </a:p>
        </p:txBody>
      </p:sp>
      <p:sp>
        <p:nvSpPr>
          <p:cNvPr id="86019" name="Rectangle 3"/>
          <p:cNvSpPr>
            <a:spLocks noGrp="1" noChangeArrowheads="1"/>
          </p:cNvSpPr>
          <p:nvPr>
            <p:ph type="body" idx="1"/>
          </p:nvPr>
        </p:nvSpPr>
        <p:spPr>
          <a:xfrm>
            <a:off x="1016000" y="2000250"/>
            <a:ext cx="3556000" cy="4114800"/>
          </a:xfrm>
        </p:spPr>
        <p:txBody>
          <a:bodyPr/>
          <a:lstStyle/>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a:p>
            <a:pPr>
              <a:lnSpc>
                <a:spcPct val="90000"/>
              </a:lnSpc>
              <a:buFont typeface="Wingdings" pitchFamily="2" charset="2"/>
              <a:buNone/>
            </a:pPr>
            <a:endParaRPr lang="en-US"/>
          </a:p>
        </p:txBody>
      </p:sp>
      <p:sp>
        <p:nvSpPr>
          <p:cNvPr id="86020" name="Text Box 4"/>
          <p:cNvSpPr txBox="1">
            <a:spLocks noChangeArrowheads="1"/>
          </p:cNvSpPr>
          <p:nvPr/>
        </p:nvSpPr>
        <p:spPr bwMode="auto">
          <a:xfrm>
            <a:off x="4876800" y="1943100"/>
            <a:ext cx="38608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a:p>
            <a:pPr algn="ctr" eaLnBrk="0" hangingPunct="0">
              <a:spcBef>
                <a:spcPct val="50000"/>
              </a:spcBef>
            </a:pPr>
            <a:endParaRPr lang="en-US" b="1">
              <a:solidFill>
                <a:prstClr val="black"/>
              </a:solidFill>
              <a:latin typeface="Times" pitchFamily="18" charset="0"/>
            </a:endParaRPr>
          </a:p>
        </p:txBody>
      </p:sp>
      <p:pic>
        <p:nvPicPr>
          <p:cNvPr id="86021" name="Picture 5" descr="scan0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19200"/>
            <a:ext cx="780415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474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pPr eaLnBrk="1" hangingPunct="1">
              <a:defRPr/>
            </a:pPr>
            <a:r>
              <a:rPr lang="en-US" smtClean="0"/>
              <a:t>Rules versus Procedures</a:t>
            </a:r>
          </a:p>
        </p:txBody>
      </p:sp>
      <p:sp>
        <p:nvSpPr>
          <p:cNvPr id="26628" name="Rectangle 3"/>
          <p:cNvSpPr>
            <a:spLocks noGrp="1" noChangeArrowheads="1"/>
          </p:cNvSpPr>
          <p:nvPr>
            <p:ph type="body" idx="1"/>
          </p:nvPr>
        </p:nvSpPr>
        <p:spPr/>
        <p:txBody>
          <a:bodyPr/>
          <a:lstStyle/>
          <a:p>
            <a:pPr eaLnBrk="1" hangingPunct="1"/>
            <a:r>
              <a:rPr lang="en-US" smtClean="0"/>
              <a:t>Rules = behavior</a:t>
            </a:r>
          </a:p>
          <a:p>
            <a:pPr eaLnBrk="1" hangingPunct="1"/>
            <a:endParaRPr lang="en-US" smtClean="0"/>
          </a:p>
          <a:p>
            <a:pPr eaLnBrk="1" hangingPunct="1"/>
            <a:r>
              <a:rPr lang="en-US" smtClean="0"/>
              <a:t>Procedures = way something is done</a:t>
            </a:r>
          </a:p>
          <a:p>
            <a:pPr eaLnBrk="1" hangingPunct="1"/>
            <a:endParaRPr lang="en-US" smtClean="0"/>
          </a:p>
          <a:p>
            <a:pPr eaLnBrk="1" hangingPunct="1"/>
            <a:r>
              <a:rPr lang="en-US" smtClean="0"/>
              <a:t>Rules are a dare to be broken</a:t>
            </a:r>
          </a:p>
          <a:p>
            <a:pPr eaLnBrk="1" hangingPunct="1"/>
            <a:endParaRPr lang="en-US" smtClean="0"/>
          </a:p>
          <a:p>
            <a:pPr eaLnBrk="1" hangingPunct="1"/>
            <a:r>
              <a:rPr lang="en-US" smtClean="0"/>
              <a:t>Procedures need to become routines</a:t>
            </a:r>
          </a:p>
        </p:txBody>
      </p:sp>
    </p:spTree>
    <p:extLst>
      <p:ext uri="{BB962C8B-B14F-4D97-AF65-F5344CB8AC3E}">
        <p14:creationId xmlns:p14="http://schemas.microsoft.com/office/powerpoint/2010/main" val="40253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457200" y="914400"/>
            <a:ext cx="824865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chemeClr val="accent2"/>
              </a:buClr>
              <a:buSzPct val="80000"/>
              <a:buFont typeface="Wingdings" pitchFamily="2" charset="2"/>
              <a:buNone/>
            </a:pPr>
            <a:r>
              <a:rPr lang="en-US" sz="2800" dirty="0">
                <a:solidFill>
                  <a:srgbClr val="C00000"/>
                </a:solidFill>
                <a:latin typeface="Comic Sans MS" pitchFamily="66" charset="0"/>
              </a:rPr>
              <a:t>100 beginning teachers were surveyed and asked the question: </a:t>
            </a:r>
            <a:r>
              <a:rPr lang="en-US" sz="2800" dirty="0" smtClean="0">
                <a:solidFill>
                  <a:srgbClr val="C00000"/>
                </a:solidFill>
                <a:latin typeface="Comic Sans MS" pitchFamily="66" charset="0"/>
              </a:rPr>
              <a:t>In </a:t>
            </a:r>
            <a:r>
              <a:rPr lang="en-US" sz="2800" dirty="0">
                <a:solidFill>
                  <a:srgbClr val="C00000"/>
                </a:solidFill>
                <a:latin typeface="Comic Sans MS" pitchFamily="66" charset="0"/>
              </a:rPr>
              <a:t>what areas do you feel you would like guidance?</a:t>
            </a:r>
          </a:p>
        </p:txBody>
      </p:sp>
      <p:sp>
        <p:nvSpPr>
          <p:cNvPr id="28683" name="Rectangle 11"/>
          <p:cNvSpPr>
            <a:spLocks noChangeArrowheads="1"/>
          </p:cNvSpPr>
          <p:nvPr/>
        </p:nvSpPr>
        <p:spPr bwMode="auto">
          <a:xfrm>
            <a:off x="1676400" y="4648200"/>
            <a:ext cx="8248650" cy="54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3600" dirty="0">
                <a:solidFill>
                  <a:srgbClr val="C00000"/>
                </a:solidFill>
                <a:latin typeface="Comic Sans MS" pitchFamily="66" charset="0"/>
              </a:rPr>
              <a:t>3. How to plan lessons</a:t>
            </a:r>
          </a:p>
        </p:txBody>
      </p:sp>
      <p:sp>
        <p:nvSpPr>
          <p:cNvPr id="28684" name="Rectangle 12"/>
          <p:cNvSpPr>
            <a:spLocks noChangeArrowheads="1"/>
          </p:cNvSpPr>
          <p:nvPr/>
        </p:nvSpPr>
        <p:spPr bwMode="auto">
          <a:xfrm>
            <a:off x="1303867" y="3962400"/>
            <a:ext cx="8248650" cy="54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3600" dirty="0">
                <a:solidFill>
                  <a:srgbClr val="C00000"/>
                </a:solidFill>
                <a:latin typeface="Comic Sans MS" pitchFamily="66" charset="0"/>
              </a:rPr>
              <a:t>2. Staying on top of everything</a:t>
            </a:r>
          </a:p>
        </p:txBody>
      </p:sp>
      <p:sp>
        <p:nvSpPr>
          <p:cNvPr id="28685" name="Rectangle 13"/>
          <p:cNvSpPr>
            <a:spLocks noChangeArrowheads="1"/>
          </p:cNvSpPr>
          <p:nvPr/>
        </p:nvSpPr>
        <p:spPr bwMode="auto">
          <a:xfrm>
            <a:off x="1066800" y="3269403"/>
            <a:ext cx="8248650" cy="54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3600" dirty="0">
                <a:solidFill>
                  <a:srgbClr val="C00000"/>
                </a:solidFill>
                <a:latin typeface="Comic Sans MS" pitchFamily="66" charset="0"/>
              </a:rPr>
              <a:t>1. Classroom management</a:t>
            </a:r>
          </a:p>
        </p:txBody>
      </p:sp>
      <p:sp>
        <p:nvSpPr>
          <p:cNvPr id="28686" name="Rectangle 14"/>
          <p:cNvSpPr>
            <a:spLocks noChangeArrowheads="1"/>
          </p:cNvSpPr>
          <p:nvPr/>
        </p:nvSpPr>
        <p:spPr bwMode="auto">
          <a:xfrm>
            <a:off x="5392737" y="5334000"/>
            <a:ext cx="298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a:latin typeface="Times" pitchFamily="18" charset="0"/>
              </a:rPr>
              <a:t>(Gordon and Butters, 2003)</a:t>
            </a:r>
          </a:p>
        </p:txBody>
      </p:sp>
      <p:sp>
        <p:nvSpPr>
          <p:cNvPr id="28687" name="Rectangle 15"/>
          <p:cNvSpPr>
            <a:spLocks noChangeArrowheads="1"/>
          </p:cNvSpPr>
          <p:nvPr/>
        </p:nvSpPr>
        <p:spPr bwMode="auto">
          <a:xfrm>
            <a:off x="685800" y="2401093"/>
            <a:ext cx="8248650" cy="54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3600" dirty="0">
                <a:latin typeface="Comic Sans MS" pitchFamily="66" charset="0"/>
              </a:rPr>
              <a:t>The top three answers </a:t>
            </a:r>
            <a:r>
              <a:rPr lang="en-US" sz="3600" dirty="0" smtClean="0">
                <a:latin typeface="Comic Sans MS" pitchFamily="66" charset="0"/>
              </a:rPr>
              <a:t>were </a:t>
            </a:r>
            <a:r>
              <a:rPr lang="en-US" sz="3600" dirty="0">
                <a:latin typeface="Comic Sans MS" pitchFamily="66" charset="0"/>
              </a:rPr>
              <a:t>…</a:t>
            </a:r>
          </a:p>
        </p:txBody>
      </p:sp>
      <p:sp>
        <p:nvSpPr>
          <p:cNvPr id="28688" name="Rectangle 16"/>
          <p:cNvSpPr>
            <a:spLocks noChangeArrowheads="1"/>
          </p:cNvSpPr>
          <p:nvPr/>
        </p:nvSpPr>
        <p:spPr bwMode="auto">
          <a:xfrm>
            <a:off x="7620000" y="6629400"/>
            <a:ext cx="152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AD3DFEB8-2377-4E16-921A-D5165AF42054}" type="slidenum">
              <a:rPr lang="en-US" sz="1000">
                <a:solidFill>
                  <a:schemeClr val="accent1"/>
                </a:solidFill>
                <a:latin typeface="Tahoma" pitchFamily="34" charset="0"/>
              </a:rPr>
              <a:pPr algn="r"/>
              <a:t>3</a:t>
            </a:fld>
            <a:endParaRPr lang="en-US" sz="1000">
              <a:solidFill>
                <a:schemeClr val="accent1"/>
              </a:solidFill>
              <a:latin typeface="Tahoma" pitchFamily="34" charset="0"/>
            </a:endParaRPr>
          </a:p>
        </p:txBody>
      </p:sp>
    </p:spTree>
    <p:extLst>
      <p:ext uri="{BB962C8B-B14F-4D97-AF65-F5344CB8AC3E}">
        <p14:creationId xmlns:p14="http://schemas.microsoft.com/office/powerpoint/2010/main" val="1103412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utoUpdateAnimBg="0"/>
      <p:bldP spid="28684" grpId="0" autoUpdateAnimBg="0"/>
      <p:bldP spid="28685" grpId="0" autoUpdateAnimBg="0"/>
      <p:bldP spid="2868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Discipline v. Management</a:t>
            </a:r>
          </a:p>
        </p:txBody>
      </p:sp>
      <p:sp>
        <p:nvSpPr>
          <p:cNvPr id="45059" name="Rectangle 3"/>
          <p:cNvSpPr>
            <a:spLocks noGrp="1" noChangeArrowheads="1"/>
          </p:cNvSpPr>
          <p:nvPr>
            <p:ph type="body" idx="1"/>
          </p:nvPr>
        </p:nvSpPr>
        <p:spPr/>
        <p:txBody>
          <a:bodyPr/>
          <a:lstStyle/>
          <a:p>
            <a:pPr>
              <a:lnSpc>
                <a:spcPct val="90000"/>
              </a:lnSpc>
            </a:pPr>
            <a:r>
              <a:rPr lang="en-US"/>
              <a:t>Discipline:  The reaction to misbehavior AFTER it has occurred.</a:t>
            </a:r>
          </a:p>
          <a:p>
            <a:pPr>
              <a:lnSpc>
                <a:spcPct val="90000"/>
              </a:lnSpc>
            </a:pPr>
            <a:endParaRPr lang="en-US"/>
          </a:p>
          <a:p>
            <a:pPr>
              <a:lnSpc>
                <a:spcPct val="90000"/>
              </a:lnSpc>
            </a:pPr>
            <a:r>
              <a:rPr lang="en-US"/>
              <a:t>Management:  Actions that prevent misbehavior from occurring.</a:t>
            </a:r>
          </a:p>
          <a:p>
            <a:pPr>
              <a:lnSpc>
                <a:spcPct val="90000"/>
              </a:lnSpc>
            </a:pPr>
            <a:endParaRPr lang="en-US"/>
          </a:p>
          <a:p>
            <a:pPr>
              <a:lnSpc>
                <a:spcPct val="90000"/>
              </a:lnSpc>
            </a:pPr>
            <a:r>
              <a:rPr lang="en-US" i="1"/>
              <a:t>Management is identifying the problem and searching for the solution.</a:t>
            </a:r>
          </a:p>
        </p:txBody>
      </p:sp>
    </p:spTree>
    <p:extLst>
      <p:ext uri="{BB962C8B-B14F-4D97-AF65-F5344CB8AC3E}">
        <p14:creationId xmlns:p14="http://schemas.microsoft.com/office/powerpoint/2010/main" val="120019273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 calcmode="lin" valueType="num">
                                      <p:cBhvr additive="base">
                                        <p:cTn id="13"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 calcmode="lin" valueType="num">
                                      <p:cBhvr additive="base">
                                        <p:cTn id="19"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solidFill>
            <a:srgbClr val="92D050"/>
          </a:solidFill>
        </p:spPr>
        <p:txBody>
          <a:bodyPr>
            <a:normAutofit fontScale="90000"/>
          </a:bodyPr>
          <a:lstStyle/>
          <a:p>
            <a:r>
              <a:rPr lang="en-US" b="0" dirty="0"/>
              <a:t>Building Your Plan:  </a:t>
            </a:r>
            <a:br>
              <a:rPr lang="en-US" b="0" dirty="0"/>
            </a:br>
            <a:r>
              <a:rPr lang="en-US" b="0" dirty="0"/>
              <a:t>Procedures/Routines</a:t>
            </a:r>
          </a:p>
        </p:txBody>
      </p:sp>
      <p:sp>
        <p:nvSpPr>
          <p:cNvPr id="87043" name="Text Box 3"/>
          <p:cNvSpPr txBox="1">
            <a:spLocks noChangeArrowheads="1"/>
          </p:cNvSpPr>
          <p:nvPr/>
        </p:nvSpPr>
        <p:spPr bwMode="auto">
          <a:xfrm>
            <a:off x="1062273" y="1493837"/>
            <a:ext cx="7010400" cy="6699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prstClr val="black"/>
                </a:solidFill>
                <a:latin typeface="Times" pitchFamily="18" charset="0"/>
              </a:rPr>
              <a:t>A rule is a DARE to be broken, whereas a procedure is not.  A procedure is a DO,                    a step to be learned.</a:t>
            </a:r>
          </a:p>
        </p:txBody>
      </p:sp>
      <p:sp>
        <p:nvSpPr>
          <p:cNvPr id="87044" name="Text Box 4"/>
          <p:cNvSpPr txBox="1">
            <a:spLocks noChangeArrowheads="1"/>
          </p:cNvSpPr>
          <p:nvPr/>
        </p:nvSpPr>
        <p:spPr bwMode="auto">
          <a:xfrm>
            <a:off x="533400" y="2405204"/>
            <a:ext cx="82042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000" b="1" dirty="0">
                <a:solidFill>
                  <a:prstClr val="black"/>
                </a:solidFill>
                <a:latin typeface="Times" pitchFamily="18" charset="0"/>
              </a:rPr>
              <a:t>Students must know from the very beginning how they are expected to behave and work in a classroom work environment.</a:t>
            </a:r>
          </a:p>
          <a:p>
            <a:pPr eaLnBrk="0" hangingPunct="0">
              <a:spcBef>
                <a:spcPct val="50000"/>
              </a:spcBef>
            </a:pPr>
            <a:r>
              <a:rPr lang="en-US" sz="2000" b="1" dirty="0">
                <a:solidFill>
                  <a:prstClr val="black"/>
                </a:solidFill>
                <a:latin typeface="Times" pitchFamily="18" charset="0"/>
              </a:rPr>
              <a:t>Procedure </a:t>
            </a:r>
            <a:r>
              <a:rPr lang="en-US" sz="2000" dirty="0">
                <a:solidFill>
                  <a:prstClr val="black"/>
                </a:solidFill>
                <a:latin typeface="Times" pitchFamily="18" charset="0"/>
              </a:rPr>
              <a:t>– how you want something done</a:t>
            </a:r>
          </a:p>
          <a:p>
            <a:pPr eaLnBrk="0" hangingPunct="0">
              <a:spcBef>
                <a:spcPct val="50000"/>
              </a:spcBef>
            </a:pPr>
            <a:r>
              <a:rPr lang="en-US" sz="2000" b="1" dirty="0">
                <a:solidFill>
                  <a:prstClr val="black"/>
                </a:solidFill>
                <a:latin typeface="Times" pitchFamily="18" charset="0"/>
              </a:rPr>
              <a:t>Routine</a:t>
            </a:r>
            <a:r>
              <a:rPr lang="en-US" sz="2000" dirty="0">
                <a:solidFill>
                  <a:prstClr val="black"/>
                </a:solidFill>
                <a:latin typeface="Times" pitchFamily="18" charset="0"/>
              </a:rPr>
              <a:t> – what the student does automatically without prompting or supervision</a:t>
            </a:r>
          </a:p>
          <a:p>
            <a:pPr algn="ctr" eaLnBrk="0" hangingPunct="0">
              <a:spcBef>
                <a:spcPct val="50000"/>
              </a:spcBef>
            </a:pPr>
            <a:r>
              <a:rPr lang="en-US" sz="2000" b="1" i="1" dirty="0">
                <a:solidFill>
                  <a:prstClr val="black"/>
                </a:solidFill>
                <a:latin typeface="Times" pitchFamily="18" charset="0"/>
              </a:rPr>
              <a:t>Establish a consistent system for dealing with a recurring task in the classroom.</a:t>
            </a:r>
          </a:p>
          <a:p>
            <a:pPr eaLnBrk="0" hangingPunct="0">
              <a:spcBef>
                <a:spcPct val="50000"/>
              </a:spcBef>
            </a:pPr>
            <a:r>
              <a:rPr lang="en-US" sz="2000" i="1" dirty="0">
                <a:solidFill>
                  <a:prstClr val="black"/>
                </a:solidFill>
                <a:latin typeface="Times" pitchFamily="18" charset="0"/>
              </a:rPr>
              <a:t>1) Identify tasks needing procedures.</a:t>
            </a:r>
          </a:p>
          <a:p>
            <a:pPr eaLnBrk="0" hangingPunct="0">
              <a:spcBef>
                <a:spcPct val="50000"/>
              </a:spcBef>
            </a:pPr>
            <a:r>
              <a:rPr lang="en-US" sz="2000" i="1" dirty="0">
                <a:solidFill>
                  <a:prstClr val="black"/>
                </a:solidFill>
                <a:latin typeface="Times" pitchFamily="18" charset="0"/>
              </a:rPr>
              <a:t>2) Break each task into simple steps.</a:t>
            </a:r>
          </a:p>
          <a:p>
            <a:pPr eaLnBrk="0" hangingPunct="0">
              <a:spcBef>
                <a:spcPct val="50000"/>
              </a:spcBef>
            </a:pPr>
            <a:r>
              <a:rPr lang="en-US" sz="2000" i="1" dirty="0">
                <a:solidFill>
                  <a:prstClr val="black"/>
                </a:solidFill>
                <a:latin typeface="Times" pitchFamily="18" charset="0"/>
              </a:rPr>
              <a:t>3) Teach the procedure to the students until it becomes routine behavior.</a:t>
            </a:r>
          </a:p>
        </p:txBody>
      </p:sp>
      <p:sp>
        <p:nvSpPr>
          <p:cNvPr id="87045" name="Text Box 5"/>
          <p:cNvSpPr txBox="1">
            <a:spLocks noChangeArrowheads="1"/>
          </p:cNvSpPr>
          <p:nvPr/>
        </p:nvSpPr>
        <p:spPr bwMode="auto">
          <a:xfrm>
            <a:off x="6858000" y="1447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prstClr val="black"/>
                </a:solidFill>
                <a:latin typeface="Times" pitchFamily="18" charset="0"/>
              </a:rPr>
              <a:t>Wong, p. 167-173</a:t>
            </a:r>
          </a:p>
        </p:txBody>
      </p:sp>
      <p:pic>
        <p:nvPicPr>
          <p:cNvPr id="87046" name="Picture 6" descr="bd0781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0713" y="228600"/>
            <a:ext cx="1746250"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6941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457200" y="228600"/>
            <a:ext cx="8305800" cy="1219200"/>
          </a:xfrm>
        </p:spPr>
        <p:txBody>
          <a:bodyPr>
            <a:normAutofit fontScale="90000"/>
          </a:bodyPr>
          <a:lstStyle/>
          <a:p>
            <a:pPr eaLnBrk="1" hangingPunct="1"/>
            <a:r>
              <a:rPr lang="en-US" b="0" dirty="0" smtClean="0"/>
              <a:t>Evidence Based Practices in Classroom Management</a:t>
            </a:r>
          </a:p>
        </p:txBody>
      </p:sp>
      <p:sp>
        <p:nvSpPr>
          <p:cNvPr id="218115" name="Rectangle 3"/>
          <p:cNvSpPr>
            <a:spLocks noGrp="1" noChangeArrowheads="1"/>
          </p:cNvSpPr>
          <p:nvPr>
            <p:ph type="body" idx="1"/>
          </p:nvPr>
        </p:nvSpPr>
        <p:spPr>
          <a:xfrm>
            <a:off x="381000" y="1676400"/>
            <a:ext cx="8534400" cy="4953000"/>
          </a:xfrm>
          <a:noFill/>
        </p:spPr>
        <p:txBody>
          <a:bodyPr/>
          <a:lstStyle/>
          <a:p>
            <a:pPr marL="762000" indent="-762000" eaLnBrk="1" hangingPunct="1">
              <a:lnSpc>
                <a:spcPct val="80000"/>
              </a:lnSpc>
              <a:buFontTx/>
              <a:buAutoNum type="arabicPeriod"/>
            </a:pPr>
            <a:r>
              <a:rPr lang="en-US" sz="2900" b="1" dirty="0" smtClean="0">
                <a:solidFill>
                  <a:srgbClr val="FF0000"/>
                </a:solidFill>
              </a:rPr>
              <a:t>Maximize structure </a:t>
            </a:r>
            <a:r>
              <a:rPr lang="en-US" sz="2900" b="1" dirty="0" smtClean="0"/>
              <a:t>in your classroom. </a:t>
            </a:r>
          </a:p>
          <a:p>
            <a:pPr marL="762000" indent="-762000" eaLnBrk="1" hangingPunct="1">
              <a:lnSpc>
                <a:spcPct val="80000"/>
              </a:lnSpc>
              <a:buFontTx/>
              <a:buAutoNum type="arabicPeriod"/>
            </a:pPr>
            <a:endParaRPr lang="en-US" sz="900" b="1" dirty="0" smtClean="0"/>
          </a:p>
          <a:p>
            <a:pPr marL="762000" indent="-762000" eaLnBrk="1" hangingPunct="1">
              <a:lnSpc>
                <a:spcPct val="80000"/>
              </a:lnSpc>
              <a:buFontTx/>
              <a:buAutoNum type="arabicPeriod"/>
            </a:pPr>
            <a:r>
              <a:rPr lang="en-US" sz="2900" b="1" dirty="0" smtClean="0"/>
              <a:t>Post, teach, review, monitor, and reinforce a small number of positively stated </a:t>
            </a:r>
            <a:r>
              <a:rPr lang="en-US" sz="2900" b="1" dirty="0" smtClean="0">
                <a:solidFill>
                  <a:srgbClr val="FF0000"/>
                </a:solidFill>
              </a:rPr>
              <a:t>expectations.</a:t>
            </a:r>
          </a:p>
          <a:p>
            <a:pPr marL="762000" indent="-762000" eaLnBrk="1" hangingPunct="1">
              <a:lnSpc>
                <a:spcPct val="80000"/>
              </a:lnSpc>
              <a:buFontTx/>
              <a:buAutoNum type="arabicPeriod"/>
            </a:pPr>
            <a:endParaRPr lang="en-US" sz="900" b="1" dirty="0" smtClean="0"/>
          </a:p>
          <a:p>
            <a:pPr marL="762000" indent="-762000" eaLnBrk="1" hangingPunct="1">
              <a:lnSpc>
                <a:spcPct val="80000"/>
              </a:lnSpc>
              <a:buFontTx/>
              <a:buAutoNum type="arabicPeriod"/>
            </a:pPr>
            <a:r>
              <a:rPr lang="en-US" sz="2900" b="1" dirty="0" smtClean="0">
                <a:solidFill>
                  <a:srgbClr val="FF0000"/>
                </a:solidFill>
              </a:rPr>
              <a:t>Actively engage </a:t>
            </a:r>
            <a:r>
              <a:rPr lang="en-US" sz="2900" b="1" dirty="0" smtClean="0"/>
              <a:t>students in observable ways.</a:t>
            </a:r>
          </a:p>
          <a:p>
            <a:pPr marL="762000" indent="-762000" eaLnBrk="1" hangingPunct="1">
              <a:lnSpc>
                <a:spcPct val="80000"/>
              </a:lnSpc>
              <a:buFontTx/>
              <a:buAutoNum type="arabicPeriod"/>
            </a:pPr>
            <a:endParaRPr lang="en-US" sz="900" b="1" dirty="0" smtClean="0"/>
          </a:p>
          <a:p>
            <a:pPr marL="762000" indent="-762000" eaLnBrk="1" hangingPunct="1">
              <a:lnSpc>
                <a:spcPct val="80000"/>
              </a:lnSpc>
              <a:buFontTx/>
              <a:buAutoNum type="arabicPeriod"/>
            </a:pPr>
            <a:r>
              <a:rPr lang="en-US" sz="2900" b="1" dirty="0" smtClean="0"/>
              <a:t>Establish a </a:t>
            </a:r>
            <a:r>
              <a:rPr lang="en-US" sz="2900" b="1" dirty="0" smtClean="0">
                <a:solidFill>
                  <a:srgbClr val="FF0000"/>
                </a:solidFill>
              </a:rPr>
              <a:t>continuum of strategies </a:t>
            </a:r>
            <a:r>
              <a:rPr lang="en-US" sz="2900" b="1" dirty="0" smtClean="0"/>
              <a:t>to </a:t>
            </a:r>
            <a:r>
              <a:rPr lang="en-US" sz="2900" b="1" dirty="0" smtClean="0">
                <a:solidFill>
                  <a:srgbClr val="FF0000"/>
                </a:solidFill>
              </a:rPr>
              <a:t>acknowledge appropriate behavior</a:t>
            </a:r>
            <a:r>
              <a:rPr lang="en-US" sz="2900" b="1" dirty="0" smtClean="0"/>
              <a:t>.</a:t>
            </a:r>
          </a:p>
          <a:p>
            <a:pPr marL="762000" indent="-762000" eaLnBrk="1" hangingPunct="1">
              <a:lnSpc>
                <a:spcPct val="80000"/>
              </a:lnSpc>
              <a:buFontTx/>
              <a:buAutoNum type="arabicPeriod"/>
            </a:pPr>
            <a:endParaRPr lang="en-US" sz="900" b="1" dirty="0" smtClean="0"/>
          </a:p>
          <a:p>
            <a:pPr marL="762000" indent="-762000" eaLnBrk="1" hangingPunct="1">
              <a:lnSpc>
                <a:spcPct val="80000"/>
              </a:lnSpc>
              <a:buFontTx/>
              <a:buAutoNum type="arabicPeriod"/>
            </a:pPr>
            <a:r>
              <a:rPr lang="en-US" sz="2900" b="1" dirty="0" smtClean="0"/>
              <a:t>Establish a </a:t>
            </a:r>
            <a:r>
              <a:rPr lang="en-US" sz="2900" b="1" dirty="0" smtClean="0">
                <a:solidFill>
                  <a:srgbClr val="FF0000"/>
                </a:solidFill>
              </a:rPr>
              <a:t>continuum of strategies </a:t>
            </a:r>
            <a:r>
              <a:rPr lang="en-US" sz="2900" b="1" dirty="0" smtClean="0"/>
              <a:t>to </a:t>
            </a:r>
            <a:r>
              <a:rPr lang="en-US" sz="2900" b="1" dirty="0" smtClean="0">
                <a:solidFill>
                  <a:srgbClr val="FF0000"/>
                </a:solidFill>
              </a:rPr>
              <a:t>respond to inappropriate behavior.</a:t>
            </a:r>
            <a:endParaRPr lang="en-US" sz="2900" dirty="0" smtClean="0">
              <a:solidFill>
                <a:srgbClr val="FF0000"/>
              </a:solidFill>
            </a:endParaRPr>
          </a:p>
          <a:p>
            <a:pPr marL="762000" indent="-762000" eaLnBrk="1" hangingPunct="1">
              <a:lnSpc>
                <a:spcPct val="80000"/>
              </a:lnSpc>
            </a:pPr>
            <a:endParaRPr lang="en-US" sz="2900" dirty="0" smtClean="0"/>
          </a:p>
        </p:txBody>
      </p:sp>
      <p:sp>
        <p:nvSpPr>
          <p:cNvPr id="11268" name="Text Box 5"/>
          <p:cNvSpPr txBox="1">
            <a:spLocks noChangeArrowheads="1"/>
          </p:cNvSpPr>
          <p:nvPr/>
        </p:nvSpPr>
        <p:spPr bwMode="auto">
          <a:xfrm>
            <a:off x="1905000" y="57150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dirty="0">
                <a:solidFill>
                  <a:prstClr val="black"/>
                </a:solidFill>
              </a:rPr>
              <a:t>(</a:t>
            </a:r>
            <a:r>
              <a:rPr lang="en-US" dirty="0" err="1">
                <a:solidFill>
                  <a:prstClr val="black"/>
                </a:solidFill>
              </a:rPr>
              <a:t>Simonsen</a:t>
            </a:r>
            <a:r>
              <a:rPr lang="en-US" dirty="0">
                <a:solidFill>
                  <a:prstClr val="black"/>
                </a:solidFill>
              </a:rPr>
              <a:t>, Fairbanks, </a:t>
            </a:r>
            <a:r>
              <a:rPr lang="en-US" dirty="0" err="1">
                <a:solidFill>
                  <a:prstClr val="black"/>
                </a:solidFill>
              </a:rPr>
              <a:t>Briesch</a:t>
            </a:r>
            <a:r>
              <a:rPr lang="en-US" dirty="0">
                <a:solidFill>
                  <a:prstClr val="black"/>
                </a:solidFill>
              </a:rPr>
              <a:t>, Myers, &amp; </a:t>
            </a:r>
            <a:r>
              <a:rPr lang="en-US" dirty="0" err="1">
                <a:solidFill>
                  <a:prstClr val="black"/>
                </a:solidFill>
              </a:rPr>
              <a:t>Sugai</a:t>
            </a:r>
            <a:r>
              <a:rPr lang="en-US" dirty="0">
                <a:solidFill>
                  <a:prstClr val="black"/>
                </a:solidFill>
              </a:rPr>
              <a:t>, accepted)</a:t>
            </a:r>
          </a:p>
        </p:txBody>
      </p:sp>
    </p:spTree>
    <p:extLst>
      <p:ext uri="{BB962C8B-B14F-4D97-AF65-F5344CB8AC3E}">
        <p14:creationId xmlns:p14="http://schemas.microsoft.com/office/powerpoint/2010/main" val="323880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33528" y="304800"/>
            <a:ext cx="8763000" cy="957263"/>
          </a:xfrm>
        </p:spPr>
        <p:txBody>
          <a:bodyPr/>
          <a:lstStyle/>
          <a:p>
            <a:pPr eaLnBrk="1" hangingPunct="1"/>
            <a:r>
              <a:rPr lang="en-US" sz="3200" b="0" dirty="0" smtClean="0"/>
              <a:t>1. </a:t>
            </a:r>
            <a:r>
              <a:rPr lang="en-US" sz="3200" b="1" dirty="0" smtClean="0">
                <a:solidFill>
                  <a:srgbClr val="FF0000"/>
                </a:solidFill>
              </a:rPr>
              <a:t>Maximize structure </a:t>
            </a:r>
            <a:r>
              <a:rPr lang="en-US" sz="3200" b="0" dirty="0" smtClean="0"/>
              <a:t>in your classroom.</a:t>
            </a:r>
          </a:p>
        </p:txBody>
      </p:sp>
      <p:sp>
        <p:nvSpPr>
          <p:cNvPr id="219139" name="Rectangle 3"/>
          <p:cNvSpPr>
            <a:spLocks noGrp="1" noChangeArrowheads="1"/>
          </p:cNvSpPr>
          <p:nvPr>
            <p:ph type="body" idx="1"/>
          </p:nvPr>
        </p:nvSpPr>
        <p:spPr>
          <a:xfrm>
            <a:off x="457200" y="1219200"/>
            <a:ext cx="8458200" cy="5105400"/>
          </a:xfrm>
        </p:spPr>
        <p:txBody>
          <a:bodyPr>
            <a:normAutofit fontScale="92500" lnSpcReduction="10000"/>
          </a:bodyPr>
          <a:lstStyle/>
          <a:p>
            <a:pPr marL="533400" indent="-533400" eaLnBrk="1" hangingPunct="1">
              <a:lnSpc>
                <a:spcPct val="80000"/>
              </a:lnSpc>
            </a:pPr>
            <a:r>
              <a:rPr lang="en-US" dirty="0" smtClean="0"/>
              <a:t>Develop </a:t>
            </a:r>
            <a:r>
              <a:rPr lang="en-US" b="1" dirty="0" smtClean="0"/>
              <a:t>Predictable Routines</a:t>
            </a:r>
          </a:p>
          <a:p>
            <a:pPr marL="838200" lvl="1" indent="-381000" eaLnBrk="1" hangingPunct="1">
              <a:lnSpc>
                <a:spcPct val="80000"/>
              </a:lnSpc>
            </a:pPr>
            <a:r>
              <a:rPr lang="en-US" b="1" dirty="0" smtClean="0"/>
              <a:t>Teacher routines</a:t>
            </a:r>
            <a:r>
              <a:rPr lang="en-US" dirty="0" smtClean="0"/>
              <a:t>: volunteers, communications, movement, planning, grading, etc.</a:t>
            </a:r>
          </a:p>
          <a:p>
            <a:pPr marL="838200" lvl="1" indent="-381000" eaLnBrk="1" hangingPunct="1">
              <a:lnSpc>
                <a:spcPct val="80000"/>
              </a:lnSpc>
            </a:pPr>
            <a:r>
              <a:rPr lang="en-US" b="1" dirty="0" smtClean="0"/>
              <a:t>Student routines</a:t>
            </a:r>
            <a:r>
              <a:rPr lang="en-US" dirty="0" smtClean="0"/>
              <a:t>: personal needs, transitions, working in groups, independent work, instruction,  getting, materials, homework, etc.</a:t>
            </a:r>
          </a:p>
          <a:p>
            <a:pPr marL="533400" indent="-533400" eaLnBrk="1" hangingPunct="1">
              <a:lnSpc>
                <a:spcPct val="80000"/>
              </a:lnSpc>
            </a:pPr>
            <a:endParaRPr lang="en-US" sz="1600" b="1" dirty="0" smtClean="0"/>
          </a:p>
          <a:p>
            <a:pPr marL="533400" indent="-533400" eaLnBrk="1" hangingPunct="1">
              <a:lnSpc>
                <a:spcPct val="80000"/>
              </a:lnSpc>
            </a:pPr>
            <a:r>
              <a:rPr lang="en-US" b="1" dirty="0" smtClean="0"/>
              <a:t>Design environment</a:t>
            </a:r>
            <a:r>
              <a:rPr lang="en-US" dirty="0" smtClean="0"/>
              <a:t> to (a) elicit appropriate behavior and (b) minimize crowding and distraction:</a:t>
            </a:r>
          </a:p>
          <a:p>
            <a:pPr marL="838200" lvl="1" indent="-381000" eaLnBrk="1" hangingPunct="1">
              <a:lnSpc>
                <a:spcPct val="80000"/>
              </a:lnSpc>
            </a:pPr>
            <a:r>
              <a:rPr lang="en-US" dirty="0" smtClean="0"/>
              <a:t>Arrange </a:t>
            </a:r>
            <a:r>
              <a:rPr lang="en-US" b="1" dirty="0" smtClean="0"/>
              <a:t>furniture</a:t>
            </a:r>
            <a:r>
              <a:rPr lang="en-US" dirty="0" smtClean="0"/>
              <a:t> to allow easy traffic flow.</a:t>
            </a:r>
          </a:p>
          <a:p>
            <a:pPr marL="838200" lvl="1" indent="-381000" eaLnBrk="1" hangingPunct="1">
              <a:lnSpc>
                <a:spcPct val="80000"/>
              </a:lnSpc>
            </a:pPr>
            <a:r>
              <a:rPr lang="en-US" dirty="0" smtClean="0"/>
              <a:t>Ensure adequate </a:t>
            </a:r>
            <a:r>
              <a:rPr lang="en-US" b="1" dirty="0" smtClean="0"/>
              <a:t>supervision</a:t>
            </a:r>
            <a:r>
              <a:rPr lang="en-US" dirty="0" smtClean="0"/>
              <a:t> of all areas.</a:t>
            </a:r>
          </a:p>
          <a:p>
            <a:pPr marL="838200" lvl="1" indent="-381000" eaLnBrk="1" hangingPunct="1">
              <a:lnSpc>
                <a:spcPct val="80000"/>
              </a:lnSpc>
            </a:pPr>
            <a:r>
              <a:rPr lang="en-US" dirty="0" smtClean="0"/>
              <a:t>Designate staff &amp; student </a:t>
            </a:r>
            <a:r>
              <a:rPr lang="en-US" b="1" dirty="0" smtClean="0"/>
              <a:t>areas</a:t>
            </a:r>
            <a:r>
              <a:rPr lang="en-US" dirty="0" smtClean="0"/>
              <a:t>.</a:t>
            </a:r>
          </a:p>
          <a:p>
            <a:pPr marL="838200" lvl="1" indent="-381000" eaLnBrk="1" hangingPunct="1">
              <a:lnSpc>
                <a:spcPct val="80000"/>
              </a:lnSpc>
            </a:pPr>
            <a:r>
              <a:rPr lang="en-US" b="1" dirty="0" smtClean="0"/>
              <a:t>Seating</a:t>
            </a:r>
            <a:r>
              <a:rPr lang="en-US" dirty="0" smtClean="0"/>
              <a:t> arrangements (groups, carpet, etc.)</a:t>
            </a:r>
          </a:p>
          <a:p>
            <a:pPr marL="533400" indent="-533400" eaLnBrk="1" hangingPunct="1">
              <a:lnSpc>
                <a:spcPct val="80000"/>
              </a:lnSpc>
            </a:pPr>
            <a:endParaRPr lang="en-US" sz="3200" dirty="0" smtClean="0"/>
          </a:p>
        </p:txBody>
      </p:sp>
    </p:spTree>
    <p:extLst>
      <p:ext uri="{BB962C8B-B14F-4D97-AF65-F5344CB8AC3E}">
        <p14:creationId xmlns:p14="http://schemas.microsoft.com/office/powerpoint/2010/main" val="1194177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13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9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pPr eaLnBrk="1" hangingPunct="1">
              <a:defRPr/>
            </a:pPr>
            <a:r>
              <a:rPr lang="en-US" smtClean="0"/>
              <a:t>Teaching Procedures</a:t>
            </a:r>
          </a:p>
        </p:txBody>
      </p:sp>
      <p:sp>
        <p:nvSpPr>
          <p:cNvPr id="31748" name="Rectangle 3"/>
          <p:cNvSpPr>
            <a:spLocks noGrp="1" noChangeArrowheads="1"/>
          </p:cNvSpPr>
          <p:nvPr>
            <p:ph type="body" sz="half" idx="1"/>
          </p:nvPr>
        </p:nvSpPr>
        <p:spPr>
          <a:xfrm>
            <a:off x="838200" y="2362200"/>
            <a:ext cx="7013575" cy="3724275"/>
          </a:xfrm>
        </p:spPr>
        <p:txBody>
          <a:bodyPr/>
          <a:lstStyle/>
          <a:p>
            <a:pPr eaLnBrk="1" hangingPunct="1">
              <a:buFont typeface="Wingdings" pitchFamily="2" charset="2"/>
              <a:buNone/>
            </a:pPr>
            <a:r>
              <a:rPr lang="en-US" sz="2400" smtClean="0"/>
              <a:t>Procedures need to become routines</a:t>
            </a:r>
          </a:p>
          <a:p>
            <a:pPr eaLnBrk="1" hangingPunct="1">
              <a:buFont typeface="Wingdings" pitchFamily="2" charset="2"/>
              <a:buNone/>
            </a:pPr>
            <a:endParaRPr lang="en-US" sz="2400" smtClean="0"/>
          </a:p>
          <a:p>
            <a:pPr eaLnBrk="1" hangingPunct="1"/>
            <a:r>
              <a:rPr lang="en-US" sz="2400" smtClean="0"/>
              <a:t>Explain</a:t>
            </a:r>
          </a:p>
          <a:p>
            <a:pPr eaLnBrk="1" hangingPunct="1"/>
            <a:endParaRPr lang="en-US" sz="2400" smtClean="0"/>
          </a:p>
          <a:p>
            <a:pPr eaLnBrk="1" hangingPunct="1"/>
            <a:r>
              <a:rPr lang="en-US" sz="2400" smtClean="0"/>
              <a:t>Rehearse</a:t>
            </a:r>
          </a:p>
          <a:p>
            <a:pPr eaLnBrk="1" hangingPunct="1"/>
            <a:endParaRPr lang="en-US" sz="2400" smtClean="0"/>
          </a:p>
          <a:p>
            <a:pPr eaLnBrk="1" hangingPunct="1"/>
            <a:r>
              <a:rPr lang="en-US" sz="2400" smtClean="0"/>
              <a:t>Reinforce</a:t>
            </a:r>
          </a:p>
          <a:p>
            <a:pPr eaLnBrk="1" hangingPunct="1">
              <a:buFont typeface="Wingdings" pitchFamily="2" charset="2"/>
              <a:buNone/>
            </a:pPr>
            <a:endParaRPr lang="en-US" sz="2400" smtClean="0"/>
          </a:p>
        </p:txBody>
      </p:sp>
      <p:pic>
        <p:nvPicPr>
          <p:cNvPr id="31749" name="Picture 4" descr="MCj0149946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64163" y="3238500"/>
            <a:ext cx="3016250" cy="1687513"/>
          </a:xfrm>
          <a:noFill/>
        </p:spPr>
      </p:pic>
    </p:spTree>
    <p:extLst>
      <p:ext uri="{BB962C8B-B14F-4D97-AF65-F5344CB8AC3E}">
        <p14:creationId xmlns:p14="http://schemas.microsoft.com/office/powerpoint/2010/main" val="1570010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175260"/>
            <a:ext cx="828675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16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0" y="381000"/>
            <a:ext cx="8839200" cy="1066800"/>
          </a:xfrm>
        </p:spPr>
        <p:txBody>
          <a:bodyPr>
            <a:normAutofit fontScale="90000"/>
          </a:bodyPr>
          <a:lstStyle/>
          <a:p>
            <a:pPr marL="914400" indent="-914400" eaLnBrk="1" hangingPunct="1"/>
            <a:r>
              <a:rPr lang="en-US" sz="3200" b="0" dirty="0" smtClean="0"/>
              <a:t>2.     Post, Teach, Review, Monitor, and reinforce a </a:t>
            </a:r>
            <a:r>
              <a:rPr lang="en-US" sz="3200" b="1" dirty="0" smtClean="0"/>
              <a:t>small number</a:t>
            </a:r>
            <a:r>
              <a:rPr lang="en-US" sz="3200" b="0" dirty="0" smtClean="0"/>
              <a:t> of positively stated </a:t>
            </a:r>
            <a:r>
              <a:rPr lang="en-US" sz="3200" b="1" dirty="0" smtClean="0">
                <a:solidFill>
                  <a:srgbClr val="FF0000"/>
                </a:solidFill>
              </a:rPr>
              <a:t>expectations</a:t>
            </a:r>
            <a:r>
              <a:rPr lang="en-US" sz="3200" b="0" dirty="0" smtClean="0"/>
              <a:t>.</a:t>
            </a:r>
          </a:p>
        </p:txBody>
      </p:sp>
      <p:sp>
        <p:nvSpPr>
          <p:cNvPr id="13315" name="Rectangle 3"/>
          <p:cNvSpPr>
            <a:spLocks noGrp="1" noChangeArrowheads="1"/>
          </p:cNvSpPr>
          <p:nvPr>
            <p:ph type="body" idx="1"/>
          </p:nvPr>
        </p:nvSpPr>
        <p:spPr>
          <a:xfrm>
            <a:off x="533400" y="1676400"/>
            <a:ext cx="8001000" cy="4724400"/>
          </a:xfrm>
        </p:spPr>
        <p:txBody>
          <a:bodyPr/>
          <a:lstStyle/>
          <a:p>
            <a:pPr eaLnBrk="1" hangingPunct="1">
              <a:lnSpc>
                <a:spcPct val="80000"/>
              </a:lnSpc>
            </a:pPr>
            <a:r>
              <a:rPr lang="en-US" sz="3200" b="1" i="1" dirty="0" smtClean="0"/>
              <a:t>Establish</a:t>
            </a:r>
            <a:endParaRPr lang="en-US" sz="1000" b="1" i="1" dirty="0" smtClean="0"/>
          </a:p>
          <a:p>
            <a:pPr eaLnBrk="1" hangingPunct="1">
              <a:lnSpc>
                <a:spcPct val="80000"/>
              </a:lnSpc>
            </a:pPr>
            <a:endParaRPr lang="en-US" sz="3200" b="1" i="1" dirty="0" smtClean="0"/>
          </a:p>
          <a:p>
            <a:pPr eaLnBrk="1" hangingPunct="1">
              <a:lnSpc>
                <a:spcPct val="80000"/>
              </a:lnSpc>
            </a:pPr>
            <a:r>
              <a:rPr lang="en-US" sz="3200" b="1" i="1" dirty="0" smtClean="0"/>
              <a:t>Teach</a:t>
            </a:r>
            <a:endParaRPr lang="en-US" sz="1000" b="1" i="1" dirty="0" smtClean="0">
              <a:solidFill>
                <a:schemeClr val="bg1"/>
              </a:solidFill>
            </a:endParaRPr>
          </a:p>
          <a:p>
            <a:pPr eaLnBrk="1" hangingPunct="1">
              <a:lnSpc>
                <a:spcPct val="80000"/>
              </a:lnSpc>
            </a:pPr>
            <a:endParaRPr lang="en-US" sz="3200" b="1" i="1" dirty="0" smtClean="0"/>
          </a:p>
          <a:p>
            <a:pPr eaLnBrk="1" hangingPunct="1">
              <a:lnSpc>
                <a:spcPct val="80000"/>
              </a:lnSpc>
            </a:pPr>
            <a:r>
              <a:rPr lang="en-US" sz="3200" b="1" i="1" dirty="0" smtClean="0"/>
              <a:t>Prompt</a:t>
            </a:r>
            <a:r>
              <a:rPr lang="en-US" sz="3200" dirty="0" smtClean="0"/>
              <a:t> </a:t>
            </a:r>
          </a:p>
          <a:p>
            <a:pPr eaLnBrk="1" hangingPunct="1">
              <a:lnSpc>
                <a:spcPct val="80000"/>
              </a:lnSpc>
            </a:pPr>
            <a:endParaRPr lang="en-US" sz="3200" b="1" i="1" dirty="0" smtClean="0"/>
          </a:p>
          <a:p>
            <a:pPr eaLnBrk="1" hangingPunct="1">
              <a:lnSpc>
                <a:spcPct val="80000"/>
              </a:lnSpc>
            </a:pPr>
            <a:r>
              <a:rPr lang="en-US" sz="3200" b="1" i="1" dirty="0" smtClean="0"/>
              <a:t>Monitor</a:t>
            </a:r>
            <a:endParaRPr lang="en-US" sz="900" b="1" i="1" dirty="0" smtClean="0"/>
          </a:p>
          <a:p>
            <a:pPr eaLnBrk="1" hangingPunct="1">
              <a:lnSpc>
                <a:spcPct val="80000"/>
              </a:lnSpc>
            </a:pPr>
            <a:endParaRPr lang="en-US" sz="3200" b="1" i="1" dirty="0" smtClean="0"/>
          </a:p>
          <a:p>
            <a:pPr eaLnBrk="1" hangingPunct="1">
              <a:lnSpc>
                <a:spcPct val="80000"/>
              </a:lnSpc>
            </a:pPr>
            <a:r>
              <a:rPr lang="en-US" sz="3200" b="1" i="1" dirty="0" smtClean="0"/>
              <a:t>Evaluate</a:t>
            </a:r>
            <a:endParaRPr lang="en-US" sz="3200" dirty="0" smtClean="0">
              <a:solidFill>
                <a:schemeClr val="bg1"/>
              </a:solidFill>
            </a:endParaRPr>
          </a:p>
        </p:txBody>
      </p:sp>
    </p:spTree>
    <p:extLst>
      <p:ext uri="{BB962C8B-B14F-4D97-AF65-F5344CB8AC3E}">
        <p14:creationId xmlns:p14="http://schemas.microsoft.com/office/powerpoint/2010/main" val="486958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1160463"/>
            <a:ext cx="3648075" cy="4543425"/>
          </a:xfrm>
          <a:prstGeom prst="rect">
            <a:avLst/>
          </a:prstGeom>
          <a:solidFill>
            <a:srgbClr val="92D050"/>
          </a:solidFill>
          <a:ln w="76200">
            <a:solidFill>
              <a:schemeClr val="tx1">
                <a:lumMod val="65000"/>
                <a:lumOff val="35000"/>
              </a:schemeClr>
            </a:solidFill>
          </a:ln>
          <a:effectLst/>
        </p:spPr>
      </p:pic>
      <p:sp>
        <p:nvSpPr>
          <p:cNvPr id="2" name="Rectangle 1"/>
          <p:cNvSpPr/>
          <p:nvPr/>
        </p:nvSpPr>
        <p:spPr>
          <a:xfrm>
            <a:off x="2913535" y="2967335"/>
            <a:ext cx="33169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Module 7</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037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0" y="228600"/>
            <a:ext cx="9144000" cy="838200"/>
          </a:xfrm>
        </p:spPr>
        <p:txBody>
          <a:bodyPr/>
          <a:lstStyle/>
          <a:p>
            <a:pPr marL="914400" indent="-914400" eaLnBrk="1" hangingPunct="1"/>
            <a:r>
              <a:rPr lang="en-US" sz="3000" b="0" dirty="0" smtClean="0"/>
              <a:t>3. </a:t>
            </a:r>
            <a:r>
              <a:rPr lang="en-US" sz="3000" b="1" dirty="0" smtClean="0">
                <a:solidFill>
                  <a:srgbClr val="FF0000"/>
                </a:solidFill>
              </a:rPr>
              <a:t>Actively engage </a:t>
            </a:r>
            <a:r>
              <a:rPr lang="en-US" sz="3000" b="0" dirty="0" smtClean="0"/>
              <a:t>students in observable ways.</a:t>
            </a:r>
          </a:p>
        </p:txBody>
      </p:sp>
      <p:sp>
        <p:nvSpPr>
          <p:cNvPr id="241667" name="Rectangle 3"/>
          <p:cNvSpPr>
            <a:spLocks noChangeArrowheads="1"/>
          </p:cNvSpPr>
          <p:nvPr/>
        </p:nvSpPr>
        <p:spPr bwMode="auto">
          <a:xfrm>
            <a:off x="533400" y="1219200"/>
            <a:ext cx="881786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prstClr val="black"/>
              </a:buClr>
              <a:buSzPct val="75000"/>
              <a:buFont typeface="Wingdings" pitchFamily="2" charset="2"/>
              <a:buChar char="l"/>
            </a:pPr>
            <a:r>
              <a:rPr lang="en-US" sz="2400" dirty="0">
                <a:solidFill>
                  <a:prstClr val="black"/>
                </a:solidFill>
              </a:rPr>
              <a:t>Provide high rates of opportunities to respond</a:t>
            </a:r>
          </a:p>
          <a:p>
            <a:pPr marL="742950" lvl="1" indent="-285750">
              <a:spcBef>
                <a:spcPct val="20000"/>
              </a:spcBef>
              <a:buClr>
                <a:prstClr val="black"/>
              </a:buClr>
              <a:buSzPct val="75000"/>
              <a:buFontTx/>
              <a:buChar char="–"/>
            </a:pPr>
            <a:r>
              <a:rPr lang="en-US" sz="2400" dirty="0">
                <a:solidFill>
                  <a:prstClr val="black"/>
                </a:solidFill>
              </a:rPr>
              <a:t>Vary individual v. group responding</a:t>
            </a:r>
          </a:p>
          <a:p>
            <a:pPr marL="742950" lvl="1" indent="-285750">
              <a:spcBef>
                <a:spcPct val="20000"/>
              </a:spcBef>
              <a:buClr>
                <a:prstClr val="black"/>
              </a:buClr>
              <a:buSzPct val="75000"/>
              <a:buFontTx/>
              <a:buChar char="–"/>
            </a:pPr>
            <a:r>
              <a:rPr lang="en-US" sz="2400" dirty="0">
                <a:solidFill>
                  <a:prstClr val="black"/>
                </a:solidFill>
              </a:rPr>
              <a:t>Increase participatory instruction </a:t>
            </a:r>
            <a:r>
              <a:rPr lang="en-US" sz="2000" dirty="0">
                <a:solidFill>
                  <a:prstClr val="black"/>
                </a:solidFill>
              </a:rPr>
              <a:t>(enthusiasm, laughter)</a:t>
            </a:r>
          </a:p>
          <a:p>
            <a:pPr marL="342900" indent="-342900">
              <a:spcBef>
                <a:spcPct val="20000"/>
              </a:spcBef>
              <a:buClr>
                <a:prstClr val="black"/>
              </a:buClr>
              <a:buSzPct val="75000"/>
              <a:buFont typeface="Wingdings" pitchFamily="2" charset="2"/>
              <a:buChar char="l"/>
            </a:pPr>
            <a:r>
              <a:rPr lang="en-US" sz="2400" dirty="0">
                <a:solidFill>
                  <a:prstClr val="black"/>
                </a:solidFill>
              </a:rPr>
              <a:t>Consider various observable ways to engage students</a:t>
            </a:r>
          </a:p>
          <a:p>
            <a:pPr marL="742950" lvl="1" indent="-285750">
              <a:spcBef>
                <a:spcPct val="20000"/>
              </a:spcBef>
              <a:buClr>
                <a:prstClr val="black"/>
              </a:buClr>
              <a:buSzPct val="75000"/>
              <a:buFontTx/>
              <a:buChar char="–"/>
            </a:pPr>
            <a:r>
              <a:rPr lang="en-US" sz="2400" dirty="0">
                <a:solidFill>
                  <a:prstClr val="black"/>
                </a:solidFill>
              </a:rPr>
              <a:t>Written responses </a:t>
            </a:r>
          </a:p>
          <a:p>
            <a:pPr marL="742950" lvl="1" indent="-285750">
              <a:spcBef>
                <a:spcPct val="20000"/>
              </a:spcBef>
              <a:buClr>
                <a:prstClr val="black"/>
              </a:buClr>
              <a:buSzPct val="75000"/>
              <a:buFontTx/>
              <a:buChar char="–"/>
            </a:pPr>
            <a:r>
              <a:rPr lang="en-US" sz="2400" dirty="0">
                <a:solidFill>
                  <a:prstClr val="black"/>
                </a:solidFill>
              </a:rPr>
              <a:t>Writing on individual white boards </a:t>
            </a:r>
          </a:p>
          <a:p>
            <a:pPr marL="742950" lvl="1" indent="-285750">
              <a:spcBef>
                <a:spcPct val="20000"/>
              </a:spcBef>
              <a:buClr>
                <a:prstClr val="black"/>
              </a:buClr>
              <a:buSzPct val="75000"/>
              <a:buFontTx/>
              <a:buChar char="–"/>
            </a:pPr>
            <a:r>
              <a:rPr lang="en-US" sz="2400" dirty="0">
                <a:solidFill>
                  <a:prstClr val="black"/>
                </a:solidFill>
              </a:rPr>
              <a:t>Choral responding</a:t>
            </a:r>
          </a:p>
          <a:p>
            <a:pPr marL="742950" lvl="1" indent="-285750">
              <a:spcBef>
                <a:spcPct val="20000"/>
              </a:spcBef>
              <a:buClr>
                <a:prstClr val="black"/>
              </a:buClr>
              <a:buSzPct val="75000"/>
              <a:buFontTx/>
              <a:buChar char="–"/>
            </a:pPr>
            <a:r>
              <a:rPr lang="en-US" sz="2400" dirty="0">
                <a:solidFill>
                  <a:prstClr val="black"/>
                </a:solidFill>
              </a:rPr>
              <a:t>Gestures</a:t>
            </a:r>
          </a:p>
          <a:p>
            <a:pPr marL="742950" lvl="1" indent="-285750">
              <a:spcBef>
                <a:spcPct val="20000"/>
              </a:spcBef>
              <a:buClr>
                <a:prstClr val="black"/>
              </a:buClr>
              <a:buSzPct val="75000"/>
              <a:buFontTx/>
              <a:buChar char="–"/>
            </a:pPr>
            <a:r>
              <a:rPr lang="en-US" sz="2400" dirty="0">
                <a:solidFill>
                  <a:prstClr val="black"/>
                </a:solidFill>
              </a:rPr>
              <a:t>Other: ____________</a:t>
            </a:r>
          </a:p>
          <a:p>
            <a:pPr marL="342900" indent="-342900">
              <a:spcBef>
                <a:spcPct val="20000"/>
              </a:spcBef>
              <a:buClr>
                <a:prstClr val="black"/>
              </a:buClr>
              <a:buSzPct val="75000"/>
              <a:buFont typeface="Wingdings" pitchFamily="2" charset="2"/>
              <a:buChar char="l"/>
            </a:pPr>
            <a:r>
              <a:rPr lang="en-US" sz="2400" dirty="0">
                <a:solidFill>
                  <a:prstClr val="black"/>
                </a:solidFill>
              </a:rPr>
              <a:t>Link engagement with outcome </a:t>
            </a:r>
            <a:r>
              <a:rPr lang="en-US" sz="2400" dirty="0" smtClean="0">
                <a:solidFill>
                  <a:prstClr val="black"/>
                </a:solidFill>
              </a:rPr>
              <a:t>objectives</a:t>
            </a:r>
            <a:endParaRPr lang="en-US" sz="2000" dirty="0">
              <a:solidFill>
                <a:prstClr val="black"/>
              </a:solidFill>
            </a:endParaRPr>
          </a:p>
        </p:txBody>
      </p:sp>
    </p:spTree>
    <p:extLst>
      <p:ext uri="{BB962C8B-B14F-4D97-AF65-F5344CB8AC3E}">
        <p14:creationId xmlns:p14="http://schemas.microsoft.com/office/powerpoint/2010/main" val="1701648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16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6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16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16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228600" y="457200"/>
            <a:ext cx="9144000" cy="838200"/>
          </a:xfrm>
        </p:spPr>
        <p:txBody>
          <a:bodyPr>
            <a:normAutofit fontScale="90000"/>
          </a:bodyPr>
          <a:lstStyle/>
          <a:p>
            <a:pPr marL="914400" indent="-914400" eaLnBrk="1" hangingPunct="1"/>
            <a:r>
              <a:rPr lang="en-US" sz="3000" b="0" dirty="0" smtClean="0"/>
              <a:t>3.      Range of evidence based practices that promote </a:t>
            </a:r>
            <a:br>
              <a:rPr lang="en-US" sz="3000" b="0" dirty="0" smtClean="0"/>
            </a:br>
            <a:r>
              <a:rPr lang="en-US" sz="3000" b="1" dirty="0" smtClean="0">
                <a:solidFill>
                  <a:srgbClr val="FF0000"/>
                </a:solidFill>
              </a:rPr>
              <a:t>active engagement</a:t>
            </a:r>
          </a:p>
        </p:txBody>
      </p:sp>
      <p:sp>
        <p:nvSpPr>
          <p:cNvPr id="278531" name="Rectangle 3"/>
          <p:cNvSpPr>
            <a:spLocks noChangeArrowheads="1"/>
          </p:cNvSpPr>
          <p:nvPr/>
        </p:nvSpPr>
        <p:spPr bwMode="auto">
          <a:xfrm>
            <a:off x="533400" y="1752600"/>
            <a:ext cx="861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prstClr val="black"/>
              </a:buClr>
              <a:buSzPct val="75000"/>
              <a:buFont typeface="Wingdings" pitchFamily="2" charset="2"/>
              <a:buChar char="l"/>
            </a:pPr>
            <a:r>
              <a:rPr lang="en-US" sz="2400" dirty="0">
                <a:solidFill>
                  <a:prstClr val="black"/>
                </a:solidFill>
              </a:rPr>
              <a:t>Direct Instruction</a:t>
            </a:r>
          </a:p>
          <a:p>
            <a:pPr marL="742950" lvl="1" indent="-285750">
              <a:spcBef>
                <a:spcPct val="20000"/>
              </a:spcBef>
              <a:buClr>
                <a:prstClr val="black"/>
              </a:buClr>
              <a:buSzPct val="75000"/>
              <a:buFontTx/>
              <a:buChar char="–"/>
            </a:pPr>
            <a:endParaRPr lang="en-US" sz="2000" dirty="0">
              <a:solidFill>
                <a:prstClr val="black"/>
              </a:solidFill>
            </a:endParaRPr>
          </a:p>
          <a:p>
            <a:pPr marL="342900" indent="-342900">
              <a:spcBef>
                <a:spcPct val="20000"/>
              </a:spcBef>
              <a:buClr>
                <a:prstClr val="black"/>
              </a:buClr>
              <a:buSzPct val="75000"/>
              <a:buFont typeface="Wingdings" pitchFamily="2" charset="2"/>
              <a:buChar char="l"/>
            </a:pPr>
            <a:r>
              <a:rPr lang="en-US" sz="2400" dirty="0">
                <a:solidFill>
                  <a:prstClr val="black"/>
                </a:solidFill>
              </a:rPr>
              <a:t>Computer Assisted Instruction</a:t>
            </a:r>
          </a:p>
          <a:p>
            <a:pPr>
              <a:spcBef>
                <a:spcPct val="20000"/>
              </a:spcBef>
              <a:buClr>
                <a:prstClr val="black"/>
              </a:buClr>
              <a:buSzPct val="75000"/>
            </a:pPr>
            <a:endParaRPr lang="en-US" sz="2400" dirty="0">
              <a:solidFill>
                <a:prstClr val="black"/>
              </a:solidFill>
            </a:endParaRPr>
          </a:p>
          <a:p>
            <a:pPr marL="342900" indent="-342900">
              <a:spcBef>
                <a:spcPct val="20000"/>
              </a:spcBef>
              <a:buClr>
                <a:prstClr val="black"/>
              </a:buClr>
              <a:buSzPct val="75000"/>
              <a:buFont typeface="Wingdings" pitchFamily="2" charset="2"/>
              <a:buChar char="l"/>
            </a:pPr>
            <a:r>
              <a:rPr lang="en-US" sz="2400" dirty="0">
                <a:solidFill>
                  <a:prstClr val="black"/>
                </a:solidFill>
              </a:rPr>
              <a:t>Class-wide Peer Tutoring</a:t>
            </a:r>
          </a:p>
          <a:p>
            <a:pPr marL="342900" indent="-342900">
              <a:spcBef>
                <a:spcPct val="20000"/>
              </a:spcBef>
              <a:buClr>
                <a:prstClr val="black"/>
              </a:buClr>
              <a:buSzPct val="75000"/>
              <a:buFont typeface="Wingdings" pitchFamily="2" charset="2"/>
              <a:buChar char="l"/>
            </a:pPr>
            <a:endParaRPr lang="en-US" sz="2400" dirty="0">
              <a:solidFill>
                <a:prstClr val="black"/>
              </a:solidFill>
            </a:endParaRPr>
          </a:p>
          <a:p>
            <a:pPr marL="342900" indent="-342900">
              <a:spcBef>
                <a:spcPct val="20000"/>
              </a:spcBef>
              <a:buClr>
                <a:prstClr val="black"/>
              </a:buClr>
              <a:buSzPct val="75000"/>
              <a:buFont typeface="Wingdings" pitchFamily="2" charset="2"/>
              <a:buChar char="l"/>
            </a:pPr>
            <a:r>
              <a:rPr lang="en-US" sz="2400" dirty="0">
                <a:solidFill>
                  <a:prstClr val="black"/>
                </a:solidFill>
              </a:rPr>
              <a:t>Guided notes</a:t>
            </a:r>
          </a:p>
          <a:p>
            <a:pPr marL="342900" indent="-342900">
              <a:spcBef>
                <a:spcPct val="20000"/>
              </a:spcBef>
              <a:buClr>
                <a:prstClr val="black"/>
              </a:buClr>
              <a:buSzPct val="75000"/>
              <a:buFont typeface="Wingdings" pitchFamily="2" charset="2"/>
              <a:buChar char="l"/>
            </a:pPr>
            <a:endParaRPr lang="en-US" sz="2400" dirty="0">
              <a:solidFill>
                <a:prstClr val="black"/>
              </a:solidFill>
            </a:endParaRPr>
          </a:p>
          <a:p>
            <a:pPr marL="342900" indent="-342900">
              <a:spcBef>
                <a:spcPct val="20000"/>
              </a:spcBef>
              <a:buClr>
                <a:prstClr val="black"/>
              </a:buClr>
              <a:buSzPct val="75000"/>
              <a:buFont typeface="Wingdings" pitchFamily="2" charset="2"/>
              <a:buChar char="l"/>
            </a:pPr>
            <a:r>
              <a:rPr lang="en-US" sz="2400" dirty="0">
                <a:solidFill>
                  <a:prstClr val="black"/>
                </a:solidFill>
              </a:rPr>
              <a:t>Response Cards</a:t>
            </a:r>
          </a:p>
          <a:p>
            <a:pPr marL="342900" indent="-342900">
              <a:spcBef>
                <a:spcPct val="20000"/>
              </a:spcBef>
              <a:buClr>
                <a:prstClr val="black"/>
              </a:buClr>
              <a:buSzPct val="75000"/>
              <a:buFont typeface="Wingdings" pitchFamily="2" charset="2"/>
              <a:buChar char="l"/>
            </a:pPr>
            <a:endParaRPr lang="en-US" sz="2400" dirty="0">
              <a:solidFill>
                <a:prstClr val="black"/>
              </a:solidFill>
            </a:endParaRPr>
          </a:p>
        </p:txBody>
      </p:sp>
    </p:spTree>
    <p:extLst>
      <p:ext uri="{BB962C8B-B14F-4D97-AF65-F5344CB8AC3E}">
        <p14:creationId xmlns:p14="http://schemas.microsoft.com/office/powerpoint/2010/main" val="3981262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8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85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8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Most Important </a:t>
            </a:r>
            <a:r>
              <a:rPr lang="en-US" b="1" dirty="0"/>
              <a:t>factor affecting </a:t>
            </a:r>
            <a:r>
              <a:rPr lang="en-US" b="1" dirty="0" smtClean="0"/>
              <a:t>Student </a:t>
            </a:r>
            <a:r>
              <a:rPr lang="en-US" b="1" dirty="0"/>
              <a:t>A</a:t>
            </a:r>
            <a:r>
              <a:rPr lang="en-US" b="1" dirty="0" smtClean="0"/>
              <a:t>chievement</a:t>
            </a:r>
            <a:endParaRPr lang="en-US" dirty="0"/>
          </a:p>
        </p:txBody>
      </p:sp>
      <p:sp>
        <p:nvSpPr>
          <p:cNvPr id="3" name="Text Placeholder 2"/>
          <p:cNvSpPr>
            <a:spLocks noGrp="1"/>
          </p:cNvSpPr>
          <p:nvPr>
            <p:ph type="body" sz="half" idx="1"/>
          </p:nvPr>
        </p:nvSpPr>
        <p:spPr>
          <a:xfrm>
            <a:off x="838200" y="2514600"/>
            <a:ext cx="3352800" cy="3724275"/>
          </a:xfrm>
        </p:spPr>
        <p:txBody>
          <a:bodyPr/>
          <a:lstStyle/>
          <a:p>
            <a:r>
              <a:rPr lang="en-US" dirty="0" smtClean="0"/>
              <a:t>Quality of the classroom experience</a:t>
            </a:r>
          </a:p>
          <a:p>
            <a:pPr marL="68580" indent="0">
              <a:buNone/>
            </a:pPr>
            <a:endParaRPr lang="en-US" dirty="0" smtClean="0"/>
          </a:p>
          <a:p>
            <a:pPr lvl="3"/>
            <a:r>
              <a:rPr lang="en-US" sz="2400" dirty="0" smtClean="0">
                <a:solidFill>
                  <a:srgbClr val="C00000"/>
                </a:solidFill>
              </a:rPr>
              <a:t>Teachers!!!</a:t>
            </a:r>
            <a:endParaRPr lang="en-US" sz="2400" dirty="0">
              <a:solidFill>
                <a:srgbClr val="C00000"/>
              </a:solidFill>
            </a:endParaRPr>
          </a:p>
        </p:txBody>
      </p:sp>
      <p:pic>
        <p:nvPicPr>
          <p:cNvPr id="1026" name="Picture 2" descr="C:\Documents and Settings\User\Local Settings\Temporary Internet Files\Content.IE5\K20TSYR4\MP900409048[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362200"/>
            <a:ext cx="3770312" cy="25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14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152400" y="381000"/>
            <a:ext cx="8763000" cy="987425"/>
          </a:xfrm>
        </p:spPr>
        <p:txBody>
          <a:bodyPr/>
          <a:lstStyle/>
          <a:p>
            <a:pPr marL="1028700" indent="-1028700" eaLnBrk="1" hangingPunct="1"/>
            <a:r>
              <a:rPr lang="en-US" sz="2800" b="0" dirty="0" smtClean="0"/>
              <a:t>4.      Establish a </a:t>
            </a:r>
            <a:r>
              <a:rPr lang="en-US" sz="2800" b="1" dirty="0" smtClean="0">
                <a:solidFill>
                  <a:srgbClr val="FF0000"/>
                </a:solidFill>
              </a:rPr>
              <a:t>continuum of strategies </a:t>
            </a:r>
            <a:r>
              <a:rPr lang="en-US" sz="2800" b="0" dirty="0" smtClean="0"/>
              <a:t>to </a:t>
            </a:r>
            <a:r>
              <a:rPr lang="en-US" sz="2800" b="1" dirty="0" smtClean="0">
                <a:solidFill>
                  <a:srgbClr val="FF0000"/>
                </a:solidFill>
              </a:rPr>
              <a:t>acknowledge appropriate behavior</a:t>
            </a:r>
            <a:r>
              <a:rPr lang="en-US" sz="2800" b="0" dirty="0" smtClean="0"/>
              <a:t>.</a:t>
            </a:r>
          </a:p>
        </p:txBody>
      </p:sp>
      <p:sp>
        <p:nvSpPr>
          <p:cNvPr id="248835" name="Rectangle 3"/>
          <p:cNvSpPr>
            <a:spLocks noGrp="1" noChangeArrowheads="1"/>
          </p:cNvSpPr>
          <p:nvPr>
            <p:ph type="body" idx="1"/>
          </p:nvPr>
        </p:nvSpPr>
        <p:spPr>
          <a:xfrm>
            <a:off x="457200" y="1752600"/>
            <a:ext cx="7620000" cy="4343400"/>
          </a:xfrm>
        </p:spPr>
        <p:txBody>
          <a:bodyPr/>
          <a:lstStyle/>
          <a:p>
            <a:pPr eaLnBrk="1" hangingPunct="1"/>
            <a:r>
              <a:rPr lang="en-US" sz="3200" dirty="0" smtClean="0"/>
              <a:t>Specific and Contingent Praise</a:t>
            </a:r>
          </a:p>
          <a:p>
            <a:pPr eaLnBrk="1" hangingPunct="1"/>
            <a:endParaRPr lang="en-US" sz="3200" dirty="0" smtClean="0"/>
          </a:p>
          <a:p>
            <a:pPr eaLnBrk="1" hangingPunct="1"/>
            <a:r>
              <a:rPr lang="en-US" sz="3200" dirty="0" smtClean="0"/>
              <a:t>Group Contingencies</a:t>
            </a:r>
          </a:p>
          <a:p>
            <a:pPr eaLnBrk="1" hangingPunct="1"/>
            <a:endParaRPr lang="en-US" sz="3200" dirty="0" smtClean="0"/>
          </a:p>
          <a:p>
            <a:pPr eaLnBrk="1" hangingPunct="1"/>
            <a:r>
              <a:rPr lang="en-US" sz="3200" dirty="0" smtClean="0"/>
              <a:t>Behavior Contracts</a:t>
            </a:r>
          </a:p>
          <a:p>
            <a:pPr eaLnBrk="1" hangingPunct="1"/>
            <a:endParaRPr lang="en-US" sz="3200" dirty="0" smtClean="0"/>
          </a:p>
          <a:p>
            <a:pPr eaLnBrk="1" hangingPunct="1"/>
            <a:r>
              <a:rPr lang="en-US" sz="3200" dirty="0" smtClean="0"/>
              <a:t>Token Economies</a:t>
            </a:r>
          </a:p>
          <a:p>
            <a:pPr eaLnBrk="1" hangingPunct="1"/>
            <a:endParaRPr lang="en-US" sz="3200" dirty="0" smtClean="0"/>
          </a:p>
        </p:txBody>
      </p:sp>
      <p:pic>
        <p:nvPicPr>
          <p:cNvPr id="16388" name="Picture 5" descr="MPj02896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590800"/>
            <a:ext cx="23479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51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Georg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953000" y="1828800"/>
            <a:ext cx="4191000" cy="5029200"/>
          </a:xfrm>
          <a:noFill/>
        </p:spPr>
      </p:pic>
      <p:sp>
        <p:nvSpPr>
          <p:cNvPr id="264195" name="Text Box 3"/>
          <p:cNvSpPr txBox="1">
            <a:spLocks noChangeArrowheads="1"/>
          </p:cNvSpPr>
          <p:nvPr/>
        </p:nvSpPr>
        <p:spPr bwMode="auto">
          <a:xfrm>
            <a:off x="457200" y="1905000"/>
            <a:ext cx="426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FontTx/>
              <a:buChar char="•"/>
            </a:pPr>
            <a:r>
              <a:rPr lang="en-US" sz="2400" b="1">
                <a:solidFill>
                  <a:prstClr val="black"/>
                </a:solidFill>
              </a:rPr>
              <a:t>Error Corrections</a:t>
            </a:r>
          </a:p>
          <a:p>
            <a:pPr>
              <a:spcBef>
                <a:spcPct val="50000"/>
              </a:spcBef>
              <a:buFontTx/>
              <a:buChar char="•"/>
            </a:pPr>
            <a:r>
              <a:rPr lang="en-US" sz="2400" b="1">
                <a:solidFill>
                  <a:prstClr val="black"/>
                </a:solidFill>
              </a:rPr>
              <a:t>Differential Reinforcement</a:t>
            </a:r>
          </a:p>
          <a:p>
            <a:pPr>
              <a:spcBef>
                <a:spcPct val="50000"/>
              </a:spcBef>
              <a:buFontTx/>
              <a:buChar char="•"/>
            </a:pPr>
            <a:r>
              <a:rPr lang="en-US" sz="2400" b="1">
                <a:solidFill>
                  <a:prstClr val="black"/>
                </a:solidFill>
              </a:rPr>
              <a:t>Planned ignoring</a:t>
            </a:r>
          </a:p>
          <a:p>
            <a:pPr>
              <a:spcBef>
                <a:spcPct val="50000"/>
              </a:spcBef>
              <a:buFontTx/>
              <a:buChar char="•"/>
            </a:pPr>
            <a:r>
              <a:rPr lang="en-US" sz="2400" b="1">
                <a:solidFill>
                  <a:prstClr val="black"/>
                </a:solidFill>
              </a:rPr>
              <a:t>Response Cost</a:t>
            </a:r>
          </a:p>
          <a:p>
            <a:pPr>
              <a:spcBef>
                <a:spcPct val="50000"/>
              </a:spcBef>
              <a:buFontTx/>
              <a:buChar char="•"/>
            </a:pPr>
            <a:r>
              <a:rPr lang="en-US" sz="2400" b="1">
                <a:solidFill>
                  <a:prstClr val="black"/>
                </a:solidFill>
              </a:rPr>
              <a:t>Time out</a:t>
            </a:r>
            <a:r>
              <a:rPr lang="en-US" sz="2400">
                <a:solidFill>
                  <a:prstClr val="black"/>
                </a:solidFill>
              </a:rPr>
              <a:t> </a:t>
            </a:r>
            <a:r>
              <a:rPr lang="en-US" sz="2400" b="1">
                <a:solidFill>
                  <a:prstClr val="black"/>
                </a:solidFill>
              </a:rPr>
              <a:t>from reinforcement</a:t>
            </a:r>
          </a:p>
        </p:txBody>
      </p:sp>
      <p:sp>
        <p:nvSpPr>
          <p:cNvPr id="264196" name="AutoShape 4"/>
          <p:cNvSpPr>
            <a:spLocks noChangeArrowheads="1"/>
          </p:cNvSpPr>
          <p:nvPr/>
        </p:nvSpPr>
        <p:spPr bwMode="auto">
          <a:xfrm>
            <a:off x="5888038" y="3248025"/>
            <a:ext cx="2493962" cy="2619375"/>
          </a:xfrm>
          <a:custGeom>
            <a:avLst/>
            <a:gdLst>
              <a:gd name="T0" fmla="*/ 1246981 w 21600"/>
              <a:gd name="T1" fmla="*/ 0 h 21600"/>
              <a:gd name="T2" fmla="*/ 365204 w 21600"/>
              <a:gd name="T3" fmla="*/ 383569 h 21600"/>
              <a:gd name="T4" fmla="*/ 0 w 21600"/>
              <a:gd name="T5" fmla="*/ 1309688 h 21600"/>
              <a:gd name="T6" fmla="*/ 365204 w 21600"/>
              <a:gd name="T7" fmla="*/ 2235806 h 21600"/>
              <a:gd name="T8" fmla="*/ 1246981 w 21600"/>
              <a:gd name="T9" fmla="*/ 2619375 h 21600"/>
              <a:gd name="T10" fmla="*/ 2128758 w 21600"/>
              <a:gd name="T11" fmla="*/ 2235806 h 21600"/>
              <a:gd name="T12" fmla="*/ 2493962 w 21600"/>
              <a:gd name="T13" fmla="*/ 1309688 h 21600"/>
              <a:gd name="T14" fmla="*/ 2128758 w 21600"/>
              <a:gd name="T15" fmla="*/ 38356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47" y="17875"/>
                </a:moveTo>
                <a:cubicBezTo>
                  <a:pt x="20061" y="15966"/>
                  <a:pt x="21073" y="13433"/>
                  <a:pt x="21073" y="10800"/>
                </a:cubicBezTo>
                <a:cubicBezTo>
                  <a:pt x="21073" y="5126"/>
                  <a:pt x="16473" y="527"/>
                  <a:pt x="10800" y="527"/>
                </a:cubicBezTo>
                <a:cubicBezTo>
                  <a:pt x="8166" y="526"/>
                  <a:pt x="5633" y="1538"/>
                  <a:pt x="3724" y="3352"/>
                </a:cubicBezTo>
                <a:close/>
                <a:moveTo>
                  <a:pt x="3352" y="3724"/>
                </a:moveTo>
                <a:cubicBezTo>
                  <a:pt x="1538" y="5633"/>
                  <a:pt x="527" y="8166"/>
                  <a:pt x="527" y="10799"/>
                </a:cubicBezTo>
                <a:cubicBezTo>
                  <a:pt x="527" y="16473"/>
                  <a:pt x="5126" y="21073"/>
                  <a:pt x="10800" y="21073"/>
                </a:cubicBezTo>
                <a:cubicBezTo>
                  <a:pt x="13433" y="21073"/>
                  <a:pt x="15966" y="20061"/>
                  <a:pt x="17875" y="18247"/>
                </a:cubicBezTo>
                <a:close/>
              </a:path>
            </a:pathLst>
          </a:custGeom>
          <a:solidFill>
            <a:srgbClr val="FF0000"/>
          </a:solidFill>
          <a:ln w="9525">
            <a:solidFill>
              <a:schemeClr val="tx1"/>
            </a:solidFill>
            <a:miter lim="800000"/>
            <a:headEnd/>
            <a:tailEnd/>
          </a:ln>
        </p:spPr>
        <p:txBody>
          <a:bodyPr wrap="none" anchor="ctr"/>
          <a:lstStyle/>
          <a:p>
            <a:endParaRPr lang="en-US">
              <a:solidFill>
                <a:prstClr val="black"/>
              </a:solidFill>
            </a:endParaRPr>
          </a:p>
        </p:txBody>
      </p:sp>
      <p:sp>
        <p:nvSpPr>
          <p:cNvPr id="17413" name="AutoShape 5"/>
          <p:cNvSpPr>
            <a:spLocks noGrp="1" noChangeArrowheads="1"/>
          </p:cNvSpPr>
          <p:nvPr>
            <p:ph type="title"/>
          </p:nvPr>
        </p:nvSpPr>
        <p:spPr>
          <a:xfrm>
            <a:off x="152400" y="381000"/>
            <a:ext cx="9144000" cy="1143000"/>
          </a:xfrm>
          <a:noFill/>
        </p:spPr>
        <p:txBody>
          <a:bodyPr/>
          <a:lstStyle/>
          <a:p>
            <a:pPr marL="914400" indent="-914400" eaLnBrk="1" hangingPunct="1"/>
            <a:r>
              <a:rPr lang="en-US" sz="3200" b="0" dirty="0" smtClean="0"/>
              <a:t>5.     Establish a </a:t>
            </a:r>
            <a:r>
              <a:rPr lang="en-US" sz="3200" b="1" dirty="0" smtClean="0">
                <a:solidFill>
                  <a:srgbClr val="FF0000"/>
                </a:solidFill>
              </a:rPr>
              <a:t>continuum of strategies </a:t>
            </a:r>
            <a:r>
              <a:rPr lang="en-US" sz="3200" b="0" dirty="0" smtClean="0"/>
              <a:t>to </a:t>
            </a:r>
            <a:r>
              <a:rPr lang="en-US" sz="3200" b="1" dirty="0" smtClean="0">
                <a:solidFill>
                  <a:srgbClr val="FF0000"/>
                </a:solidFill>
              </a:rPr>
              <a:t>respond</a:t>
            </a:r>
            <a:br>
              <a:rPr lang="en-US" sz="3200" b="1" dirty="0" smtClean="0">
                <a:solidFill>
                  <a:srgbClr val="FF0000"/>
                </a:solidFill>
              </a:rPr>
            </a:br>
            <a:r>
              <a:rPr lang="en-US" sz="3200" b="1" dirty="0" smtClean="0">
                <a:solidFill>
                  <a:srgbClr val="FF0000"/>
                </a:solidFill>
              </a:rPr>
              <a:t> to inappropriate behavior.</a:t>
            </a:r>
            <a:endParaRPr lang="en-US" sz="3200" dirty="0" smtClean="0">
              <a:solidFill>
                <a:srgbClr val="FF0000"/>
              </a:solidFill>
            </a:endParaRPr>
          </a:p>
        </p:txBody>
      </p:sp>
    </p:spTree>
    <p:extLst>
      <p:ext uri="{BB962C8B-B14F-4D97-AF65-F5344CB8AC3E}">
        <p14:creationId xmlns:p14="http://schemas.microsoft.com/office/powerpoint/2010/main" val="1061963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419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1676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fontScale="90000"/>
          </a:bodyPr>
          <a:lstStyle/>
          <a:p>
            <a:r>
              <a:rPr lang="en-US" b="0" dirty="0" smtClean="0"/>
              <a:t/>
            </a:r>
            <a:br>
              <a:rPr lang="en-US" b="0" dirty="0" smtClean="0"/>
            </a:br>
            <a:r>
              <a:rPr lang="en-US" b="0" dirty="0" smtClean="0"/>
              <a:t>ESTABLISHING </a:t>
            </a:r>
            <a:r>
              <a:rPr lang="en-US" b="0" dirty="0"/>
              <a:t/>
            </a:r>
            <a:br>
              <a:rPr lang="en-US" b="0" dirty="0"/>
            </a:br>
            <a:r>
              <a:rPr lang="en-US" b="0" dirty="0" smtClean="0"/>
              <a:t>CONSEQUENCES</a:t>
            </a:r>
            <a:r>
              <a:rPr lang="en-US" dirty="0"/>
              <a:t/>
            </a:r>
            <a:br>
              <a:rPr lang="en-US" dirty="0"/>
            </a:br>
            <a:endParaRPr lang="en-US" dirty="0"/>
          </a:p>
        </p:txBody>
      </p:sp>
      <p:sp>
        <p:nvSpPr>
          <p:cNvPr id="10547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a:bodyPr>
          <a:lstStyle/>
          <a:p>
            <a:pPr algn="ctr">
              <a:buFont typeface="Wingdings" pitchFamily="2" charset="2"/>
              <a:buNone/>
            </a:pPr>
            <a:r>
              <a:rPr lang="en-US" sz="2400" dirty="0"/>
              <a:t>The method of dealing with student behavior has little or no effect on how much change occurred.</a:t>
            </a:r>
          </a:p>
          <a:p>
            <a:pPr algn="ctr">
              <a:buFont typeface="Wingdings" pitchFamily="2" charset="2"/>
              <a:buNone/>
            </a:pPr>
            <a:endParaRPr lang="en-US" sz="900" dirty="0"/>
          </a:p>
          <a:p>
            <a:pPr algn="ctr">
              <a:buFont typeface="Wingdings" pitchFamily="2" charset="2"/>
              <a:buNone/>
            </a:pPr>
            <a:r>
              <a:rPr lang="en-US" sz="2400" dirty="0"/>
              <a:t>No one consequence, positive or negative, is any better than any other consequence.</a:t>
            </a:r>
          </a:p>
          <a:p>
            <a:pPr algn="ctr">
              <a:buFont typeface="Wingdings" pitchFamily="2" charset="2"/>
              <a:buNone/>
            </a:pPr>
            <a:endParaRPr lang="en-US" sz="800" dirty="0"/>
          </a:p>
          <a:p>
            <a:pPr algn="ctr">
              <a:buFont typeface="Wingdings" pitchFamily="2" charset="2"/>
              <a:buNone/>
            </a:pPr>
            <a:r>
              <a:rPr lang="en-US" sz="2400" dirty="0">
                <a:solidFill>
                  <a:srgbClr val="114FFB"/>
                </a:solidFill>
              </a:rPr>
              <a:t>WHAT DID MATTER?</a:t>
            </a:r>
          </a:p>
          <a:p>
            <a:pPr algn="ctr">
              <a:buFont typeface="Wingdings" pitchFamily="2" charset="2"/>
              <a:buNone/>
            </a:pPr>
            <a:r>
              <a:rPr lang="en-US" sz="2400" dirty="0"/>
              <a:t>Successful behavior management is primarily a matter of</a:t>
            </a:r>
          </a:p>
          <a:p>
            <a:pPr algn="ctr">
              <a:buFont typeface="Wingdings" pitchFamily="2" charset="2"/>
              <a:buNone/>
            </a:pPr>
            <a:r>
              <a:rPr lang="en-US" sz="2400" dirty="0">
                <a:solidFill>
                  <a:srgbClr val="037C03"/>
                </a:solidFill>
              </a:rPr>
              <a:t>PREVENTING</a:t>
            </a:r>
            <a:endParaRPr lang="en-US" sz="2400" dirty="0">
              <a:solidFill>
                <a:srgbClr val="FC0128"/>
              </a:solidFill>
            </a:endParaRPr>
          </a:p>
          <a:p>
            <a:pPr algn="ctr">
              <a:buFont typeface="Wingdings" pitchFamily="2" charset="2"/>
              <a:buNone/>
            </a:pPr>
            <a:r>
              <a:rPr lang="en-US" sz="2400" dirty="0"/>
              <a:t>problems before they occur, not the ability or technique to deal with them after they emerge.</a:t>
            </a:r>
          </a:p>
          <a:p>
            <a:pPr algn="ctr">
              <a:buFont typeface="Wingdings" pitchFamily="2" charset="2"/>
              <a:buNone/>
            </a:pPr>
            <a:r>
              <a:rPr lang="en-US" sz="2400" dirty="0">
                <a:solidFill>
                  <a:srgbClr val="037C03"/>
                </a:solidFill>
              </a:rPr>
              <a:t>PROACTIVE</a:t>
            </a:r>
            <a:endParaRPr lang="en-US" sz="2400" dirty="0">
              <a:solidFill>
                <a:srgbClr val="FC0128"/>
              </a:solidFill>
            </a:endParaRPr>
          </a:p>
          <a:p>
            <a:endParaRPr lang="en-US" sz="1800" dirty="0">
              <a:solidFill>
                <a:srgbClr val="FC0128"/>
              </a:solidFill>
            </a:endParaRPr>
          </a:p>
        </p:txBody>
      </p:sp>
      <p:sp>
        <p:nvSpPr>
          <p:cNvPr id="105476" name="Text Box 4"/>
          <p:cNvSpPr txBox="1">
            <a:spLocks noChangeArrowheads="1"/>
          </p:cNvSpPr>
          <p:nvPr/>
        </p:nvSpPr>
        <p:spPr bwMode="auto">
          <a:xfrm>
            <a:off x="7086600" y="-304800"/>
            <a:ext cx="93424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200" b="1" dirty="0" smtClean="0">
                <a:solidFill>
                  <a:srgbClr val="FC0128"/>
                </a:solidFill>
                <a:latin typeface="Times" pitchFamily="18" charset="0"/>
              </a:rPr>
              <a:t>-</a:t>
            </a:r>
            <a:endParaRPr lang="en-US" dirty="0">
              <a:solidFill>
                <a:prstClr val="black"/>
              </a:solidFill>
              <a:latin typeface="Times" pitchFamily="18" charset="0"/>
            </a:endParaRPr>
          </a:p>
        </p:txBody>
      </p:sp>
      <p:sp>
        <p:nvSpPr>
          <p:cNvPr id="5" name="TextBox 4"/>
          <p:cNvSpPr txBox="1"/>
          <p:nvPr/>
        </p:nvSpPr>
        <p:spPr>
          <a:xfrm>
            <a:off x="1143000" y="0"/>
            <a:ext cx="1066800" cy="1569660"/>
          </a:xfrm>
          <a:prstGeom prst="rect">
            <a:avLst/>
          </a:prstGeom>
          <a:noFill/>
        </p:spPr>
        <p:txBody>
          <a:bodyPr wrap="square" rtlCol="0">
            <a:spAutoFit/>
          </a:bodyPr>
          <a:lstStyle/>
          <a:p>
            <a:r>
              <a:rPr lang="en-US" sz="9600" b="1" dirty="0" smtClean="0">
                <a:solidFill>
                  <a:srgbClr val="037C03"/>
                </a:solidFill>
                <a:latin typeface="Times" pitchFamily="18" charset="0"/>
              </a:rPr>
              <a:t>+</a:t>
            </a:r>
            <a:endParaRPr lang="en-US" dirty="0">
              <a:solidFill>
                <a:prstClr val="black"/>
              </a:solidFill>
            </a:endParaRPr>
          </a:p>
        </p:txBody>
      </p:sp>
    </p:spTree>
    <p:extLst>
      <p:ext uri="{BB962C8B-B14F-4D97-AF65-F5344CB8AC3E}">
        <p14:creationId xmlns:p14="http://schemas.microsoft.com/office/powerpoint/2010/main" val="2348524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1676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fontScale="90000"/>
          </a:bodyPr>
          <a:lstStyle/>
          <a:p>
            <a:r>
              <a:rPr lang="en-US" b="0" dirty="0" smtClean="0"/>
              <a:t/>
            </a:r>
            <a:br>
              <a:rPr lang="en-US" b="0" dirty="0" smtClean="0"/>
            </a:br>
            <a:r>
              <a:rPr lang="en-US" b="0" dirty="0" smtClean="0"/>
              <a:t>ESTABLISHING </a:t>
            </a:r>
            <a:r>
              <a:rPr lang="en-US" b="0" dirty="0"/>
              <a:t/>
            </a:r>
            <a:br>
              <a:rPr lang="en-US" b="0" dirty="0"/>
            </a:br>
            <a:r>
              <a:rPr lang="en-US" b="0" dirty="0" smtClean="0"/>
              <a:t>CONSEQUENCES</a:t>
            </a:r>
            <a:r>
              <a:rPr lang="en-US" dirty="0"/>
              <a:t/>
            </a:r>
            <a:br>
              <a:rPr lang="en-US" dirty="0"/>
            </a:br>
            <a:endParaRPr lang="en-US" dirty="0"/>
          </a:p>
        </p:txBody>
      </p:sp>
      <p:sp>
        <p:nvSpPr>
          <p:cNvPr id="105476" name="Text Box 4"/>
          <p:cNvSpPr txBox="1">
            <a:spLocks noChangeArrowheads="1"/>
          </p:cNvSpPr>
          <p:nvPr/>
        </p:nvSpPr>
        <p:spPr bwMode="auto">
          <a:xfrm>
            <a:off x="7086600" y="-304800"/>
            <a:ext cx="93424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200" b="1" dirty="0" smtClean="0">
                <a:solidFill>
                  <a:srgbClr val="FC0128"/>
                </a:solidFill>
                <a:latin typeface="Times" pitchFamily="18" charset="0"/>
              </a:rPr>
              <a:t>-</a:t>
            </a:r>
            <a:endParaRPr lang="en-US" dirty="0">
              <a:solidFill>
                <a:prstClr val="black"/>
              </a:solidFill>
              <a:latin typeface="Times" pitchFamily="18" charset="0"/>
            </a:endParaRPr>
          </a:p>
        </p:txBody>
      </p:sp>
      <p:sp>
        <p:nvSpPr>
          <p:cNvPr id="5" name="TextBox 4"/>
          <p:cNvSpPr txBox="1"/>
          <p:nvPr/>
        </p:nvSpPr>
        <p:spPr>
          <a:xfrm>
            <a:off x="1143000" y="0"/>
            <a:ext cx="1066800" cy="1569660"/>
          </a:xfrm>
          <a:prstGeom prst="rect">
            <a:avLst/>
          </a:prstGeom>
          <a:noFill/>
        </p:spPr>
        <p:txBody>
          <a:bodyPr wrap="square" rtlCol="0">
            <a:spAutoFit/>
          </a:bodyPr>
          <a:lstStyle/>
          <a:p>
            <a:r>
              <a:rPr lang="en-US" sz="9600" b="1" dirty="0" smtClean="0">
                <a:solidFill>
                  <a:srgbClr val="037C03"/>
                </a:solidFill>
                <a:latin typeface="Times" pitchFamily="18" charset="0"/>
              </a:rPr>
              <a:t>+</a:t>
            </a:r>
            <a:endParaRPr lang="en-US" dirty="0">
              <a:solidFill>
                <a:prstClr val="black"/>
              </a:solidFill>
            </a:endParaRPr>
          </a:p>
        </p:txBody>
      </p:sp>
      <p:sp>
        <p:nvSpPr>
          <p:cNvPr id="6" name="Rectangle 3"/>
          <p:cNvSpPr txBox="1">
            <a:spLocks noChangeArrowheads="1"/>
          </p:cNvSpPr>
          <p:nvPr/>
        </p:nvSpPr>
        <p:spPr>
          <a:xfrm>
            <a:off x="381000" y="1447800"/>
            <a:ext cx="8763000" cy="52578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fontScale="92500" lnSpcReduction="20000"/>
          </a:bodyPr>
          <a:lstStyle/>
          <a:p>
            <a:pPr marL="342900" indent="-342900" algn="ctr">
              <a:spcBef>
                <a:spcPct val="20000"/>
              </a:spcBef>
              <a:buFont typeface="Wingdings" pitchFamily="2" charset="2"/>
              <a:buNone/>
              <a:defRPr/>
            </a:pPr>
            <a:endParaRPr lang="en-US" sz="2400" dirty="0" smtClean="0">
              <a:solidFill>
                <a:srgbClr val="114FFB"/>
              </a:solidFill>
            </a:endParaRPr>
          </a:p>
          <a:p>
            <a:pPr marL="342900" indent="-342900" algn="ctr">
              <a:spcBef>
                <a:spcPct val="20000"/>
              </a:spcBef>
              <a:buFont typeface="Wingdings" pitchFamily="2" charset="2"/>
              <a:buNone/>
              <a:defRPr/>
            </a:pPr>
            <a:r>
              <a:rPr lang="en-US" sz="2400" dirty="0" smtClean="0">
                <a:solidFill>
                  <a:srgbClr val="114FFB"/>
                </a:solidFill>
              </a:rPr>
              <a:t>CONSEQUENCES</a:t>
            </a:r>
            <a:endParaRPr lang="en-US" sz="2400" dirty="0" smtClean="0">
              <a:solidFill>
                <a:prstClr val="black"/>
              </a:solidFill>
            </a:endParaRPr>
          </a:p>
          <a:p>
            <a:pPr marL="342900" indent="-342900" algn="ctr">
              <a:spcBef>
                <a:spcPct val="20000"/>
              </a:spcBef>
              <a:buFont typeface="Wingdings" pitchFamily="2" charset="2"/>
              <a:buNone/>
              <a:defRPr/>
            </a:pPr>
            <a:r>
              <a:rPr lang="en-US" sz="2400" dirty="0" smtClean="0">
                <a:solidFill>
                  <a:prstClr val="black"/>
                </a:solidFill>
              </a:rPr>
              <a:t>Both </a:t>
            </a:r>
            <a:r>
              <a:rPr lang="en-US" sz="2400" dirty="0" smtClean="0">
                <a:solidFill>
                  <a:srgbClr val="037C03"/>
                </a:solidFill>
              </a:rPr>
              <a:t>Positive</a:t>
            </a:r>
            <a:r>
              <a:rPr lang="en-US" sz="2400" dirty="0" smtClean="0">
                <a:solidFill>
                  <a:prstClr val="black"/>
                </a:solidFill>
              </a:rPr>
              <a:t> and </a:t>
            </a:r>
            <a:r>
              <a:rPr lang="en-US" sz="2400" dirty="0" smtClean="0">
                <a:solidFill>
                  <a:srgbClr val="FC0128"/>
                </a:solidFill>
              </a:rPr>
              <a:t>Negative</a:t>
            </a:r>
            <a:endParaRPr lang="en-US" sz="2400" dirty="0" smtClean="0">
              <a:solidFill>
                <a:prstClr val="black"/>
              </a:solidFill>
            </a:endParaRPr>
          </a:p>
          <a:p>
            <a:pPr marL="342900" indent="-342900" algn="ctr">
              <a:spcBef>
                <a:spcPct val="20000"/>
              </a:spcBef>
              <a:buFont typeface="Wingdings" pitchFamily="2" charset="2"/>
              <a:buNone/>
              <a:defRPr/>
            </a:pPr>
            <a:r>
              <a:rPr lang="en-US" sz="2400" dirty="0" smtClean="0">
                <a:solidFill>
                  <a:srgbClr val="037C03"/>
                </a:solidFill>
              </a:rPr>
              <a:t>POSITIVE</a:t>
            </a:r>
          </a:p>
          <a:p>
            <a:pPr marL="342900" indent="-342900" algn="ctr">
              <a:spcBef>
                <a:spcPct val="20000"/>
              </a:spcBef>
              <a:buFont typeface="Wingdings" pitchFamily="2" charset="2"/>
              <a:buNone/>
              <a:defRPr/>
            </a:pPr>
            <a:r>
              <a:rPr lang="en-US" sz="2400" dirty="0" smtClean="0">
                <a:solidFill>
                  <a:prstClr val="black"/>
                </a:solidFill>
              </a:rPr>
              <a:t>Any action that puts the student in a position  to realize that the identified behavior was appropriate and acceptable.</a:t>
            </a:r>
            <a:endParaRPr lang="en-US" sz="2400" dirty="0" smtClean="0">
              <a:solidFill>
                <a:srgbClr val="FC0128"/>
              </a:solidFill>
            </a:endParaRPr>
          </a:p>
          <a:p>
            <a:pPr marL="342900" indent="-342900" algn="ctr">
              <a:spcBef>
                <a:spcPct val="20000"/>
              </a:spcBef>
              <a:buFont typeface="Wingdings" pitchFamily="2" charset="2"/>
              <a:buNone/>
              <a:defRPr/>
            </a:pPr>
            <a:r>
              <a:rPr lang="en-US" sz="2400" dirty="0" smtClean="0">
                <a:solidFill>
                  <a:srgbClr val="FC0128"/>
                </a:solidFill>
              </a:rPr>
              <a:t>NEGATIVE </a:t>
            </a:r>
          </a:p>
          <a:p>
            <a:pPr marL="342900" indent="-342900" algn="ctr">
              <a:spcBef>
                <a:spcPct val="20000"/>
              </a:spcBef>
              <a:buFont typeface="Wingdings" pitchFamily="2" charset="2"/>
              <a:buNone/>
              <a:defRPr/>
            </a:pPr>
            <a:r>
              <a:rPr lang="en-US" sz="2400" dirty="0" smtClean="0">
                <a:solidFill>
                  <a:prstClr val="black"/>
                </a:solidFill>
              </a:rPr>
              <a:t>Any action that puts the student in a position to realize that the identified behavior was inappropriate and unacceptable.</a:t>
            </a:r>
          </a:p>
          <a:p>
            <a:pPr marL="342900" indent="-342900" algn="ctr">
              <a:spcBef>
                <a:spcPct val="20000"/>
              </a:spcBef>
              <a:buFont typeface="Wingdings" pitchFamily="2" charset="2"/>
              <a:buNone/>
              <a:defRPr/>
            </a:pPr>
            <a:r>
              <a:rPr lang="en-US" sz="2400" dirty="0" smtClean="0">
                <a:solidFill>
                  <a:srgbClr val="8901F3"/>
                </a:solidFill>
              </a:rPr>
              <a:t>Research in both education and psychology show:</a:t>
            </a:r>
            <a:endParaRPr lang="en-US" sz="2400" dirty="0" smtClean="0">
              <a:solidFill>
                <a:prstClr val="black"/>
              </a:solidFill>
            </a:endParaRPr>
          </a:p>
          <a:p>
            <a:pPr marL="342900" indent="-342900" algn="ctr">
              <a:spcBef>
                <a:spcPct val="20000"/>
              </a:spcBef>
              <a:buFont typeface="Wingdings" pitchFamily="2" charset="2"/>
              <a:buNone/>
              <a:defRPr/>
            </a:pPr>
            <a:r>
              <a:rPr lang="en-US" sz="2400" dirty="0" smtClean="0">
                <a:solidFill>
                  <a:prstClr val="black"/>
                </a:solidFill>
              </a:rPr>
              <a:t>When a verbal </a:t>
            </a:r>
            <a:r>
              <a:rPr lang="en-US" sz="2400" dirty="0" err="1" smtClean="0">
                <a:solidFill>
                  <a:prstClr val="black"/>
                </a:solidFill>
              </a:rPr>
              <a:t>reinforcer</a:t>
            </a:r>
            <a:r>
              <a:rPr lang="en-US" sz="2400" dirty="0" smtClean="0">
                <a:solidFill>
                  <a:prstClr val="black"/>
                </a:solidFill>
              </a:rPr>
              <a:t> follows a response or action, academic or behavior, the response or action is more likely to occur again.                                       Whether the </a:t>
            </a:r>
            <a:r>
              <a:rPr lang="en-US" sz="2400" dirty="0" err="1" smtClean="0">
                <a:solidFill>
                  <a:prstClr val="black"/>
                </a:solidFill>
              </a:rPr>
              <a:t>reinforcer</a:t>
            </a:r>
            <a:r>
              <a:rPr lang="en-US" sz="2400" dirty="0" smtClean="0">
                <a:solidFill>
                  <a:prstClr val="black"/>
                </a:solidFill>
              </a:rPr>
              <a:t> is </a:t>
            </a:r>
            <a:r>
              <a:rPr lang="en-US" sz="2400" dirty="0" smtClean="0">
                <a:solidFill>
                  <a:srgbClr val="037C03"/>
                </a:solidFill>
              </a:rPr>
              <a:t>positive</a:t>
            </a:r>
            <a:r>
              <a:rPr lang="en-US" sz="2400" dirty="0" smtClean="0">
                <a:solidFill>
                  <a:prstClr val="black"/>
                </a:solidFill>
              </a:rPr>
              <a:t> or </a:t>
            </a:r>
            <a:r>
              <a:rPr lang="en-US" sz="2400" dirty="0" smtClean="0">
                <a:solidFill>
                  <a:srgbClr val="FC0128"/>
                </a:solidFill>
              </a:rPr>
              <a:t>negative</a:t>
            </a:r>
            <a:r>
              <a:rPr lang="en-US" sz="2400" dirty="0" smtClean="0">
                <a:solidFill>
                  <a:prstClr val="black"/>
                </a:solidFill>
              </a:rPr>
              <a:t> has little if any meaning.</a:t>
            </a:r>
          </a:p>
          <a:p>
            <a:pPr marL="342900" indent="-342900" algn="ctr">
              <a:spcBef>
                <a:spcPct val="20000"/>
              </a:spcBef>
              <a:buFont typeface="Wingdings" pitchFamily="2" charset="2"/>
              <a:buNone/>
              <a:defRPr/>
            </a:pPr>
            <a:r>
              <a:rPr lang="en-US" sz="2400" dirty="0" smtClean="0">
                <a:solidFill>
                  <a:srgbClr val="037C03"/>
                </a:solidFill>
              </a:rPr>
              <a:t>POSITIVE</a:t>
            </a:r>
            <a:r>
              <a:rPr lang="en-US" sz="2400" dirty="0" smtClean="0">
                <a:solidFill>
                  <a:prstClr val="black"/>
                </a:solidFill>
              </a:rPr>
              <a:t> BEFORE </a:t>
            </a:r>
            <a:r>
              <a:rPr lang="en-US" sz="2400" dirty="0" smtClean="0">
                <a:solidFill>
                  <a:srgbClr val="FC0128"/>
                </a:solidFill>
              </a:rPr>
              <a:t>NEGATIVE</a:t>
            </a:r>
            <a:endParaRPr lang="en-US" sz="2400" dirty="0" smtClean="0">
              <a:solidFill>
                <a:prstClr val="black"/>
              </a:solidFill>
            </a:endParaRPr>
          </a:p>
          <a:p>
            <a:pPr marL="342900" indent="-342900" algn="ctr">
              <a:spcBef>
                <a:spcPct val="20000"/>
              </a:spcBef>
              <a:buFont typeface="Wingdings" pitchFamily="2" charset="2"/>
              <a:buNone/>
              <a:defRPr/>
            </a:pPr>
            <a:r>
              <a:rPr lang="en-US" sz="2400" dirty="0" smtClean="0">
                <a:solidFill>
                  <a:prstClr val="black"/>
                </a:solidFill>
              </a:rPr>
              <a:t>3 to 1</a:t>
            </a:r>
          </a:p>
          <a:p>
            <a:pPr marL="342900" indent="-342900" algn="ctr">
              <a:spcBef>
                <a:spcPct val="20000"/>
              </a:spcBef>
              <a:buFont typeface="Wingdings" pitchFamily="2" charset="2"/>
              <a:buNone/>
              <a:defRPr/>
            </a:pPr>
            <a:r>
              <a:rPr lang="en-US" sz="2400" dirty="0" smtClean="0">
                <a:solidFill>
                  <a:prstClr val="black"/>
                </a:solidFill>
              </a:rPr>
              <a:t>NO LESS THAN 50/50</a:t>
            </a:r>
          </a:p>
          <a:p>
            <a:pPr marL="342900" indent="-342900" algn="ctr">
              <a:spcBef>
                <a:spcPct val="20000"/>
              </a:spcBef>
              <a:buFont typeface="Wingdings" pitchFamily="2" charset="2"/>
              <a:buNone/>
              <a:defRPr/>
            </a:pPr>
            <a:endParaRPr lang="en-US" sz="2400" dirty="0" smtClean="0">
              <a:solidFill>
                <a:prstClr val="black"/>
              </a:solidFill>
            </a:endParaRPr>
          </a:p>
          <a:p>
            <a:pPr marL="342900" indent="-342900" algn="ctr">
              <a:spcBef>
                <a:spcPct val="20000"/>
              </a:spcBef>
              <a:buFont typeface="Wingdings" pitchFamily="2" charset="2"/>
              <a:buNone/>
              <a:defRPr/>
            </a:pPr>
            <a:endParaRPr lang="en-US" sz="2400" dirty="0" smtClean="0">
              <a:solidFill>
                <a:prstClr val="black"/>
              </a:solidFill>
            </a:endParaRPr>
          </a:p>
          <a:p>
            <a:pPr marL="342900" indent="-342900">
              <a:spcBef>
                <a:spcPct val="20000"/>
              </a:spcBef>
              <a:buFont typeface="Arial" pitchFamily="34" charset="0"/>
              <a:buChar char="•"/>
              <a:defRPr/>
            </a:pPr>
            <a:endParaRPr lang="en-US" sz="1600" dirty="0">
              <a:solidFill>
                <a:prstClr val="black"/>
              </a:solidFill>
            </a:endParaRPr>
          </a:p>
        </p:txBody>
      </p:sp>
    </p:spTree>
    <p:extLst>
      <p:ext uri="{BB962C8B-B14F-4D97-AF65-F5344CB8AC3E}">
        <p14:creationId xmlns:p14="http://schemas.microsoft.com/office/powerpoint/2010/main" val="56348127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eaLnBrk="1" hangingPunct="1">
              <a:defRPr/>
            </a:pPr>
            <a:r>
              <a:rPr lang="en-US" smtClean="0"/>
              <a:t>How do you plan to ……</a:t>
            </a:r>
          </a:p>
        </p:txBody>
      </p:sp>
      <p:sp>
        <p:nvSpPr>
          <p:cNvPr id="29700" name="Rectangle 3"/>
          <p:cNvSpPr>
            <a:spLocks noGrp="1" noChangeArrowheads="1"/>
          </p:cNvSpPr>
          <p:nvPr>
            <p:ph type="body" idx="1"/>
          </p:nvPr>
        </p:nvSpPr>
        <p:spPr/>
        <p:txBody>
          <a:bodyPr>
            <a:normAutofit lnSpcReduction="10000"/>
          </a:bodyPr>
          <a:lstStyle/>
          <a:p>
            <a:pPr eaLnBrk="1" hangingPunct="1">
              <a:lnSpc>
                <a:spcPct val="90000"/>
              </a:lnSpc>
            </a:pPr>
            <a:r>
              <a:rPr lang="en-US" smtClean="0"/>
              <a:t>Get students’ attention?</a:t>
            </a:r>
          </a:p>
          <a:p>
            <a:pPr eaLnBrk="1" hangingPunct="1">
              <a:lnSpc>
                <a:spcPct val="90000"/>
              </a:lnSpc>
            </a:pPr>
            <a:endParaRPr lang="en-US" smtClean="0"/>
          </a:p>
          <a:p>
            <a:pPr eaLnBrk="1" hangingPunct="1">
              <a:lnSpc>
                <a:spcPct val="90000"/>
              </a:lnSpc>
            </a:pPr>
            <a:r>
              <a:rPr lang="en-US" smtClean="0"/>
              <a:t>Know a student needs help?</a:t>
            </a:r>
          </a:p>
          <a:p>
            <a:pPr eaLnBrk="1" hangingPunct="1">
              <a:lnSpc>
                <a:spcPct val="90000"/>
              </a:lnSpc>
            </a:pPr>
            <a:endParaRPr lang="en-US" smtClean="0"/>
          </a:p>
          <a:p>
            <a:pPr eaLnBrk="1" hangingPunct="1">
              <a:lnSpc>
                <a:spcPct val="90000"/>
              </a:lnSpc>
            </a:pPr>
            <a:r>
              <a:rPr lang="en-US" smtClean="0"/>
              <a:t>Collect, distribute papers?</a:t>
            </a:r>
          </a:p>
          <a:p>
            <a:pPr eaLnBrk="1" hangingPunct="1">
              <a:lnSpc>
                <a:spcPct val="90000"/>
              </a:lnSpc>
            </a:pPr>
            <a:endParaRPr lang="en-US" smtClean="0"/>
          </a:p>
          <a:p>
            <a:pPr eaLnBrk="1" hangingPunct="1">
              <a:lnSpc>
                <a:spcPct val="90000"/>
              </a:lnSpc>
            </a:pPr>
            <a:r>
              <a:rPr lang="en-US" smtClean="0"/>
              <a:t>Divide into groups?</a:t>
            </a:r>
          </a:p>
          <a:p>
            <a:pPr eaLnBrk="1" hangingPunct="1">
              <a:lnSpc>
                <a:spcPct val="90000"/>
              </a:lnSpc>
            </a:pPr>
            <a:endParaRPr lang="en-US" smtClean="0"/>
          </a:p>
          <a:p>
            <a:pPr eaLnBrk="1" hangingPunct="1">
              <a:lnSpc>
                <a:spcPct val="90000"/>
              </a:lnSpc>
            </a:pPr>
            <a:r>
              <a:rPr lang="en-US" smtClean="0"/>
              <a:t>Dismiss class?</a:t>
            </a:r>
          </a:p>
        </p:txBody>
      </p:sp>
    </p:spTree>
    <p:extLst>
      <p:ext uri="{BB962C8B-B14F-4D97-AF65-F5344CB8AC3E}">
        <p14:creationId xmlns:p14="http://schemas.microsoft.com/office/powerpoint/2010/main" val="704735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eaLnBrk="1" hangingPunct="1">
              <a:defRPr/>
            </a:pPr>
            <a:r>
              <a:rPr lang="en-US" smtClean="0"/>
              <a:t>Classroom Procedures</a:t>
            </a:r>
          </a:p>
        </p:txBody>
      </p:sp>
      <p:sp>
        <p:nvSpPr>
          <p:cNvPr id="30724" name="Rectangle 3"/>
          <p:cNvSpPr>
            <a:spLocks noGrp="1" noChangeArrowheads="1"/>
          </p:cNvSpPr>
          <p:nvPr>
            <p:ph type="body" sz="half" idx="1"/>
          </p:nvPr>
        </p:nvSpPr>
        <p:spPr>
          <a:xfrm>
            <a:off x="838200" y="2362200"/>
            <a:ext cx="6788150" cy="3724275"/>
          </a:xfrm>
        </p:spPr>
        <p:txBody>
          <a:bodyPr/>
          <a:lstStyle/>
          <a:p>
            <a:pPr algn="ctr" eaLnBrk="1" hangingPunct="1"/>
            <a:r>
              <a:rPr lang="en-US" sz="2400" smtClean="0"/>
              <a:t>Brainstorm with your table group procedures that may be unique for your classroom situation, grade, or subject area.</a:t>
            </a:r>
          </a:p>
        </p:txBody>
      </p:sp>
      <p:pic>
        <p:nvPicPr>
          <p:cNvPr id="30725" name="Picture 4" descr="MCj0335620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874963" y="3927475"/>
            <a:ext cx="3568700" cy="1951038"/>
          </a:xfrm>
          <a:noFill/>
        </p:spPr>
      </p:pic>
    </p:spTree>
    <p:extLst>
      <p:ext uri="{BB962C8B-B14F-4D97-AF65-F5344CB8AC3E}">
        <p14:creationId xmlns:p14="http://schemas.microsoft.com/office/powerpoint/2010/main" val="2529688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CHAMPS</a:t>
            </a:r>
            <a:endParaRPr lang="en-US" dirty="0"/>
          </a:p>
        </p:txBody>
      </p:sp>
      <p:sp>
        <p:nvSpPr>
          <p:cNvPr id="3" name="Text Placeholder 2"/>
          <p:cNvSpPr>
            <a:spLocks noGrp="1"/>
          </p:cNvSpPr>
          <p:nvPr>
            <p:ph type="body" sz="half" idx="1"/>
          </p:nvPr>
        </p:nvSpPr>
        <p:spPr>
          <a:xfrm>
            <a:off x="838200" y="1981200"/>
            <a:ext cx="4038600" cy="3733800"/>
          </a:xfrm>
        </p:spPr>
        <p:txBody>
          <a:bodyPr>
            <a:normAutofit/>
          </a:bodyPr>
          <a:lstStyle/>
          <a:p>
            <a:r>
              <a:rPr lang="en-US" i="1" dirty="0"/>
              <a:t>CHAMPS</a:t>
            </a:r>
            <a:r>
              <a:rPr lang="en-US" dirty="0"/>
              <a:t> assists classroom teachers to design (or fine tune) a proactive and positive classroom management plan that will overtly teach students how to behave responsibly</a:t>
            </a:r>
          </a:p>
        </p:txBody>
      </p:sp>
      <p:pic>
        <p:nvPicPr>
          <p:cNvPr id="5" name="Content Placeholder 4">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762272">
            <a:off x="5419941" y="2457834"/>
            <a:ext cx="2362696" cy="2840545"/>
          </a:xfrm>
        </p:spPr>
      </p:pic>
      <p:sp>
        <p:nvSpPr>
          <p:cNvPr id="6" name="TextBox 5"/>
          <p:cNvSpPr txBox="1"/>
          <p:nvPr/>
        </p:nvSpPr>
        <p:spPr>
          <a:xfrm>
            <a:off x="1066800" y="5638800"/>
            <a:ext cx="7162800" cy="646331"/>
          </a:xfrm>
          <a:prstGeom prst="rect">
            <a:avLst/>
          </a:prstGeom>
          <a:noFill/>
        </p:spPr>
        <p:txBody>
          <a:bodyPr wrap="square" rtlCol="0">
            <a:spAutoFit/>
          </a:bodyPr>
          <a:lstStyle/>
          <a:p>
            <a:r>
              <a:rPr lang="en-US" dirty="0">
                <a:hlinkClick r:id="rId4"/>
              </a:rPr>
              <a:t>http://</a:t>
            </a:r>
            <a:r>
              <a:rPr lang="en-US" dirty="0" smtClean="0">
                <a:hlinkClick r:id="rId4"/>
              </a:rPr>
              <a:t>www.youtube.com/watch?v=V7E6mrNYeHw</a:t>
            </a:r>
            <a:endParaRPr lang="en-US" dirty="0" smtClean="0"/>
          </a:p>
          <a:p>
            <a:endParaRPr lang="en-US" dirty="0"/>
          </a:p>
        </p:txBody>
      </p:sp>
    </p:spTree>
    <p:extLst>
      <p:ext uri="{BB962C8B-B14F-4D97-AF65-F5344CB8AC3E}">
        <p14:creationId xmlns:p14="http://schemas.microsoft.com/office/powerpoint/2010/main" val="3011343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Thoughts</a:t>
            </a:r>
            <a:endParaRPr lang="en-US" dirty="0"/>
          </a:p>
        </p:txBody>
      </p:sp>
      <p:pic>
        <p:nvPicPr>
          <p:cNvPr id="2052" name="Picture 4" descr="C:\Documents and Settings\User\Local Settings\Temporary Internet Files\Content.IE5\0348TI0V\MC9004339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76512"/>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07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5068336"/>
          </a:xfrm>
        </p:spPr>
        <p:txBody>
          <a:bodyPr>
            <a:normAutofit/>
          </a:bodyPr>
          <a:lstStyle/>
          <a:p>
            <a:pPr algn="ctr"/>
            <a:r>
              <a:rPr lang="en-US" sz="6000" dirty="0" smtClean="0"/>
              <a:t>Thanks!</a:t>
            </a:r>
            <a:r>
              <a:rPr lang="en-US" dirty="0" smtClean="0"/>
              <a:t/>
            </a:r>
            <a:br>
              <a:rPr lang="en-US" dirty="0" smtClean="0"/>
            </a:br>
            <a:r>
              <a:rPr lang="en-US" dirty="0"/>
              <a:t/>
            </a:r>
            <a:br>
              <a:rPr lang="en-US" dirty="0"/>
            </a:br>
            <a:r>
              <a:rPr lang="en-US" dirty="0" smtClean="0"/>
              <a:t>If you need anything, please contact me at </a:t>
            </a:r>
            <a:r>
              <a:rPr lang="en-US" dirty="0" smtClean="0">
                <a:hlinkClick r:id="rId2"/>
              </a:rPr>
              <a:t>cwyatt@cgresd.net</a:t>
            </a:r>
            <a:r>
              <a:rPr lang="en-US" dirty="0" smtClean="0"/>
              <a:t> or call 386-8670</a:t>
            </a:r>
            <a:endParaRPr lang="en-US" dirty="0"/>
          </a:p>
        </p:txBody>
      </p:sp>
    </p:spTree>
    <p:extLst>
      <p:ext uri="{BB962C8B-B14F-4D97-AF65-F5344CB8AC3E}">
        <p14:creationId xmlns:p14="http://schemas.microsoft.com/office/powerpoint/2010/main" val="336662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Critical Role of Classroom Management</a:t>
            </a:r>
          </a:p>
        </p:txBody>
      </p:sp>
      <p:sp>
        <p:nvSpPr>
          <p:cNvPr id="47107" name="Rectangle 3"/>
          <p:cNvSpPr>
            <a:spLocks noGrp="1" noChangeArrowheads="1"/>
          </p:cNvSpPr>
          <p:nvPr>
            <p:ph type="body" sz="half" idx="1"/>
          </p:nvPr>
        </p:nvSpPr>
        <p:spPr>
          <a:xfrm>
            <a:off x="838200" y="2209800"/>
            <a:ext cx="3924300" cy="3733800"/>
          </a:xfrm>
        </p:spPr>
        <p:txBody>
          <a:bodyPr/>
          <a:lstStyle/>
          <a:p>
            <a:r>
              <a:rPr lang="en-US" sz="2000" dirty="0"/>
              <a:t>“One of the most important” of the various roles of a classroom teacher</a:t>
            </a:r>
          </a:p>
          <a:p>
            <a:r>
              <a:rPr lang="en-US" sz="2000" dirty="0"/>
              <a:t>Effects of a School &amp; Teacher on Students:</a:t>
            </a:r>
          </a:p>
          <a:p>
            <a:pPr lvl="1"/>
            <a:r>
              <a:rPr lang="en-US" sz="1800" dirty="0"/>
              <a:t>Average S/Average T=50</a:t>
            </a:r>
          </a:p>
          <a:p>
            <a:pPr lvl="1"/>
            <a:r>
              <a:rPr lang="en-US" sz="1800" dirty="0"/>
              <a:t>Least S/Least T=3</a:t>
            </a:r>
          </a:p>
          <a:p>
            <a:pPr lvl="1"/>
            <a:r>
              <a:rPr lang="en-US" sz="1800" dirty="0"/>
              <a:t>Most S/Least T=37</a:t>
            </a:r>
          </a:p>
          <a:p>
            <a:pPr lvl="1"/>
            <a:r>
              <a:rPr lang="en-US" sz="1800" dirty="0"/>
              <a:t>Most S/Most T=96</a:t>
            </a:r>
          </a:p>
          <a:p>
            <a:pPr lvl="1"/>
            <a:r>
              <a:rPr lang="en-US" sz="1800" dirty="0"/>
              <a:t>Least S/Most T=63</a:t>
            </a:r>
          </a:p>
          <a:p>
            <a:r>
              <a:rPr lang="en-US" sz="2000" dirty="0"/>
              <a:t>WOW!</a:t>
            </a:r>
          </a:p>
        </p:txBody>
      </p:sp>
      <p:pic>
        <p:nvPicPr>
          <p:cNvPr id="47109" name="Picture 5" descr="bd04972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800600" y="2438400"/>
            <a:ext cx="3924300" cy="2941637"/>
          </a:xfrm>
        </p:spPr>
      </p:pic>
    </p:spTree>
    <p:extLst>
      <p:ext uri="{BB962C8B-B14F-4D97-AF65-F5344CB8AC3E}">
        <p14:creationId xmlns:p14="http://schemas.microsoft.com/office/powerpoint/2010/main" val="1745198505"/>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additive="base">
                                        <p:cTn id="19"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107">
                                            <p:txEl>
                                              <p:pRg st="2" end="2"/>
                                            </p:txEl>
                                          </p:spTgt>
                                        </p:tgtEl>
                                        <p:attrNameLst>
                                          <p:attrName>style.visibility</p:attrName>
                                        </p:attrNameLst>
                                      </p:cBhvr>
                                      <p:to>
                                        <p:strVal val="visible"/>
                                      </p:to>
                                    </p:set>
                                    <p:anim calcmode="lin" valueType="num">
                                      <p:cBhvr additive="base">
                                        <p:cTn id="2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 calcmode="lin" valueType="num">
                                      <p:cBhvr additive="base">
                                        <p:cTn id="27"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107">
                                            <p:txEl>
                                              <p:pRg st="5" end="5"/>
                                            </p:txEl>
                                          </p:spTgt>
                                        </p:tgtEl>
                                        <p:attrNameLst>
                                          <p:attrName>style.visibility</p:attrName>
                                        </p:attrNameLst>
                                      </p:cBhvr>
                                      <p:to>
                                        <p:strVal val="visible"/>
                                      </p:to>
                                    </p:set>
                                    <p:anim calcmode="lin" valueType="num">
                                      <p:cBhvr additive="base">
                                        <p:cTn id="35"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7">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107">
                                            <p:txEl>
                                              <p:pRg st="6" end="6"/>
                                            </p:txEl>
                                          </p:spTgt>
                                        </p:tgtEl>
                                        <p:attrNameLst>
                                          <p:attrName>style.visibility</p:attrName>
                                        </p:attrNameLst>
                                      </p:cBhvr>
                                      <p:to>
                                        <p:strVal val="visible"/>
                                      </p:to>
                                    </p:set>
                                    <p:anim calcmode="lin" valueType="num">
                                      <p:cBhvr additive="base">
                                        <p:cTn id="39"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7107">
                                            <p:txEl>
                                              <p:pRg st="7" end="7"/>
                                            </p:txEl>
                                          </p:spTgt>
                                        </p:tgtEl>
                                        <p:attrNameLst>
                                          <p:attrName>style.visibility</p:attrName>
                                        </p:attrNameLst>
                                      </p:cBhvr>
                                      <p:to>
                                        <p:strVal val="visible"/>
                                      </p:to>
                                    </p:set>
                                    <p:anim calcmode="lin" valueType="num">
                                      <p:cBhvr additive="base">
                                        <p:cTn id="45"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1245708"/>
            <a:ext cx="9144000" cy="423334"/>
          </a:xfrm>
        </p:spPr>
        <p:txBody>
          <a:bodyPr>
            <a:normAutofit fontScale="90000"/>
          </a:bodyPr>
          <a:lstStyle/>
          <a:p>
            <a:pPr eaLnBrk="1" hangingPunct="1"/>
            <a:r>
              <a:rPr lang="en-US" sz="3800" dirty="0" smtClean="0">
                <a:ea typeface="ＭＳ Ｐゴシック" charset="-128"/>
              </a:rPr>
              <a:t>The Impact of Teacher Effectiveness</a:t>
            </a:r>
            <a:br>
              <a:rPr lang="en-US" sz="3800" dirty="0" smtClean="0">
                <a:ea typeface="ＭＳ Ｐゴシック" charset="-128"/>
              </a:rPr>
            </a:br>
            <a:endParaRPr lang="en-US" sz="3800" dirty="0" smtClean="0">
              <a:ea typeface="ＭＳ Ｐゴシック" charset="-128"/>
            </a:endParaRPr>
          </a:p>
        </p:txBody>
      </p:sp>
      <p:graphicFrame>
        <p:nvGraphicFramePr>
          <p:cNvPr id="71683" name="Group 3"/>
          <p:cNvGraphicFramePr>
            <a:graphicFrameLocks noGrp="1"/>
          </p:cNvGraphicFramePr>
          <p:nvPr/>
        </p:nvGraphicFramePr>
        <p:xfrm>
          <a:off x="457200" y="1676400"/>
          <a:ext cx="7696200" cy="4724400"/>
        </p:xfrm>
        <a:graphic>
          <a:graphicData uri="http://schemas.openxmlformats.org/drawingml/2006/table">
            <a:tbl>
              <a:tblPr/>
              <a:tblGrid>
                <a:gridCol w="1944688"/>
                <a:gridCol w="2874962"/>
                <a:gridCol w="2876550"/>
              </a:tblGrid>
              <a:tr h="7865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pitchFamily="-112" charset="-128"/>
                        </a:rPr>
                        <a:t>Average School/Average Teacher</a:t>
                      </a:r>
                    </a:p>
                  </a:txBody>
                  <a:tcPr marT="43699" marB="43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dirty="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5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ＭＳ Ｐゴシック" pitchFamily="-112" charset="-128"/>
                        </a:rPr>
                        <a:t>Highly Ineffective School/ Highly Ineffective Teacher</a:t>
                      </a:r>
                    </a:p>
                  </a:txBody>
                  <a:tcPr marT="43699" marB="43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smtClean="0">
                          <a:ln>
                            <a:noFill/>
                          </a:ln>
                          <a:solidFill>
                            <a:schemeClr val="tx1"/>
                          </a:solidFill>
                          <a:effectLst/>
                          <a:latin typeface="Arial" charset="0"/>
                          <a:ea typeface="ＭＳ Ｐゴシック" pitchFamily="-112" charset="-128"/>
                        </a:rPr>
                        <a:t>th </a:t>
                      </a:r>
                    </a:p>
                  </a:txBody>
                  <a:tcPr marT="43699" marB="43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3</a:t>
                      </a:r>
                      <a:r>
                        <a:rPr kumimoji="0" lang="en-US" sz="2700" b="0" i="0" u="none" strike="noStrike" cap="none" normalizeH="0" baseline="30000" smtClean="0">
                          <a:ln>
                            <a:noFill/>
                          </a:ln>
                          <a:solidFill>
                            <a:schemeClr val="tx1"/>
                          </a:solidFill>
                          <a:effectLst/>
                          <a:latin typeface="Arial" charset="0"/>
                          <a:ea typeface="ＭＳ Ｐゴシック" pitchFamily="-112" charset="-128"/>
                        </a:rPr>
                        <a:t>rd</a:t>
                      </a:r>
                    </a:p>
                  </a:txBody>
                  <a:tcPr marT="43699" marB="43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ＭＳ Ｐゴシック" pitchFamily="-112" charset="-128"/>
                        </a:rPr>
                        <a:t>Highly Effective School/Highly Ineffective Teacher</a:t>
                      </a:r>
                    </a:p>
                  </a:txBody>
                  <a:tcPr marT="43699" marB="43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37</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5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ＭＳ Ｐゴシック" pitchFamily="-112" charset="-128"/>
                        </a:rPr>
                        <a:t>Highly Ineffective School/ Highly Effective Teacher</a:t>
                      </a:r>
                    </a:p>
                  </a:txBody>
                  <a:tcPr marT="43699" marB="43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63</a:t>
                      </a:r>
                      <a:r>
                        <a:rPr kumimoji="0" lang="en-US" sz="2700" b="0" i="0" u="none" strike="noStrike" cap="none" normalizeH="0" baseline="30000" smtClean="0">
                          <a:ln>
                            <a:noFill/>
                          </a:ln>
                          <a:solidFill>
                            <a:schemeClr val="tx1"/>
                          </a:solidFill>
                          <a:effectLst/>
                          <a:latin typeface="Arial" charset="0"/>
                          <a:ea typeface="ＭＳ Ｐゴシック" pitchFamily="-112" charset="-128"/>
                        </a:rPr>
                        <a:t>rd</a:t>
                      </a:r>
                    </a:p>
                  </a:txBody>
                  <a:tcPr marT="43699" marB="43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ＭＳ Ｐゴシック" pitchFamily="-112" charset="-128"/>
                        </a:rPr>
                        <a:t>Highly Effective School/Highly Effective Teacher</a:t>
                      </a:r>
                    </a:p>
                  </a:txBody>
                  <a:tcPr marT="43699" marB="43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96</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5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ＭＳ Ｐゴシック" pitchFamily="-112" charset="-128"/>
                        </a:rPr>
                        <a:t>Highly Effective School/Average Teacher</a:t>
                      </a:r>
                    </a:p>
                  </a:txBody>
                  <a:tcPr marT="43699" marB="43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ea typeface="ＭＳ Ｐゴシック" pitchFamily="-112" charset="-128"/>
                        </a:rPr>
                        <a:t>50</a:t>
                      </a:r>
                      <a:r>
                        <a:rPr kumimoji="0" lang="en-US" sz="2700" b="0" i="0" u="none" strike="noStrike" cap="none" normalizeH="0" baseline="3000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ea typeface="ＭＳ Ｐゴシック" pitchFamily="-112" charset="-128"/>
                        </a:rPr>
                        <a:t>78</a:t>
                      </a:r>
                      <a:r>
                        <a:rPr kumimoji="0" lang="en-US" sz="2700" b="0" i="0" u="none" strike="noStrike" cap="none" normalizeH="0" baseline="30000" dirty="0" smtClean="0">
                          <a:ln>
                            <a:noFill/>
                          </a:ln>
                          <a:solidFill>
                            <a:schemeClr val="tx1"/>
                          </a:solidFill>
                          <a:effectLst/>
                          <a:latin typeface="Arial" charset="0"/>
                          <a:ea typeface="ＭＳ Ｐゴシック" pitchFamily="-112" charset="-128"/>
                        </a:rPr>
                        <a:t>th</a:t>
                      </a:r>
                    </a:p>
                  </a:txBody>
                  <a:tcPr marT="43699" marB="43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4833" name="TextBox 3"/>
          <p:cNvSpPr txBox="1">
            <a:spLocks noChangeArrowheads="1"/>
          </p:cNvSpPr>
          <p:nvPr/>
        </p:nvSpPr>
        <p:spPr bwMode="auto">
          <a:xfrm>
            <a:off x="3048000" y="1263573"/>
            <a:ext cx="1688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400" dirty="0"/>
              <a:t>Percentile Ranking</a:t>
            </a:r>
          </a:p>
        </p:txBody>
      </p:sp>
      <p:sp>
        <p:nvSpPr>
          <p:cNvPr id="204834" name="TextBox 4"/>
          <p:cNvSpPr txBox="1">
            <a:spLocks noChangeArrowheads="1"/>
          </p:cNvSpPr>
          <p:nvPr/>
        </p:nvSpPr>
        <p:spPr bwMode="auto">
          <a:xfrm>
            <a:off x="5334000" y="1131711"/>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400" dirty="0"/>
              <a:t>Percentile Ranking </a:t>
            </a:r>
          </a:p>
          <a:p>
            <a:pPr eaLnBrk="1" hangingPunct="1"/>
            <a:r>
              <a:rPr lang="en-US" sz="1400" dirty="0"/>
              <a:t>after two years of instruction</a:t>
            </a:r>
          </a:p>
        </p:txBody>
      </p:sp>
      <p:sp>
        <p:nvSpPr>
          <p:cNvPr id="204835" name="TextBox 5"/>
          <p:cNvSpPr txBox="1">
            <a:spLocks noChangeArrowheads="1"/>
          </p:cNvSpPr>
          <p:nvPr/>
        </p:nvSpPr>
        <p:spPr bwMode="auto">
          <a:xfrm>
            <a:off x="381000" y="6553200"/>
            <a:ext cx="480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400"/>
              <a:t>Robert Marzano, Classroom Instruction that Works</a:t>
            </a:r>
          </a:p>
        </p:txBody>
      </p:sp>
    </p:spTree>
    <p:extLst>
      <p:ext uri="{BB962C8B-B14F-4D97-AF65-F5344CB8AC3E}">
        <p14:creationId xmlns:p14="http://schemas.microsoft.com/office/powerpoint/2010/main" val="235271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609600"/>
            <a:ext cx="8001000" cy="1143000"/>
          </a:xfrm>
        </p:spPr>
        <p:txBody>
          <a:bodyPr>
            <a:normAutofit fontScale="90000"/>
          </a:bodyPr>
          <a:lstStyle/>
          <a:p>
            <a:r>
              <a:rPr lang="en-US" dirty="0"/>
              <a:t>Critical Role of Classroom Management</a:t>
            </a:r>
          </a:p>
        </p:txBody>
      </p:sp>
      <p:sp>
        <p:nvSpPr>
          <p:cNvPr id="64515" name="Rectangle 3"/>
          <p:cNvSpPr>
            <a:spLocks noGrp="1" noChangeArrowheads="1"/>
          </p:cNvSpPr>
          <p:nvPr>
            <p:ph type="body" sz="half" idx="1"/>
          </p:nvPr>
        </p:nvSpPr>
        <p:spPr>
          <a:xfrm>
            <a:off x="457200" y="2057400"/>
            <a:ext cx="3924300" cy="3733800"/>
          </a:xfrm>
        </p:spPr>
        <p:txBody>
          <a:bodyPr/>
          <a:lstStyle/>
          <a:p>
            <a:pPr marL="457200" indent="-457200">
              <a:lnSpc>
                <a:spcPct val="90000"/>
              </a:lnSpc>
            </a:pPr>
            <a:r>
              <a:rPr lang="en-US" sz="2400" dirty="0"/>
              <a:t>Three Major Roles of a Teacher:</a:t>
            </a:r>
          </a:p>
          <a:p>
            <a:pPr marL="838200" lvl="1" indent="-381000">
              <a:lnSpc>
                <a:spcPct val="90000"/>
              </a:lnSpc>
              <a:buFontTx/>
              <a:buAutoNum type="arabicPeriod"/>
            </a:pPr>
            <a:r>
              <a:rPr lang="en-US" sz="2000" dirty="0"/>
              <a:t>Making wise choices about the most effective instructional strategies to employ</a:t>
            </a:r>
          </a:p>
          <a:p>
            <a:pPr marL="838200" lvl="1" indent="-381000">
              <a:lnSpc>
                <a:spcPct val="90000"/>
              </a:lnSpc>
              <a:buFontTx/>
              <a:buAutoNum type="arabicPeriod"/>
            </a:pPr>
            <a:r>
              <a:rPr lang="en-US" sz="2000" dirty="0"/>
              <a:t>Designing classroom curriculum to facilitate student learning</a:t>
            </a:r>
          </a:p>
          <a:p>
            <a:pPr marL="838200" lvl="1" indent="-381000">
              <a:lnSpc>
                <a:spcPct val="90000"/>
              </a:lnSpc>
              <a:buFontTx/>
              <a:buAutoNum type="arabicPeriod"/>
            </a:pPr>
            <a:r>
              <a:rPr lang="en-US" sz="2000" u="sng" dirty="0"/>
              <a:t>Making effective use of classroom management techniques</a:t>
            </a:r>
          </a:p>
        </p:txBody>
      </p:sp>
      <p:pic>
        <p:nvPicPr>
          <p:cNvPr id="64516" name="Picture 4" descr="bd04972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724400" y="2514600"/>
            <a:ext cx="3924300" cy="2941637"/>
          </a:xfrm>
        </p:spPr>
      </p:pic>
      <p:sp>
        <p:nvSpPr>
          <p:cNvPr id="64518" name="Text Box 6"/>
          <p:cNvSpPr txBox="1">
            <a:spLocks noChangeArrowheads="1"/>
          </p:cNvSpPr>
          <p:nvPr/>
        </p:nvSpPr>
        <p:spPr bwMode="auto">
          <a:xfrm>
            <a:off x="3124200" y="5715000"/>
            <a:ext cx="563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i="1" dirty="0">
                <a:solidFill>
                  <a:prstClr val="black"/>
                </a:solidFill>
              </a:rPr>
              <a:t>Effective teaching and learning cannot take place in a poorly managed classroom!</a:t>
            </a:r>
          </a:p>
        </p:txBody>
      </p:sp>
    </p:spTree>
    <p:extLst>
      <p:ext uri="{BB962C8B-B14F-4D97-AF65-F5344CB8AC3E}">
        <p14:creationId xmlns:p14="http://schemas.microsoft.com/office/powerpoint/2010/main" val="247509685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4518"/>
                                        </p:tgtEl>
                                        <p:attrNameLst>
                                          <p:attrName>style.visibility</p:attrName>
                                        </p:attrNameLst>
                                      </p:cBhvr>
                                      <p:to>
                                        <p:strVal val="visible"/>
                                      </p:to>
                                    </p:set>
                                    <p:anim calcmode="lin" valueType="num">
                                      <p:cBhvr>
                                        <p:cTn id="31" dur="1000" fill="hold"/>
                                        <p:tgtEl>
                                          <p:spTgt spid="64518"/>
                                        </p:tgtEl>
                                        <p:attrNameLst>
                                          <p:attrName>ppt_w</p:attrName>
                                        </p:attrNameLst>
                                      </p:cBhvr>
                                      <p:tavLst>
                                        <p:tav tm="0">
                                          <p:val>
                                            <p:fltVal val="0"/>
                                          </p:val>
                                        </p:tav>
                                        <p:tav tm="100000">
                                          <p:val>
                                            <p:strVal val="#ppt_w"/>
                                          </p:val>
                                        </p:tav>
                                      </p:tavLst>
                                    </p:anim>
                                    <p:anim calcmode="lin" valueType="num">
                                      <p:cBhvr>
                                        <p:cTn id="32" dur="1000" fill="hold"/>
                                        <p:tgtEl>
                                          <p:spTgt spid="64518"/>
                                        </p:tgtEl>
                                        <p:attrNameLst>
                                          <p:attrName>ppt_h</p:attrName>
                                        </p:attrNameLst>
                                      </p:cBhvr>
                                      <p:tavLst>
                                        <p:tav tm="0">
                                          <p:val>
                                            <p:fltVal val="0"/>
                                          </p:val>
                                        </p:tav>
                                        <p:tav tm="100000">
                                          <p:val>
                                            <p:strVal val="#ppt_h"/>
                                          </p:val>
                                        </p:tav>
                                      </p:tavLst>
                                    </p:anim>
                                    <p:anim calcmode="lin" valueType="num">
                                      <p:cBhvr>
                                        <p:cTn id="33" dur="1000" fill="hold"/>
                                        <p:tgtEl>
                                          <p:spTgt spid="6451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45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P spid="645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2400"/>
            <a:ext cx="7010400" cy="656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3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z="2800" dirty="0" smtClean="0">
                <a:latin typeface="Times New Roman" pitchFamily="18" charset="0"/>
                <a:cs typeface="Times New Roman" pitchFamily="18" charset="0"/>
              </a:rPr>
              <a:t>Positive Teaching and Learning Environments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support academic performance</a:t>
            </a:r>
          </a:p>
        </p:txBody>
      </p:sp>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9333F2DE-4B84-4D36-91EC-A11E079AD301}" type="slidenum">
              <a:rPr lang="en-US" sz="800">
                <a:solidFill>
                  <a:prstClr val="white"/>
                </a:solidFill>
              </a:rPr>
              <a:pPr eaLnBrk="1" hangingPunct="1"/>
              <a:t>9</a:t>
            </a:fld>
            <a:endParaRPr lang="en-US" sz="800">
              <a:solidFill>
                <a:prstClr val="white"/>
              </a:solidFill>
            </a:endParaRPr>
          </a:p>
        </p:txBody>
      </p:sp>
      <p:grpSp>
        <p:nvGrpSpPr>
          <p:cNvPr id="15363" name="Group 44"/>
          <p:cNvGrpSpPr>
            <a:grpSpLocks noGrp="1"/>
          </p:cNvGrpSpPr>
          <p:nvPr/>
        </p:nvGrpSpPr>
        <p:grpSpPr bwMode="auto">
          <a:xfrm>
            <a:off x="696913" y="1443038"/>
            <a:ext cx="7772400" cy="4652962"/>
            <a:chOff x="685800" y="1445128"/>
            <a:chExt cx="7924800" cy="4865132"/>
          </a:xfrm>
        </p:grpSpPr>
        <p:grpSp>
          <p:nvGrpSpPr>
            <p:cNvPr id="15374" name="Group 43"/>
            <p:cNvGrpSpPr>
              <a:grpSpLocks/>
            </p:cNvGrpSpPr>
            <p:nvPr/>
          </p:nvGrpSpPr>
          <p:grpSpPr bwMode="auto">
            <a:xfrm>
              <a:off x="685800" y="1634448"/>
              <a:ext cx="7924800" cy="4675812"/>
              <a:chOff x="685800" y="1634448"/>
              <a:chExt cx="7924800" cy="4675812"/>
            </a:xfrm>
          </p:grpSpPr>
          <p:grpSp>
            <p:nvGrpSpPr>
              <p:cNvPr id="15377" name="Group 10"/>
              <p:cNvGrpSpPr>
                <a:grpSpLocks/>
              </p:cNvGrpSpPr>
              <p:nvPr/>
            </p:nvGrpSpPr>
            <p:grpSpPr bwMode="auto">
              <a:xfrm>
                <a:off x="685800" y="1634448"/>
                <a:ext cx="3886200" cy="4675812"/>
                <a:chOff x="685800" y="1496388"/>
                <a:chExt cx="3886200" cy="4675812"/>
              </a:xfrm>
            </p:grpSpPr>
            <p:sp>
              <p:nvSpPr>
                <p:cNvPr id="15" name="Right Triangle 5"/>
                <p:cNvSpPr/>
                <p:nvPr/>
              </p:nvSpPr>
              <p:spPr>
                <a:xfrm flipH="1">
                  <a:off x="685800" y="1522853"/>
                  <a:ext cx="3886324" cy="4649347"/>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ight Triangle 15"/>
                <p:cNvSpPr/>
                <p:nvPr/>
              </p:nvSpPr>
              <p:spPr>
                <a:xfrm flipH="1">
                  <a:off x="2887134" y="1496295"/>
                  <a:ext cx="1676898" cy="2056601"/>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ight Triangle 16"/>
                <p:cNvSpPr/>
                <p:nvPr/>
              </p:nvSpPr>
              <p:spPr>
                <a:xfrm flipH="1">
                  <a:off x="3801658" y="1522853"/>
                  <a:ext cx="762374" cy="916258"/>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5378" name="Group 11"/>
              <p:cNvGrpSpPr>
                <a:grpSpLocks/>
              </p:cNvGrpSpPr>
              <p:nvPr/>
            </p:nvGrpSpPr>
            <p:grpSpPr bwMode="auto">
              <a:xfrm flipH="1">
                <a:off x="4564825" y="1662060"/>
                <a:ext cx="4045775" cy="4648200"/>
                <a:chOff x="685800" y="1524000"/>
                <a:chExt cx="4045775" cy="4648200"/>
              </a:xfrm>
            </p:grpSpPr>
            <p:sp>
              <p:nvSpPr>
                <p:cNvPr id="12" name="Right Triangle 11"/>
                <p:cNvSpPr/>
                <p:nvPr/>
              </p:nvSpPr>
              <p:spPr>
                <a:xfrm flipH="1">
                  <a:off x="685800" y="1519533"/>
                  <a:ext cx="4040094" cy="4652667"/>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ight Triangle 12"/>
                <p:cNvSpPr/>
                <p:nvPr/>
              </p:nvSpPr>
              <p:spPr>
                <a:xfrm flipH="1">
                  <a:off x="3013386" y="1534472"/>
                  <a:ext cx="1718982" cy="2018424"/>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ight Triangle 13"/>
                <p:cNvSpPr/>
                <p:nvPr/>
              </p:nvSpPr>
              <p:spPr>
                <a:xfrm flipH="1">
                  <a:off x="3969995" y="1519533"/>
                  <a:ext cx="760755" cy="914598"/>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sp>
          <p:nvSpPr>
            <p:cNvPr id="15375" name="TextBox 15"/>
            <p:cNvSpPr txBox="1">
              <a:spLocks noChangeArrowheads="1"/>
            </p:cNvSpPr>
            <p:nvPr/>
          </p:nvSpPr>
          <p:spPr bwMode="auto">
            <a:xfrm>
              <a:off x="2581275" y="1445128"/>
              <a:ext cx="2209800" cy="36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1800" b="1">
                  <a:solidFill>
                    <a:prstClr val="black"/>
                  </a:solidFill>
                </a:rPr>
                <a:t>Behavior</a:t>
              </a:r>
            </a:p>
          </p:txBody>
        </p:sp>
        <p:sp>
          <p:nvSpPr>
            <p:cNvPr id="15376" name="TextBox 16"/>
            <p:cNvSpPr txBox="1">
              <a:spLocks noChangeArrowheads="1"/>
            </p:cNvSpPr>
            <p:nvPr/>
          </p:nvSpPr>
          <p:spPr bwMode="auto">
            <a:xfrm>
              <a:off x="5030788" y="1445128"/>
              <a:ext cx="2438400" cy="36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1800" b="1">
                  <a:solidFill>
                    <a:prstClr val="black"/>
                  </a:solidFill>
                </a:rPr>
                <a:t>Academic</a:t>
              </a:r>
            </a:p>
          </p:txBody>
        </p:sp>
      </p:grpSp>
      <p:sp>
        <p:nvSpPr>
          <p:cNvPr id="18" name="Oval Callout 17"/>
          <p:cNvSpPr>
            <a:spLocks noChangeArrowheads="1"/>
          </p:cNvSpPr>
          <p:nvPr/>
        </p:nvSpPr>
        <p:spPr bwMode="auto">
          <a:xfrm>
            <a:off x="266700" y="1662113"/>
            <a:ext cx="2362200" cy="2286000"/>
          </a:xfrm>
          <a:prstGeom prst="wedgeEllipseCallout">
            <a:avLst>
              <a:gd name="adj1" fmla="val 21991"/>
              <a:gd name="adj2" fmla="val 103097"/>
            </a:avLst>
          </a:prstGeom>
          <a:solidFill>
            <a:srgbClr val="FFFF00">
              <a:alpha val="47058"/>
            </a:srgbClr>
          </a:solidFill>
          <a:ln w="9525">
            <a:solidFill>
              <a:srgbClr val="FFFF00"/>
            </a:solidFill>
            <a:miter lim="800000"/>
            <a:headEnd/>
            <a:tailEnd/>
          </a:ln>
          <a:effectLst>
            <a:outerShdw blurRad="40000" dist="23000" dir="5400000" rotWithShape="0">
              <a:srgbClr val="808080">
                <a:alpha val="34999"/>
              </a:srgbClr>
            </a:outerShdw>
          </a:effectLst>
        </p:spPr>
        <p:txBody>
          <a:bodyPr anchor="ctr"/>
          <a:lstStyle/>
          <a:p>
            <a:pPr algn="ctr"/>
            <a:r>
              <a:rPr lang="en-US">
                <a:solidFill>
                  <a:srgbClr val="1F497D"/>
                </a:solidFill>
                <a:ea typeface="Osaka" charset="-128"/>
              </a:rPr>
              <a:t>80-90% of our efforts should be </a:t>
            </a:r>
            <a:r>
              <a:rPr lang="en-US">
                <a:solidFill>
                  <a:srgbClr val="00B050"/>
                </a:solidFill>
                <a:ea typeface="Osaka" charset="-128"/>
              </a:rPr>
              <a:t>GREEN</a:t>
            </a:r>
            <a:r>
              <a:rPr lang="en-US">
                <a:solidFill>
                  <a:srgbClr val="1F497D"/>
                </a:solidFill>
                <a:ea typeface="Osaka" charset="-128"/>
              </a:rPr>
              <a:t>: preventative and proactive…</a:t>
            </a:r>
          </a:p>
        </p:txBody>
      </p:sp>
      <p:sp>
        <p:nvSpPr>
          <p:cNvPr id="19" name="Oval Callout 18"/>
          <p:cNvSpPr>
            <a:spLocks noChangeArrowheads="1"/>
          </p:cNvSpPr>
          <p:nvPr/>
        </p:nvSpPr>
        <p:spPr bwMode="auto">
          <a:xfrm>
            <a:off x="266700" y="1662113"/>
            <a:ext cx="2362200" cy="2286000"/>
          </a:xfrm>
          <a:prstGeom prst="wedgeEllipseCallout">
            <a:avLst>
              <a:gd name="adj1" fmla="val 21991"/>
              <a:gd name="adj2" fmla="val 103097"/>
            </a:avLst>
          </a:prstGeom>
          <a:solidFill>
            <a:srgbClr val="FFFF00">
              <a:alpha val="47058"/>
            </a:srgbClr>
          </a:solidFill>
          <a:ln w="9525">
            <a:solidFill>
              <a:srgbClr val="FFFF00"/>
            </a:solidFill>
            <a:miter lim="800000"/>
            <a:headEnd/>
            <a:tailEnd/>
          </a:ln>
          <a:effectLst>
            <a:outerShdw blurRad="40000" dist="23000" dir="5400000" rotWithShape="0">
              <a:srgbClr val="808080">
                <a:alpha val="34999"/>
              </a:srgbClr>
            </a:outerShdw>
          </a:effectLst>
        </p:spPr>
        <p:txBody>
          <a:bodyPr anchor="ctr"/>
          <a:lstStyle/>
          <a:p>
            <a:pPr algn="ctr"/>
            <a:r>
              <a:rPr lang="en-US">
                <a:solidFill>
                  <a:srgbClr val="1F497D"/>
                </a:solidFill>
                <a:ea typeface="Osaka" charset="-128"/>
              </a:rPr>
              <a:t>80-90% of our efforts should be </a:t>
            </a:r>
            <a:r>
              <a:rPr lang="en-US">
                <a:solidFill>
                  <a:srgbClr val="00B050"/>
                </a:solidFill>
                <a:ea typeface="Osaka" charset="-128"/>
              </a:rPr>
              <a:t>GREEN</a:t>
            </a:r>
            <a:r>
              <a:rPr lang="en-US">
                <a:solidFill>
                  <a:srgbClr val="1F497D"/>
                </a:solidFill>
                <a:ea typeface="Osaka" charset="-128"/>
              </a:rPr>
              <a:t>: preventative and proactive…</a:t>
            </a:r>
          </a:p>
        </p:txBody>
      </p:sp>
      <p:sp>
        <p:nvSpPr>
          <p:cNvPr id="20" name="Oval Callout 19"/>
          <p:cNvSpPr>
            <a:spLocks noChangeArrowheads="1"/>
          </p:cNvSpPr>
          <p:nvPr/>
        </p:nvSpPr>
        <p:spPr bwMode="auto">
          <a:xfrm>
            <a:off x="6281738" y="1306513"/>
            <a:ext cx="2619375" cy="2357437"/>
          </a:xfrm>
          <a:prstGeom prst="wedgeEllipseCallout">
            <a:avLst>
              <a:gd name="adj1" fmla="val -73375"/>
              <a:gd name="adj2" fmla="val -11458"/>
            </a:avLst>
          </a:prstGeom>
          <a:solidFill>
            <a:srgbClr val="FFFF00">
              <a:alpha val="47058"/>
            </a:srgbClr>
          </a:solidFill>
          <a:ln w="9525">
            <a:solidFill>
              <a:srgbClr val="FFFF0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1F497D"/>
                </a:solidFill>
              </a:rPr>
              <a:t>If we get TLE right, we will spend far less time on </a:t>
            </a:r>
            <a:r>
              <a:rPr lang="en-US" dirty="0">
                <a:solidFill>
                  <a:srgbClr val="FF0000"/>
                </a:solidFill>
              </a:rPr>
              <a:t>RED</a:t>
            </a:r>
            <a:r>
              <a:rPr lang="en-US" dirty="0">
                <a:solidFill>
                  <a:srgbClr val="1F497D"/>
                </a:solidFill>
              </a:rPr>
              <a:t>: urgent problems</a:t>
            </a:r>
          </a:p>
        </p:txBody>
      </p:sp>
      <p:grpSp>
        <p:nvGrpSpPr>
          <p:cNvPr id="15367" name="Group 42"/>
          <p:cNvGrpSpPr>
            <a:grpSpLocks/>
          </p:cNvGrpSpPr>
          <p:nvPr/>
        </p:nvGrpSpPr>
        <p:grpSpPr bwMode="auto">
          <a:xfrm>
            <a:off x="2351088" y="2081213"/>
            <a:ext cx="3408362" cy="2705100"/>
            <a:chOff x="2237771" y="2156158"/>
            <a:chExt cx="3724118" cy="2568772"/>
          </a:xfrm>
        </p:grpSpPr>
        <p:sp>
          <p:nvSpPr>
            <p:cNvPr id="15368" name="TextBox 17"/>
            <p:cNvSpPr txBox="1">
              <a:spLocks noChangeArrowheads="1"/>
            </p:cNvSpPr>
            <p:nvPr/>
          </p:nvSpPr>
          <p:spPr bwMode="auto">
            <a:xfrm>
              <a:off x="2237771" y="4207448"/>
              <a:ext cx="2319799" cy="51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buFontTx/>
                <a:buChar char="-"/>
              </a:pPr>
              <a:r>
                <a:rPr lang="en-US" sz="1400">
                  <a:solidFill>
                    <a:prstClr val="black"/>
                  </a:solidFill>
                </a:rPr>
                <a:t>  All Students</a:t>
              </a:r>
            </a:p>
            <a:p>
              <a:pPr eaLnBrk="1" hangingPunct="1"/>
              <a:r>
                <a:rPr lang="en-US" sz="1400">
                  <a:solidFill>
                    <a:prstClr val="black"/>
                  </a:solidFill>
                </a:rPr>
                <a:t>- Preventative, Proactive</a:t>
              </a:r>
            </a:p>
          </p:txBody>
        </p:sp>
        <p:sp>
          <p:nvSpPr>
            <p:cNvPr id="28" name="TextBox 27"/>
            <p:cNvSpPr txBox="1"/>
            <p:nvPr/>
          </p:nvSpPr>
          <p:spPr>
            <a:xfrm>
              <a:off x="3240352" y="3028997"/>
              <a:ext cx="2721537" cy="292454"/>
            </a:xfrm>
            <a:prstGeom prst="rect">
              <a:avLst/>
            </a:prstGeom>
            <a:noFill/>
          </p:spPr>
          <p:txBody>
            <a:bodyPr>
              <a:spAutoFit/>
            </a:bodyPr>
            <a:lstStyle/>
            <a:p>
              <a:pPr>
                <a:defRPr/>
              </a:pPr>
              <a:r>
                <a:rPr lang="en-US" sz="1400" dirty="0">
                  <a:solidFill>
                    <a:prstClr val="black"/>
                  </a:solidFill>
                  <a:ea typeface="ＭＳ Ｐゴシック" pitchFamily="34" charset="-128"/>
                </a:rPr>
                <a:t>- At Risk Group Interventions  </a:t>
              </a:r>
            </a:p>
          </p:txBody>
        </p:sp>
        <p:sp>
          <p:nvSpPr>
            <p:cNvPr id="15370" name="TextBox 20"/>
            <p:cNvSpPr txBox="1">
              <a:spLocks noChangeArrowheads="1"/>
            </p:cNvSpPr>
            <p:nvPr/>
          </p:nvSpPr>
          <p:spPr bwMode="auto">
            <a:xfrm>
              <a:off x="3785696" y="2300274"/>
              <a:ext cx="1696177" cy="29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buFontTx/>
                <a:buChar char="-"/>
              </a:pPr>
              <a:r>
                <a:rPr lang="en-US" sz="1400">
                  <a:solidFill>
                    <a:prstClr val="black"/>
                  </a:solidFill>
                </a:rPr>
                <a:t> Individualized</a:t>
              </a:r>
            </a:p>
          </p:txBody>
        </p:sp>
        <p:sp>
          <p:nvSpPr>
            <p:cNvPr id="15371" name="TextBox 26"/>
            <p:cNvSpPr txBox="1">
              <a:spLocks noChangeArrowheads="1"/>
            </p:cNvSpPr>
            <p:nvPr/>
          </p:nvSpPr>
          <p:spPr bwMode="auto">
            <a:xfrm>
              <a:off x="3621647" y="2775313"/>
              <a:ext cx="925697" cy="27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1200">
                  <a:solidFill>
                    <a:prstClr val="black"/>
                  </a:solidFill>
                </a:rPr>
                <a:t>5 – 10 %</a:t>
              </a:r>
            </a:p>
          </p:txBody>
        </p:sp>
        <p:sp>
          <p:nvSpPr>
            <p:cNvPr id="15372" name="TextBox 28"/>
            <p:cNvSpPr txBox="1">
              <a:spLocks noChangeArrowheads="1"/>
            </p:cNvSpPr>
            <p:nvPr/>
          </p:nvSpPr>
          <p:spPr bwMode="auto">
            <a:xfrm>
              <a:off x="2835752" y="3863571"/>
              <a:ext cx="1233734" cy="27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1200">
                  <a:solidFill>
                    <a:prstClr val="black"/>
                  </a:solidFill>
                </a:rPr>
                <a:t>80 – 90 %</a:t>
              </a:r>
            </a:p>
          </p:txBody>
        </p:sp>
        <p:sp>
          <p:nvSpPr>
            <p:cNvPr id="15373" name="TextBox 34"/>
            <p:cNvSpPr txBox="1">
              <a:spLocks noChangeArrowheads="1"/>
            </p:cNvSpPr>
            <p:nvPr/>
          </p:nvSpPr>
          <p:spPr bwMode="auto">
            <a:xfrm>
              <a:off x="4105154" y="2156158"/>
              <a:ext cx="1014615" cy="27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sz="1200">
                  <a:solidFill>
                    <a:prstClr val="black"/>
                  </a:solidFill>
                </a:rPr>
                <a:t>1 – 5 %</a:t>
              </a:r>
            </a:p>
          </p:txBody>
        </p:sp>
      </p:grpSp>
    </p:spTree>
    <p:extLst>
      <p:ext uri="{BB962C8B-B14F-4D97-AF65-F5344CB8AC3E}">
        <p14:creationId xmlns:p14="http://schemas.microsoft.com/office/powerpoint/2010/main" val="3156759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TotalTime>
  <Words>2310</Words>
  <Application>Microsoft Office PowerPoint</Application>
  <PresentationFormat>On-screen Show (4:3)</PresentationFormat>
  <Paragraphs>432</Paragraphs>
  <Slides>48</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Austin</vt:lpstr>
      <vt:lpstr>Office Theme</vt:lpstr>
      <vt:lpstr>Clip</vt:lpstr>
      <vt:lpstr> The Effective Teacher: Classroom Management</vt:lpstr>
      <vt:lpstr>PowerPoint Presentation</vt:lpstr>
      <vt:lpstr>PowerPoint Presentation</vt:lpstr>
      <vt:lpstr>The Most Important factor affecting Student Achievement</vt:lpstr>
      <vt:lpstr>Critical Role of Classroom Management</vt:lpstr>
      <vt:lpstr>The Impact of Teacher Effectiveness </vt:lpstr>
      <vt:lpstr>Critical Role of Classroom Management</vt:lpstr>
      <vt:lpstr>PowerPoint Presentation</vt:lpstr>
      <vt:lpstr>Positive Teaching and Learning Environments  support academic performance</vt:lpstr>
      <vt:lpstr>Classroom Management</vt:lpstr>
      <vt:lpstr>Dimensions of Classroom Time</vt:lpstr>
      <vt:lpstr>PowerPoint Presentation</vt:lpstr>
      <vt:lpstr>Definition 1</vt:lpstr>
      <vt:lpstr>Definition2</vt:lpstr>
      <vt:lpstr>Classroom as  Learning Communities</vt:lpstr>
      <vt:lpstr>Effective Manager Characteristics!</vt:lpstr>
      <vt:lpstr>PowerPoint Presentation</vt:lpstr>
      <vt:lpstr>4 key factors to Effective  Classroom Management</vt:lpstr>
      <vt:lpstr>I. The Physical Environment of the classroom</vt:lpstr>
      <vt:lpstr>II. Classroom Climate</vt:lpstr>
      <vt:lpstr>III. Expectations and Procedures</vt:lpstr>
      <vt:lpstr>IV. Teacher-student relationships</vt:lpstr>
      <vt:lpstr>The Positive Classroom-  Establishing a classroom of Respect and Rapport</vt:lpstr>
      <vt:lpstr>How is Managing a Classroom different than</vt:lpstr>
      <vt:lpstr>What is a poorly managed classroom like?</vt:lpstr>
      <vt:lpstr>What is a well- managed classroom like?</vt:lpstr>
      <vt:lpstr>SEARCHING FOR SOLUTIONS</vt:lpstr>
      <vt:lpstr>THE PROBLEM IS NOT DISCIPLINE</vt:lpstr>
      <vt:lpstr>Rules versus Procedures</vt:lpstr>
      <vt:lpstr>Discipline v. Management</vt:lpstr>
      <vt:lpstr>Building Your Plan:   Procedures/Routines</vt:lpstr>
      <vt:lpstr>Evidence Based Practices in Classroom Management</vt:lpstr>
      <vt:lpstr>1. Maximize structure in your classroom.</vt:lpstr>
      <vt:lpstr>Teaching Procedures</vt:lpstr>
      <vt:lpstr>PowerPoint Presentation</vt:lpstr>
      <vt:lpstr>2.     Post, Teach, Review, Monitor, and reinforce a small number of positively stated expectations.</vt:lpstr>
      <vt:lpstr>PowerPoint Presentation</vt:lpstr>
      <vt:lpstr>3. Actively engage students in observable ways.</vt:lpstr>
      <vt:lpstr>3.      Range of evidence based practices that promote  active engagement</vt:lpstr>
      <vt:lpstr>4.      Establish a continuum of strategies to acknowledge appropriate behavior.</vt:lpstr>
      <vt:lpstr>5.     Establish a continuum of strategies to respond  to inappropriate behavior.</vt:lpstr>
      <vt:lpstr> ESTABLISHING  CONSEQUENCES </vt:lpstr>
      <vt:lpstr> ESTABLISHING  CONSEQUENCES </vt:lpstr>
      <vt:lpstr>How do you plan to ……</vt:lpstr>
      <vt:lpstr>Classroom Procedures</vt:lpstr>
      <vt:lpstr>CHAMPS</vt:lpstr>
      <vt:lpstr>Questions or Thoughts</vt:lpstr>
      <vt:lpstr>Thanks!  If you need anything, please contact me at cwyatt@cgresd.net or call 386-8670</vt:lpstr>
    </vt:vector>
  </TitlesOfParts>
  <Company>CGRESD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Effective Teacher: Classroom Management</dc:title>
  <dc:creator>User</dc:creator>
  <cp:lastModifiedBy>User</cp:lastModifiedBy>
  <cp:revision>23</cp:revision>
  <cp:lastPrinted>2013-10-21T17:08:49Z</cp:lastPrinted>
  <dcterms:created xsi:type="dcterms:W3CDTF">2011-09-26T18:51:56Z</dcterms:created>
  <dcterms:modified xsi:type="dcterms:W3CDTF">2013-10-21T17:44:36Z</dcterms:modified>
</cp:coreProperties>
</file>