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6.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88" r:id="rId2"/>
    <p:sldMasterId id="2147483700" r:id="rId3"/>
  </p:sldMasterIdLst>
  <p:notesMasterIdLst>
    <p:notesMasterId r:id="rId75"/>
  </p:notesMasterIdLst>
  <p:handoutMasterIdLst>
    <p:handoutMasterId r:id="rId76"/>
  </p:handoutMasterIdLst>
  <p:sldIdLst>
    <p:sldId id="308" r:id="rId4"/>
    <p:sldId id="407" r:id="rId5"/>
    <p:sldId id="498" r:id="rId6"/>
    <p:sldId id="499" r:id="rId7"/>
    <p:sldId id="500" r:id="rId8"/>
    <p:sldId id="501" r:id="rId9"/>
    <p:sldId id="502" r:id="rId10"/>
    <p:sldId id="503" r:id="rId11"/>
    <p:sldId id="504" r:id="rId12"/>
    <p:sldId id="505" r:id="rId13"/>
    <p:sldId id="506" r:id="rId14"/>
    <p:sldId id="507" r:id="rId15"/>
    <p:sldId id="508" r:id="rId16"/>
    <p:sldId id="509" r:id="rId17"/>
    <p:sldId id="510" r:id="rId18"/>
    <p:sldId id="513" r:id="rId19"/>
    <p:sldId id="514" r:id="rId20"/>
    <p:sldId id="515" r:id="rId21"/>
    <p:sldId id="516" r:id="rId22"/>
    <p:sldId id="517" r:id="rId23"/>
    <p:sldId id="518" r:id="rId24"/>
    <p:sldId id="519" r:id="rId25"/>
    <p:sldId id="520" r:id="rId26"/>
    <p:sldId id="521" r:id="rId27"/>
    <p:sldId id="511" r:id="rId28"/>
    <p:sldId id="512" r:id="rId29"/>
    <p:sldId id="477" r:id="rId30"/>
    <p:sldId id="409" r:id="rId31"/>
    <p:sldId id="410" r:id="rId32"/>
    <p:sldId id="474" r:id="rId33"/>
    <p:sldId id="413" r:id="rId34"/>
    <p:sldId id="416" r:id="rId35"/>
    <p:sldId id="417" r:id="rId36"/>
    <p:sldId id="418" r:id="rId37"/>
    <p:sldId id="419" r:id="rId38"/>
    <p:sldId id="420" r:id="rId39"/>
    <p:sldId id="421" r:id="rId40"/>
    <p:sldId id="408" r:id="rId41"/>
    <p:sldId id="478" r:id="rId42"/>
    <p:sldId id="479" r:id="rId43"/>
    <p:sldId id="480" r:id="rId44"/>
    <p:sldId id="481" r:id="rId45"/>
    <p:sldId id="482" r:id="rId46"/>
    <p:sldId id="483" r:id="rId47"/>
    <p:sldId id="484" r:id="rId48"/>
    <p:sldId id="447" r:id="rId49"/>
    <p:sldId id="475" r:id="rId50"/>
    <p:sldId id="476" r:id="rId51"/>
    <p:sldId id="495" r:id="rId52"/>
    <p:sldId id="492" r:id="rId53"/>
    <p:sldId id="486" r:id="rId54"/>
    <p:sldId id="487" r:id="rId55"/>
    <p:sldId id="488" r:id="rId56"/>
    <p:sldId id="489" r:id="rId57"/>
    <p:sldId id="496" r:id="rId58"/>
    <p:sldId id="497" r:id="rId59"/>
    <p:sldId id="456" r:id="rId60"/>
    <p:sldId id="457" r:id="rId61"/>
    <p:sldId id="458" r:id="rId62"/>
    <p:sldId id="459" r:id="rId63"/>
    <p:sldId id="460" r:id="rId64"/>
    <p:sldId id="461" r:id="rId65"/>
    <p:sldId id="462" r:id="rId66"/>
    <p:sldId id="491" r:id="rId67"/>
    <p:sldId id="490" r:id="rId68"/>
    <p:sldId id="522" r:id="rId69"/>
    <p:sldId id="435" r:id="rId70"/>
    <p:sldId id="523" r:id="rId71"/>
    <p:sldId id="524" r:id="rId72"/>
    <p:sldId id="525" r:id="rId73"/>
    <p:sldId id="526" r:id="rId7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71304" autoAdjust="0"/>
  </p:normalViewPr>
  <p:slideViewPr>
    <p:cSldViewPr>
      <p:cViewPr varScale="1">
        <p:scale>
          <a:sx n="75" d="100"/>
          <a:sy n="75" d="100"/>
        </p:scale>
        <p:origin x="-846" y="-102"/>
      </p:cViewPr>
      <p:guideLst>
        <p:guide orient="horz" pos="2160"/>
        <p:guide pos="2880"/>
      </p:guideLst>
    </p:cSldViewPr>
  </p:slideViewPr>
  <p:notesTextViewPr>
    <p:cViewPr>
      <p:scale>
        <a:sx n="1" d="1"/>
        <a:sy n="1" d="1"/>
      </p:scale>
      <p:origin x="0" y="0"/>
    </p:cViewPr>
  </p:notesTextViewPr>
  <p:sorterViewPr>
    <p:cViewPr>
      <p:scale>
        <a:sx n="100" d="100"/>
        <a:sy n="100" d="100"/>
      </p:scale>
      <p:origin x="0" y="272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5.xm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6.xml"/></Relationships>
</file>

<file path=ppt/charts/_rels/chart2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hPercent val="44"/>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6.5146579804560262E-2"/>
          <c:y val="8.050847457627118E-2"/>
          <c:w val="0.75895765472312704"/>
          <c:h val="0.53389830508474578"/>
        </c:manualLayout>
      </c:layout>
      <c:bar3DChart>
        <c:barDir val="col"/>
        <c:grouping val="clustered"/>
        <c:varyColors val="0"/>
        <c:ser>
          <c:idx val="0"/>
          <c:order val="0"/>
          <c:tx>
            <c:strRef>
              <c:f>Sheet1!$A$2</c:f>
              <c:strCache>
                <c:ptCount val="1"/>
                <c:pt idx="0">
                  <c:v>MME 2009</c:v>
                </c:pt>
              </c:strCache>
            </c:strRef>
          </c:tx>
          <c:spPr>
            <a:solidFill>
              <a:srgbClr val="9999FF"/>
            </a:solidFill>
            <a:ln w="12686">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Sheet1!$B$2:$F$2</c:f>
              <c:numCache>
                <c:formatCode>General</c:formatCode>
                <c:ptCount val="5"/>
                <c:pt idx="0">
                  <c:v>54</c:v>
                </c:pt>
                <c:pt idx="1">
                  <c:v>51</c:v>
                </c:pt>
                <c:pt idx="2">
                  <c:v>45</c:v>
                </c:pt>
                <c:pt idx="3">
                  <c:v>63</c:v>
                </c:pt>
                <c:pt idx="4">
                  <c:v>55</c:v>
                </c:pt>
              </c:numCache>
            </c:numRef>
          </c:val>
        </c:ser>
        <c:ser>
          <c:idx val="1"/>
          <c:order val="1"/>
          <c:tx>
            <c:strRef>
              <c:f>Sheet1!$A$3</c:f>
              <c:strCache>
                <c:ptCount val="1"/>
                <c:pt idx="0">
                  <c:v>MME 2010</c:v>
                </c:pt>
              </c:strCache>
            </c:strRef>
          </c:tx>
          <c:spPr>
            <a:solidFill>
              <a:srgbClr val="993366"/>
            </a:solidFill>
            <a:ln w="12686">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Sheet1!$B$3:$F$3</c:f>
              <c:numCache>
                <c:formatCode>General</c:formatCode>
                <c:ptCount val="5"/>
                <c:pt idx="0">
                  <c:v>65</c:v>
                </c:pt>
                <c:pt idx="1">
                  <c:v>70</c:v>
                </c:pt>
                <c:pt idx="2">
                  <c:v>51</c:v>
                </c:pt>
                <c:pt idx="3">
                  <c:v>63</c:v>
                </c:pt>
                <c:pt idx="4">
                  <c:v>60</c:v>
                </c:pt>
              </c:numCache>
            </c:numRef>
          </c:val>
        </c:ser>
        <c:ser>
          <c:idx val="2"/>
          <c:order val="2"/>
          <c:tx>
            <c:strRef>
              <c:f>Sheet1!$A$4</c:f>
              <c:strCache>
                <c:ptCount val="1"/>
                <c:pt idx="0">
                  <c:v>MME 2011</c:v>
                </c:pt>
              </c:strCache>
            </c:strRef>
          </c:tx>
          <c:spPr>
            <a:solidFill>
              <a:srgbClr val="FFFFCC"/>
            </a:solidFill>
            <a:ln w="12686">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Sheet1!$B$4:$F$4</c:f>
              <c:numCache>
                <c:formatCode>General</c:formatCode>
                <c:ptCount val="5"/>
                <c:pt idx="0">
                  <c:v>55</c:v>
                </c:pt>
                <c:pt idx="1">
                  <c:v>68</c:v>
                </c:pt>
                <c:pt idx="2">
                  <c:v>51</c:v>
                </c:pt>
                <c:pt idx="3">
                  <c:v>59</c:v>
                </c:pt>
                <c:pt idx="4">
                  <c:v>46</c:v>
                </c:pt>
              </c:numCache>
            </c:numRef>
          </c:val>
        </c:ser>
        <c:ser>
          <c:idx val="3"/>
          <c:order val="3"/>
          <c:tx>
            <c:strRef>
              <c:f>Sheet1!$A$5</c:f>
              <c:strCache>
                <c:ptCount val="1"/>
                <c:pt idx="0">
                  <c:v>MME 2012</c:v>
                </c:pt>
              </c:strCache>
            </c:strRef>
          </c:tx>
          <c:spPr>
            <a:solidFill>
              <a:srgbClr val="CCFFFF"/>
            </a:solidFill>
            <a:ln w="12686">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Sheet1!$B$5:$F$5</c:f>
              <c:numCache>
                <c:formatCode>General</c:formatCode>
                <c:ptCount val="5"/>
                <c:pt idx="0">
                  <c:v>51</c:v>
                </c:pt>
                <c:pt idx="1">
                  <c:v>56</c:v>
                </c:pt>
                <c:pt idx="2">
                  <c:v>32</c:v>
                </c:pt>
                <c:pt idx="3">
                  <c:v>58</c:v>
                </c:pt>
                <c:pt idx="4">
                  <c:v>48</c:v>
                </c:pt>
              </c:numCache>
            </c:numRef>
          </c:val>
        </c:ser>
        <c:ser>
          <c:idx val="4"/>
          <c:order val="4"/>
          <c:tx>
            <c:strRef>
              <c:f>Sheet1!$A$6</c:f>
              <c:strCache>
                <c:ptCount val="1"/>
                <c:pt idx="0">
                  <c:v>MME 2013 </c:v>
                </c:pt>
              </c:strCache>
            </c:strRef>
          </c:tx>
          <c:spPr>
            <a:solidFill>
              <a:srgbClr val="660066"/>
            </a:solidFill>
            <a:ln w="12686">
              <a:solidFill>
                <a:srgbClr val="000000"/>
              </a:solidFill>
              <a:prstDash val="solid"/>
            </a:ln>
          </c:spPr>
          <c:invertIfNegative val="0"/>
          <c:dLbls>
            <c:showLegendKey val="0"/>
            <c:showVal val="1"/>
            <c:showCatName val="0"/>
            <c:showSerName val="0"/>
            <c:showPercent val="0"/>
            <c:showBubbleSize val="0"/>
            <c:showLeaderLines val="0"/>
          </c:dLbls>
          <c:cat>
            <c:strRef>
              <c:f>Sheet1!$B$1:$F$1</c:f>
              <c:strCache>
                <c:ptCount val="5"/>
                <c:pt idx="0">
                  <c:v>Beaverton</c:v>
                </c:pt>
                <c:pt idx="1">
                  <c:v>Clare</c:v>
                </c:pt>
                <c:pt idx="2">
                  <c:v>Farwell</c:v>
                </c:pt>
                <c:pt idx="3">
                  <c:v>Gladwin</c:v>
                </c:pt>
                <c:pt idx="4">
                  <c:v>Harrison </c:v>
                </c:pt>
              </c:strCache>
            </c:strRef>
          </c:cat>
          <c:val>
            <c:numRef>
              <c:f>Sheet1!$B$6:$F$6</c:f>
              <c:numCache>
                <c:formatCode>General</c:formatCode>
                <c:ptCount val="5"/>
                <c:pt idx="0">
                  <c:v>42</c:v>
                </c:pt>
                <c:pt idx="1">
                  <c:v>48</c:v>
                </c:pt>
                <c:pt idx="2">
                  <c:v>40</c:v>
                </c:pt>
                <c:pt idx="3">
                  <c:v>56</c:v>
                </c:pt>
                <c:pt idx="4">
                  <c:v>36</c:v>
                </c:pt>
              </c:numCache>
            </c:numRef>
          </c:val>
        </c:ser>
        <c:dLbls>
          <c:showLegendKey val="0"/>
          <c:showVal val="0"/>
          <c:showCatName val="0"/>
          <c:showSerName val="0"/>
          <c:showPercent val="0"/>
          <c:showBubbleSize val="0"/>
        </c:dLbls>
        <c:gapWidth val="150"/>
        <c:gapDepth val="0"/>
        <c:shape val="box"/>
        <c:axId val="89785472"/>
        <c:axId val="89787008"/>
        <c:axId val="0"/>
      </c:bar3DChart>
      <c:catAx>
        <c:axId val="89785472"/>
        <c:scaling>
          <c:orientation val="minMax"/>
        </c:scaling>
        <c:delete val="0"/>
        <c:axPos val="b"/>
        <c:numFmt formatCode="General" sourceLinked="1"/>
        <c:majorTickMark val="out"/>
        <c:minorTickMark val="none"/>
        <c:tickLblPos val="low"/>
        <c:spPr>
          <a:ln w="3171">
            <a:solidFill>
              <a:srgbClr val="000000"/>
            </a:solidFill>
            <a:prstDash val="solid"/>
          </a:ln>
        </c:spPr>
        <c:txPr>
          <a:bodyPr rot="5400000" vert="horz"/>
          <a:lstStyle/>
          <a:p>
            <a:pPr>
              <a:defRPr sz="1024" b="1" i="0" u="none" strike="noStrike" baseline="0">
                <a:solidFill>
                  <a:srgbClr val="000000"/>
                </a:solidFill>
                <a:latin typeface="Arial"/>
                <a:ea typeface="Arial"/>
                <a:cs typeface="Arial"/>
              </a:defRPr>
            </a:pPr>
            <a:endParaRPr lang="en-US"/>
          </a:p>
        </c:txPr>
        <c:crossAx val="89787008"/>
        <c:crosses val="autoZero"/>
        <c:auto val="1"/>
        <c:lblAlgn val="ctr"/>
        <c:lblOffset val="100"/>
        <c:tickLblSkip val="1"/>
        <c:tickMarkSkip val="1"/>
        <c:noMultiLvlLbl val="0"/>
      </c:catAx>
      <c:valAx>
        <c:axId val="89787008"/>
        <c:scaling>
          <c:orientation val="minMax"/>
          <c:max val="100"/>
        </c:scaling>
        <c:delete val="0"/>
        <c:axPos val="l"/>
        <c:majorGridlines>
          <c:spPr>
            <a:ln w="3171">
              <a:solidFill>
                <a:srgbClr val="000000"/>
              </a:solidFill>
              <a:prstDash val="solid"/>
            </a:ln>
          </c:spPr>
        </c:majorGridlines>
        <c:numFmt formatCode="General" sourceLinked="1"/>
        <c:majorTickMark val="out"/>
        <c:minorTickMark val="none"/>
        <c:tickLblPos val="nextTo"/>
        <c:spPr>
          <a:ln w="3171">
            <a:solidFill>
              <a:srgbClr val="000000"/>
            </a:solidFill>
            <a:prstDash val="solid"/>
          </a:ln>
        </c:spPr>
        <c:txPr>
          <a:bodyPr rot="0" vert="horz"/>
          <a:lstStyle/>
          <a:p>
            <a:pPr>
              <a:defRPr sz="1024" b="1" i="0" u="none" strike="noStrike" baseline="0">
                <a:solidFill>
                  <a:srgbClr val="000000"/>
                </a:solidFill>
                <a:latin typeface="Arial"/>
                <a:ea typeface="Arial"/>
                <a:cs typeface="Arial"/>
              </a:defRPr>
            </a:pPr>
            <a:endParaRPr lang="en-US"/>
          </a:p>
        </c:txPr>
        <c:crossAx val="89785472"/>
        <c:crosses val="autoZero"/>
        <c:crossBetween val="between"/>
        <c:majorUnit val="20"/>
      </c:valAx>
    </c:plotArea>
    <c:legend>
      <c:legendPos val="r"/>
      <c:legendEntry>
        <c:idx val="0"/>
        <c:delete val="1"/>
      </c:legendEntry>
      <c:layout>
        <c:manualLayout>
          <c:xMode val="edge"/>
          <c:yMode val="edge"/>
          <c:x val="0.75753919420106175"/>
          <c:y val="0.1651051785017916"/>
          <c:w val="9.0231117674759817E-2"/>
          <c:h val="0.39145538876771463"/>
        </c:manualLayout>
      </c:layout>
      <c:overlay val="0"/>
      <c:spPr>
        <a:noFill/>
        <a:ln w="3171">
          <a:solidFill>
            <a:srgbClr val="000000"/>
          </a:solidFill>
          <a:prstDash val="solid"/>
        </a:ln>
      </c:spPr>
      <c:txPr>
        <a:bodyPr/>
        <a:lstStyle/>
        <a:p>
          <a:pPr>
            <a:defRPr sz="939"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024"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val>
            <c:numRef>
              <c:f>Sheet1!$G$6:$H$6</c:f>
              <c:numCache>
                <c:formatCode>General</c:formatCode>
                <c:ptCount val="2"/>
                <c:pt idx="0">
                  <c:v>18</c:v>
                </c:pt>
                <c:pt idx="1">
                  <c:v>82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val>
            <c:numRef>
              <c:f>Sheet1!$B$8:$C$8</c:f>
              <c:numCache>
                <c:formatCode>General</c:formatCode>
                <c:ptCount val="2"/>
                <c:pt idx="0">
                  <c:v>16</c:v>
                </c:pt>
                <c:pt idx="1">
                  <c:v>84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val>
            <c:numRef>
              <c:f>Sheet1!$D$8:$E$8</c:f>
              <c:numCache>
                <c:formatCode>General</c:formatCode>
                <c:ptCount val="2"/>
                <c:pt idx="0">
                  <c:v>12</c:v>
                </c:pt>
                <c:pt idx="1">
                  <c:v>88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val>
            <c:numRef>
              <c:f>Sheet1!$G$8:$H$8</c:f>
              <c:numCache>
                <c:formatCode>General</c:formatCode>
                <c:ptCount val="2"/>
                <c:pt idx="0">
                  <c:v>0</c:v>
                </c:pt>
                <c:pt idx="1">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val>
            <c:numRef>
              <c:f>Sheet1!$B$9:$C$9</c:f>
              <c:numCache>
                <c:formatCode>General</c:formatCode>
                <c:ptCount val="2"/>
                <c:pt idx="0">
                  <c:v>45</c:v>
                </c:pt>
                <c:pt idx="1">
                  <c:v>55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val>
            <c:numRef>
              <c:f>Sheet1!$D$9:$E$9</c:f>
              <c:numCache>
                <c:formatCode>General</c:formatCode>
                <c:ptCount val="2"/>
                <c:pt idx="0">
                  <c:v>39</c:v>
                </c:pt>
                <c:pt idx="1">
                  <c:v>61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hPercent val="47"/>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3.4910264738520769E-2"/>
          <c:y val="0.11842141554339605"/>
          <c:w val="0.82995658133202832"/>
          <c:h val="0.70679500867476308"/>
        </c:manualLayout>
      </c:layout>
      <c:bar3DChart>
        <c:barDir val="col"/>
        <c:grouping val="clustered"/>
        <c:varyColors val="0"/>
        <c:ser>
          <c:idx val="0"/>
          <c:order val="0"/>
          <c:tx>
            <c:strRef>
              <c:f>Sheet1!$A$2</c:f>
              <c:strCache>
                <c:ptCount val="1"/>
                <c:pt idx="0">
                  <c:v>MME 2009</c:v>
                </c:pt>
              </c:strCache>
            </c:strRef>
          </c:tx>
          <c:spPr>
            <a:solidFill>
              <a:srgbClr val="9999FF"/>
            </a:solidFill>
            <a:ln w="12693">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Sheet1!$B$2:$F$2</c:f>
              <c:numCache>
                <c:formatCode>General</c:formatCode>
                <c:ptCount val="5"/>
                <c:pt idx="0">
                  <c:v>29</c:v>
                </c:pt>
                <c:pt idx="1">
                  <c:v>28</c:v>
                </c:pt>
                <c:pt idx="2">
                  <c:v>30</c:v>
                </c:pt>
                <c:pt idx="3">
                  <c:v>43</c:v>
                </c:pt>
                <c:pt idx="4">
                  <c:v>25</c:v>
                </c:pt>
              </c:numCache>
            </c:numRef>
          </c:val>
        </c:ser>
        <c:ser>
          <c:idx val="1"/>
          <c:order val="1"/>
          <c:tx>
            <c:strRef>
              <c:f>Sheet1!$A$3</c:f>
              <c:strCache>
                <c:ptCount val="1"/>
                <c:pt idx="0">
                  <c:v>MME 2010</c:v>
                </c:pt>
              </c:strCache>
            </c:strRef>
          </c:tx>
          <c:spPr>
            <a:solidFill>
              <a:srgbClr val="993366"/>
            </a:solidFill>
            <a:ln w="12693">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Sheet1!$B$3:$F$3</c:f>
              <c:numCache>
                <c:formatCode>General</c:formatCode>
                <c:ptCount val="5"/>
                <c:pt idx="0">
                  <c:v>42</c:v>
                </c:pt>
                <c:pt idx="1">
                  <c:v>51</c:v>
                </c:pt>
                <c:pt idx="2">
                  <c:v>26</c:v>
                </c:pt>
                <c:pt idx="3">
                  <c:v>39</c:v>
                </c:pt>
                <c:pt idx="4">
                  <c:v>25</c:v>
                </c:pt>
              </c:numCache>
            </c:numRef>
          </c:val>
        </c:ser>
        <c:ser>
          <c:idx val="2"/>
          <c:order val="2"/>
          <c:tx>
            <c:strRef>
              <c:f>Sheet1!$A$4</c:f>
              <c:strCache>
                <c:ptCount val="1"/>
                <c:pt idx="0">
                  <c:v>MME 2011</c:v>
                </c:pt>
              </c:strCache>
            </c:strRef>
          </c:tx>
          <c:spPr>
            <a:solidFill>
              <a:srgbClr val="FFFFCC"/>
            </a:solidFill>
            <a:ln w="12693">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Sheet1!$B$4:$F$4</c:f>
              <c:numCache>
                <c:formatCode>General</c:formatCode>
                <c:ptCount val="5"/>
                <c:pt idx="0">
                  <c:v>26</c:v>
                </c:pt>
                <c:pt idx="1">
                  <c:v>44</c:v>
                </c:pt>
                <c:pt idx="2">
                  <c:v>26</c:v>
                </c:pt>
                <c:pt idx="3">
                  <c:v>43</c:v>
                </c:pt>
                <c:pt idx="4">
                  <c:v>23</c:v>
                </c:pt>
              </c:numCache>
            </c:numRef>
          </c:val>
        </c:ser>
        <c:ser>
          <c:idx val="3"/>
          <c:order val="3"/>
          <c:tx>
            <c:strRef>
              <c:f>Sheet1!$A$5</c:f>
              <c:strCache>
                <c:ptCount val="1"/>
                <c:pt idx="0">
                  <c:v>MME 2012 </c:v>
                </c:pt>
              </c:strCache>
            </c:strRef>
          </c:tx>
          <c:spPr>
            <a:solidFill>
              <a:srgbClr val="CCFFFF"/>
            </a:solidFill>
            <a:ln w="12693">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Sheet1!$B$5:$F$5</c:f>
              <c:numCache>
                <c:formatCode>General</c:formatCode>
                <c:ptCount val="5"/>
                <c:pt idx="0">
                  <c:v>40</c:v>
                </c:pt>
                <c:pt idx="1">
                  <c:v>45</c:v>
                </c:pt>
                <c:pt idx="2">
                  <c:v>19</c:v>
                </c:pt>
                <c:pt idx="3">
                  <c:v>49</c:v>
                </c:pt>
                <c:pt idx="4">
                  <c:v>22</c:v>
                </c:pt>
              </c:numCache>
            </c:numRef>
          </c:val>
        </c:ser>
        <c:ser>
          <c:idx val="4"/>
          <c:order val="4"/>
          <c:tx>
            <c:strRef>
              <c:f>Sheet1!$A$6</c:f>
              <c:strCache>
                <c:ptCount val="1"/>
                <c:pt idx="0">
                  <c:v>MME 2013</c:v>
                </c:pt>
              </c:strCache>
            </c:strRef>
          </c:tx>
          <c:spPr>
            <a:solidFill>
              <a:srgbClr val="660066"/>
            </a:solidFill>
            <a:ln w="12693">
              <a:solidFill>
                <a:srgbClr val="000000"/>
              </a:solidFill>
              <a:prstDash val="solid"/>
            </a:ln>
          </c:spPr>
          <c:invertIfNegative val="0"/>
          <c:dLbls>
            <c:spPr>
              <a:noFill/>
              <a:ln w="25387">
                <a:noFill/>
              </a:ln>
            </c:spPr>
            <c:txPr>
              <a:bodyPr/>
              <a:lstStyle/>
              <a:p>
                <a:pPr>
                  <a:defRPr sz="1200" b="1" i="0" u="none" strike="noStrike" baseline="0">
                    <a:solidFill>
                      <a:sysClr val="windowText" lastClr="000000"/>
                    </a:solidFill>
                    <a:latin typeface="Arial"/>
                    <a:ea typeface="Arial"/>
                    <a:cs typeface="Arial"/>
                  </a:defRPr>
                </a:pPr>
                <a:endParaRPr lang="en-US"/>
              </a:p>
            </c:txPr>
            <c:showLegendKey val="0"/>
            <c:showVal val="1"/>
            <c:showCatName val="0"/>
            <c:showSerName val="0"/>
            <c:showPercent val="0"/>
            <c:showBubbleSize val="0"/>
            <c:showLeaderLines val="0"/>
          </c:dLbls>
          <c:cat>
            <c:strRef>
              <c:f>Sheet1!$B$1:$F$1</c:f>
              <c:strCache>
                <c:ptCount val="5"/>
                <c:pt idx="0">
                  <c:v>Beaverton</c:v>
                </c:pt>
                <c:pt idx="1">
                  <c:v>Clare</c:v>
                </c:pt>
                <c:pt idx="2">
                  <c:v>Farwell</c:v>
                </c:pt>
                <c:pt idx="3">
                  <c:v>Gladwin</c:v>
                </c:pt>
                <c:pt idx="4">
                  <c:v>Harrison </c:v>
                </c:pt>
              </c:strCache>
            </c:strRef>
          </c:cat>
          <c:val>
            <c:numRef>
              <c:f>Sheet1!$B$6:$F$6</c:f>
              <c:numCache>
                <c:formatCode>General</c:formatCode>
                <c:ptCount val="5"/>
                <c:pt idx="0">
                  <c:v>42</c:v>
                </c:pt>
                <c:pt idx="1">
                  <c:v>49</c:v>
                </c:pt>
                <c:pt idx="2">
                  <c:v>32</c:v>
                </c:pt>
                <c:pt idx="3">
                  <c:v>54</c:v>
                </c:pt>
                <c:pt idx="4">
                  <c:v>22</c:v>
                </c:pt>
              </c:numCache>
            </c:numRef>
          </c:val>
        </c:ser>
        <c:dLbls>
          <c:showLegendKey val="0"/>
          <c:showVal val="0"/>
          <c:showCatName val="0"/>
          <c:showSerName val="0"/>
          <c:showPercent val="0"/>
          <c:showBubbleSize val="0"/>
        </c:dLbls>
        <c:gapWidth val="150"/>
        <c:gapDepth val="0"/>
        <c:shape val="box"/>
        <c:axId val="134472064"/>
        <c:axId val="134473600"/>
        <c:axId val="0"/>
      </c:bar3DChart>
      <c:catAx>
        <c:axId val="134472064"/>
        <c:scaling>
          <c:orientation val="minMax"/>
        </c:scaling>
        <c:delete val="0"/>
        <c:axPos val="b"/>
        <c:numFmt formatCode="General" sourceLinked="1"/>
        <c:majorTickMark val="out"/>
        <c:minorTickMark val="none"/>
        <c:tickLblPos val="low"/>
        <c:spPr>
          <a:ln w="3173">
            <a:solidFill>
              <a:srgbClr val="000000"/>
            </a:solidFill>
            <a:prstDash val="solid"/>
          </a:ln>
        </c:spPr>
        <c:txPr>
          <a:bodyPr rot="5400000" vert="horz"/>
          <a:lstStyle/>
          <a:p>
            <a:pPr>
              <a:defRPr sz="1099" b="1" i="0" u="none" strike="noStrike" baseline="0">
                <a:solidFill>
                  <a:srgbClr val="000000"/>
                </a:solidFill>
                <a:latin typeface="Arial"/>
                <a:ea typeface="Arial"/>
                <a:cs typeface="Arial"/>
              </a:defRPr>
            </a:pPr>
            <a:endParaRPr lang="en-US"/>
          </a:p>
        </c:txPr>
        <c:crossAx val="134473600"/>
        <c:crosses val="autoZero"/>
        <c:auto val="1"/>
        <c:lblAlgn val="ctr"/>
        <c:lblOffset val="100"/>
        <c:tickLblSkip val="1"/>
        <c:tickMarkSkip val="1"/>
        <c:noMultiLvlLbl val="0"/>
      </c:catAx>
      <c:valAx>
        <c:axId val="134473600"/>
        <c:scaling>
          <c:orientation val="minMax"/>
          <c:max val="100"/>
        </c:scaling>
        <c:delete val="0"/>
        <c:axPos val="l"/>
        <c:majorGridlines>
          <c:spPr>
            <a:ln w="3173">
              <a:solidFill>
                <a:srgbClr val="000000"/>
              </a:solidFill>
              <a:prstDash val="solid"/>
            </a:ln>
          </c:spPr>
        </c:majorGridlines>
        <c:numFmt formatCode="General" sourceLinked="1"/>
        <c:majorTickMark val="out"/>
        <c:minorTickMark val="none"/>
        <c:tickLblPos val="nextTo"/>
        <c:spPr>
          <a:ln w="3173">
            <a:solidFill>
              <a:srgbClr val="000000"/>
            </a:solidFill>
            <a:prstDash val="solid"/>
          </a:ln>
        </c:spPr>
        <c:txPr>
          <a:bodyPr rot="0" vert="horz"/>
          <a:lstStyle/>
          <a:p>
            <a:pPr>
              <a:defRPr sz="1099" b="1" i="0" u="none" strike="noStrike" baseline="0">
                <a:solidFill>
                  <a:srgbClr val="000000"/>
                </a:solidFill>
                <a:latin typeface="Arial"/>
                <a:ea typeface="Arial"/>
                <a:cs typeface="Arial"/>
              </a:defRPr>
            </a:pPr>
            <a:endParaRPr lang="en-US"/>
          </a:p>
        </c:txPr>
        <c:crossAx val="134472064"/>
        <c:crosses val="autoZero"/>
        <c:crossBetween val="between"/>
      </c:valAx>
      <c:spPr>
        <a:noFill/>
        <a:ln w="25387">
          <a:noFill/>
        </a:ln>
      </c:spPr>
    </c:plotArea>
    <c:legend>
      <c:legendPos val="r"/>
      <c:legendEntry>
        <c:idx val="0"/>
        <c:delete val="1"/>
      </c:legendEntry>
      <c:layout>
        <c:manualLayout>
          <c:xMode val="edge"/>
          <c:yMode val="edge"/>
          <c:x val="0.8406953782334865"/>
          <c:y val="0.25680501801681571"/>
          <c:w val="8.5244438963024152E-2"/>
          <c:h val="0.46400000000000002"/>
        </c:manualLayout>
      </c:layout>
      <c:overlay val="0"/>
      <c:spPr>
        <a:noFill/>
        <a:ln w="3173">
          <a:solidFill>
            <a:srgbClr val="000000"/>
          </a:solidFill>
          <a:prstDash val="solid"/>
        </a:ln>
      </c:spPr>
      <c:txPr>
        <a:bodyPr/>
        <a:lstStyle/>
        <a:p>
          <a:pPr>
            <a:defRPr sz="1009"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099"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val>
            <c:numRef>
              <c:f>Sheet1!$G$9:$H$9</c:f>
              <c:numCache>
                <c:formatCode>General</c:formatCode>
                <c:ptCount val="2"/>
                <c:pt idx="0">
                  <c:v>5</c:v>
                </c:pt>
                <c:pt idx="1">
                  <c:v>95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8"/>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6.6225165562913912E-2"/>
          <c:y val="8.4000000000000005E-2"/>
          <c:w val="0.7516556291390728"/>
          <c:h val="0.54800000000000004"/>
        </c:manualLayout>
      </c:layout>
      <c:bar3DChart>
        <c:barDir val="col"/>
        <c:grouping val="clustered"/>
        <c:varyColors val="0"/>
        <c:ser>
          <c:idx val="0"/>
          <c:order val="0"/>
          <c:tx>
            <c:strRef>
              <c:f>Sheet1!$A$2</c:f>
              <c:strCache>
                <c:ptCount val="1"/>
                <c:pt idx="0">
                  <c:v>MME 2009</c:v>
                </c:pt>
              </c:strCache>
            </c:strRef>
          </c:tx>
          <c:spPr>
            <a:solidFill>
              <a:srgbClr val="9999FF"/>
            </a:solidFill>
            <a:ln w="12694">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Sheet1!$B$2:$F$2</c:f>
              <c:numCache>
                <c:formatCode>General</c:formatCode>
                <c:ptCount val="5"/>
                <c:pt idx="0">
                  <c:v>42</c:v>
                </c:pt>
                <c:pt idx="1">
                  <c:v>49</c:v>
                </c:pt>
                <c:pt idx="2">
                  <c:v>49</c:v>
                </c:pt>
                <c:pt idx="3">
                  <c:v>51</c:v>
                </c:pt>
                <c:pt idx="4">
                  <c:v>40</c:v>
                </c:pt>
              </c:numCache>
            </c:numRef>
          </c:val>
        </c:ser>
        <c:ser>
          <c:idx val="1"/>
          <c:order val="1"/>
          <c:tx>
            <c:strRef>
              <c:f>Sheet1!$A$3</c:f>
              <c:strCache>
                <c:ptCount val="1"/>
                <c:pt idx="0">
                  <c:v>MME 2010</c:v>
                </c:pt>
              </c:strCache>
            </c:strRef>
          </c:tx>
          <c:spPr>
            <a:solidFill>
              <a:srgbClr val="993366"/>
            </a:solidFill>
            <a:ln w="12694">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Sheet1!$B$3:$F$3</c:f>
              <c:numCache>
                <c:formatCode>General</c:formatCode>
                <c:ptCount val="5"/>
                <c:pt idx="0">
                  <c:v>44</c:v>
                </c:pt>
                <c:pt idx="1">
                  <c:v>49</c:v>
                </c:pt>
                <c:pt idx="2">
                  <c:v>37</c:v>
                </c:pt>
                <c:pt idx="3">
                  <c:v>46</c:v>
                </c:pt>
                <c:pt idx="4">
                  <c:v>43</c:v>
                </c:pt>
              </c:numCache>
            </c:numRef>
          </c:val>
        </c:ser>
        <c:ser>
          <c:idx val="2"/>
          <c:order val="2"/>
          <c:tx>
            <c:strRef>
              <c:f>Sheet1!$A$4</c:f>
              <c:strCache>
                <c:ptCount val="1"/>
                <c:pt idx="0">
                  <c:v>MME 2011</c:v>
                </c:pt>
              </c:strCache>
            </c:strRef>
          </c:tx>
          <c:spPr>
            <a:solidFill>
              <a:srgbClr val="FFFFCC"/>
            </a:solidFill>
            <a:ln w="12694">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Sheet1!$B$4:$F$4</c:f>
              <c:numCache>
                <c:formatCode>General</c:formatCode>
                <c:ptCount val="5"/>
                <c:pt idx="0">
                  <c:v>35</c:v>
                </c:pt>
                <c:pt idx="1">
                  <c:v>54</c:v>
                </c:pt>
                <c:pt idx="2">
                  <c:v>45</c:v>
                </c:pt>
                <c:pt idx="3">
                  <c:v>37</c:v>
                </c:pt>
                <c:pt idx="4">
                  <c:v>33</c:v>
                </c:pt>
              </c:numCache>
            </c:numRef>
          </c:val>
        </c:ser>
        <c:ser>
          <c:idx val="3"/>
          <c:order val="3"/>
          <c:tx>
            <c:strRef>
              <c:f>Sheet1!$A$5</c:f>
              <c:strCache>
                <c:ptCount val="1"/>
                <c:pt idx="0">
                  <c:v>MME 2012 </c:v>
                </c:pt>
              </c:strCache>
            </c:strRef>
          </c:tx>
          <c:spPr>
            <a:solidFill>
              <a:srgbClr val="CCFFFF"/>
            </a:solidFill>
            <a:ln w="12694">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Sheet1!$B$5:$F$5</c:f>
              <c:numCache>
                <c:formatCode>General</c:formatCode>
                <c:ptCount val="5"/>
                <c:pt idx="0">
                  <c:v>10</c:v>
                </c:pt>
                <c:pt idx="1">
                  <c:v>19</c:v>
                </c:pt>
                <c:pt idx="2">
                  <c:v>10</c:v>
                </c:pt>
                <c:pt idx="3">
                  <c:v>20</c:v>
                </c:pt>
                <c:pt idx="4">
                  <c:v>11</c:v>
                </c:pt>
              </c:numCache>
            </c:numRef>
          </c:val>
        </c:ser>
        <c:ser>
          <c:idx val="4"/>
          <c:order val="4"/>
          <c:tx>
            <c:strRef>
              <c:f>Sheet1!$A$6</c:f>
              <c:strCache>
                <c:ptCount val="1"/>
                <c:pt idx="0">
                  <c:v>MME 2013</c:v>
                </c:pt>
              </c:strCache>
            </c:strRef>
          </c:tx>
          <c:spPr>
            <a:solidFill>
              <a:srgbClr val="660066"/>
            </a:solidFill>
            <a:ln w="12694">
              <a:solidFill>
                <a:srgbClr val="000000"/>
              </a:solidFill>
              <a:prstDash val="solid"/>
            </a:ln>
          </c:spPr>
          <c:invertIfNegative val="0"/>
          <c:dLbls>
            <c:spPr>
              <a:noFill/>
              <a:ln w="25388">
                <a:noFill/>
              </a:ln>
            </c:spPr>
            <c:txPr>
              <a:bodyPr/>
              <a:lstStyle/>
              <a:p>
                <a:pPr>
                  <a:defRPr sz="1200" b="1" i="0" u="none" strike="noStrike" baseline="0">
                    <a:solidFill>
                      <a:sysClr val="windowText" lastClr="000000"/>
                    </a:solidFill>
                    <a:latin typeface="Arial"/>
                    <a:ea typeface="Arial"/>
                    <a:cs typeface="Arial"/>
                  </a:defRPr>
                </a:pPr>
                <a:endParaRPr lang="en-US"/>
              </a:p>
            </c:txPr>
            <c:showLegendKey val="0"/>
            <c:showVal val="1"/>
            <c:showCatName val="0"/>
            <c:showSerName val="0"/>
            <c:showPercent val="0"/>
            <c:showBubbleSize val="0"/>
            <c:showLeaderLines val="0"/>
          </c:dLbls>
          <c:cat>
            <c:strRef>
              <c:f>Sheet1!$B$1:$F$1</c:f>
              <c:strCache>
                <c:ptCount val="5"/>
                <c:pt idx="0">
                  <c:v>Beaverton</c:v>
                </c:pt>
                <c:pt idx="1">
                  <c:v>Clare</c:v>
                </c:pt>
                <c:pt idx="2">
                  <c:v>Farwell</c:v>
                </c:pt>
                <c:pt idx="3">
                  <c:v>Gladwin</c:v>
                </c:pt>
                <c:pt idx="4">
                  <c:v>Harrison </c:v>
                </c:pt>
              </c:strCache>
            </c:strRef>
          </c:cat>
          <c:val>
            <c:numRef>
              <c:f>Sheet1!$B$6:$F$6</c:f>
              <c:numCache>
                <c:formatCode>General</c:formatCode>
                <c:ptCount val="5"/>
                <c:pt idx="0">
                  <c:v>6</c:v>
                </c:pt>
                <c:pt idx="1">
                  <c:v>24</c:v>
                </c:pt>
                <c:pt idx="2">
                  <c:v>12</c:v>
                </c:pt>
                <c:pt idx="3">
                  <c:v>27</c:v>
                </c:pt>
                <c:pt idx="4">
                  <c:v>11</c:v>
                </c:pt>
              </c:numCache>
            </c:numRef>
          </c:val>
        </c:ser>
        <c:dLbls>
          <c:showLegendKey val="0"/>
          <c:showVal val="0"/>
          <c:showCatName val="0"/>
          <c:showSerName val="0"/>
          <c:showPercent val="0"/>
          <c:showBubbleSize val="0"/>
        </c:dLbls>
        <c:gapWidth val="150"/>
        <c:gapDepth val="0"/>
        <c:shape val="box"/>
        <c:axId val="136068480"/>
        <c:axId val="136078464"/>
        <c:axId val="0"/>
      </c:bar3DChart>
      <c:catAx>
        <c:axId val="136068480"/>
        <c:scaling>
          <c:orientation val="minMax"/>
        </c:scaling>
        <c:delete val="0"/>
        <c:axPos val="b"/>
        <c:numFmt formatCode="General" sourceLinked="1"/>
        <c:majorTickMark val="out"/>
        <c:minorTickMark val="none"/>
        <c:tickLblPos val="low"/>
        <c:spPr>
          <a:ln w="3173">
            <a:solidFill>
              <a:srgbClr val="000000"/>
            </a:solidFill>
            <a:prstDash val="solid"/>
          </a:ln>
        </c:spPr>
        <c:txPr>
          <a:bodyPr rot="5400000" vert="horz"/>
          <a:lstStyle/>
          <a:p>
            <a:pPr>
              <a:defRPr sz="1099" b="1" i="0" u="none" strike="noStrike" baseline="0">
                <a:solidFill>
                  <a:srgbClr val="000000"/>
                </a:solidFill>
                <a:latin typeface="Arial"/>
                <a:ea typeface="Arial"/>
                <a:cs typeface="Arial"/>
              </a:defRPr>
            </a:pPr>
            <a:endParaRPr lang="en-US"/>
          </a:p>
        </c:txPr>
        <c:crossAx val="136078464"/>
        <c:crosses val="autoZero"/>
        <c:auto val="1"/>
        <c:lblAlgn val="ctr"/>
        <c:lblOffset val="100"/>
        <c:tickLblSkip val="1"/>
        <c:tickMarkSkip val="1"/>
        <c:noMultiLvlLbl val="0"/>
      </c:catAx>
      <c:valAx>
        <c:axId val="136078464"/>
        <c:scaling>
          <c:orientation val="minMax"/>
          <c:max val="100"/>
        </c:scaling>
        <c:delete val="0"/>
        <c:axPos val="l"/>
        <c:majorGridlines>
          <c:spPr>
            <a:ln w="3173">
              <a:solidFill>
                <a:srgbClr val="000000"/>
              </a:solidFill>
              <a:prstDash val="solid"/>
            </a:ln>
          </c:spPr>
        </c:majorGridlines>
        <c:numFmt formatCode="General" sourceLinked="1"/>
        <c:majorTickMark val="out"/>
        <c:minorTickMark val="none"/>
        <c:tickLblPos val="nextTo"/>
        <c:spPr>
          <a:ln w="3173">
            <a:solidFill>
              <a:srgbClr val="000000"/>
            </a:solidFill>
            <a:prstDash val="solid"/>
          </a:ln>
        </c:spPr>
        <c:txPr>
          <a:bodyPr rot="0" vert="horz"/>
          <a:lstStyle/>
          <a:p>
            <a:pPr>
              <a:defRPr sz="1099" b="1" i="0" u="none" strike="noStrike" baseline="0">
                <a:solidFill>
                  <a:srgbClr val="000000"/>
                </a:solidFill>
                <a:latin typeface="Arial"/>
                <a:ea typeface="Arial"/>
                <a:cs typeface="Arial"/>
              </a:defRPr>
            </a:pPr>
            <a:endParaRPr lang="en-US"/>
          </a:p>
        </c:txPr>
        <c:crossAx val="136068480"/>
        <c:crosses val="autoZero"/>
        <c:crossBetween val="between"/>
      </c:valAx>
      <c:spPr>
        <a:noFill/>
        <a:ln w="25388">
          <a:noFill/>
        </a:ln>
      </c:spPr>
    </c:plotArea>
    <c:legend>
      <c:legendPos val="r"/>
      <c:legendEntry>
        <c:idx val="0"/>
        <c:delete val="1"/>
      </c:legendEntry>
      <c:layout>
        <c:manualLayout>
          <c:xMode val="edge"/>
          <c:yMode val="edge"/>
          <c:x val="0.81138237665419355"/>
          <c:y val="0.22551138768944204"/>
          <c:w val="7.2033227791453838E-2"/>
          <c:h val="0.47264254789413007"/>
        </c:manualLayout>
      </c:layout>
      <c:overlay val="0"/>
      <c:spPr>
        <a:noFill/>
        <a:ln w="3173">
          <a:solidFill>
            <a:srgbClr val="000000"/>
          </a:solidFill>
          <a:prstDash val="solid"/>
        </a:ln>
      </c:spPr>
      <c:txPr>
        <a:bodyPr/>
        <a:lstStyle/>
        <a:p>
          <a:pPr>
            <a:defRPr sz="101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099"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8"/>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6.4266025324240333E-2"/>
          <c:y val="9.4660775706285824E-2"/>
          <c:w val="0.7441860465116279"/>
          <c:h val="0.54618473895582331"/>
        </c:manualLayout>
      </c:layout>
      <c:bar3DChart>
        <c:barDir val="col"/>
        <c:grouping val="clustered"/>
        <c:varyColors val="0"/>
        <c:ser>
          <c:idx val="0"/>
          <c:order val="0"/>
          <c:tx>
            <c:strRef>
              <c:f>Sheet1!$A$2</c:f>
              <c:strCache>
                <c:ptCount val="1"/>
                <c:pt idx="0">
                  <c:v>MME 2009</c:v>
                </c:pt>
              </c:strCache>
            </c:strRef>
          </c:tx>
          <c:spPr>
            <a:solidFill>
              <a:srgbClr val="9999FF"/>
            </a:solidFill>
            <a:ln w="12677">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Sheet1!$B$2:$F$2</c:f>
              <c:numCache>
                <c:formatCode>General</c:formatCode>
                <c:ptCount val="5"/>
                <c:pt idx="0">
                  <c:v>44</c:v>
                </c:pt>
                <c:pt idx="1">
                  <c:v>53</c:v>
                </c:pt>
                <c:pt idx="2">
                  <c:v>50</c:v>
                </c:pt>
                <c:pt idx="3">
                  <c:v>66</c:v>
                </c:pt>
                <c:pt idx="4">
                  <c:v>45</c:v>
                </c:pt>
              </c:numCache>
            </c:numRef>
          </c:val>
        </c:ser>
        <c:ser>
          <c:idx val="1"/>
          <c:order val="1"/>
          <c:tx>
            <c:strRef>
              <c:f>Sheet1!$A$3</c:f>
              <c:strCache>
                <c:ptCount val="1"/>
                <c:pt idx="0">
                  <c:v>MME 2010 </c:v>
                </c:pt>
              </c:strCache>
            </c:strRef>
          </c:tx>
          <c:spPr>
            <a:solidFill>
              <a:srgbClr val="993366"/>
            </a:solidFill>
            <a:ln w="12677">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Sheet1!$B$3:$F$3</c:f>
              <c:numCache>
                <c:formatCode>General</c:formatCode>
                <c:ptCount val="5"/>
                <c:pt idx="0">
                  <c:v>57</c:v>
                </c:pt>
                <c:pt idx="1">
                  <c:v>61</c:v>
                </c:pt>
                <c:pt idx="2">
                  <c:v>43</c:v>
                </c:pt>
                <c:pt idx="3">
                  <c:v>67</c:v>
                </c:pt>
                <c:pt idx="4">
                  <c:v>48</c:v>
                </c:pt>
              </c:numCache>
            </c:numRef>
          </c:val>
        </c:ser>
        <c:ser>
          <c:idx val="2"/>
          <c:order val="2"/>
          <c:tx>
            <c:strRef>
              <c:f>Sheet1!$A$4</c:f>
              <c:strCache>
                <c:ptCount val="1"/>
                <c:pt idx="0">
                  <c:v>MME 2011 </c:v>
                </c:pt>
              </c:strCache>
            </c:strRef>
          </c:tx>
          <c:spPr>
            <a:solidFill>
              <a:srgbClr val="FFFFCC"/>
            </a:solidFill>
            <a:ln w="12677">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Sheet1!$B$4:$F$4</c:f>
              <c:numCache>
                <c:formatCode>General</c:formatCode>
                <c:ptCount val="5"/>
                <c:pt idx="0">
                  <c:v>62</c:v>
                </c:pt>
                <c:pt idx="1">
                  <c:v>65</c:v>
                </c:pt>
                <c:pt idx="2">
                  <c:v>52</c:v>
                </c:pt>
                <c:pt idx="3">
                  <c:v>57</c:v>
                </c:pt>
                <c:pt idx="4">
                  <c:v>49</c:v>
                </c:pt>
              </c:numCache>
            </c:numRef>
          </c:val>
        </c:ser>
        <c:ser>
          <c:idx val="3"/>
          <c:order val="3"/>
          <c:tx>
            <c:strRef>
              <c:f>Sheet1!$A$5</c:f>
              <c:strCache>
                <c:ptCount val="1"/>
                <c:pt idx="0">
                  <c:v>MME 2012 </c:v>
                </c:pt>
              </c:strCache>
            </c:strRef>
          </c:tx>
          <c:spPr>
            <a:solidFill>
              <a:srgbClr val="CCFFFF"/>
            </a:solidFill>
            <a:ln w="12677">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Sheet1!$B$5:$F$5</c:f>
              <c:numCache>
                <c:formatCode>General</c:formatCode>
                <c:ptCount val="5"/>
                <c:pt idx="0">
                  <c:v>19</c:v>
                </c:pt>
                <c:pt idx="1">
                  <c:v>24</c:v>
                </c:pt>
                <c:pt idx="2">
                  <c:v>14</c:v>
                </c:pt>
                <c:pt idx="3">
                  <c:v>29</c:v>
                </c:pt>
                <c:pt idx="4">
                  <c:v>15</c:v>
                </c:pt>
              </c:numCache>
            </c:numRef>
          </c:val>
        </c:ser>
        <c:ser>
          <c:idx val="4"/>
          <c:order val="4"/>
          <c:tx>
            <c:strRef>
              <c:f>Sheet1!$A$6</c:f>
              <c:strCache>
                <c:ptCount val="1"/>
                <c:pt idx="0">
                  <c:v>MME 2013</c:v>
                </c:pt>
              </c:strCache>
            </c:strRef>
          </c:tx>
          <c:spPr>
            <a:solidFill>
              <a:srgbClr val="660066"/>
            </a:solidFill>
            <a:ln w="12677">
              <a:solidFill>
                <a:srgbClr val="000000"/>
              </a:solidFill>
              <a:prstDash val="solid"/>
            </a:ln>
          </c:spPr>
          <c:invertIfNegative val="0"/>
          <c:dLbls>
            <c:spPr>
              <a:noFill/>
              <a:ln w="25353">
                <a:noFill/>
              </a:ln>
            </c:spPr>
            <c:txPr>
              <a:bodyPr/>
              <a:lstStyle/>
              <a:p>
                <a:pPr>
                  <a:defRPr sz="1200" b="1" i="0" u="none" strike="noStrike" baseline="0">
                    <a:solidFill>
                      <a:sysClr val="windowText" lastClr="000000"/>
                    </a:solidFill>
                    <a:latin typeface="Arial"/>
                    <a:ea typeface="Arial"/>
                    <a:cs typeface="Arial"/>
                  </a:defRPr>
                </a:pPr>
                <a:endParaRPr lang="en-US"/>
              </a:p>
            </c:txPr>
            <c:showLegendKey val="0"/>
            <c:showVal val="1"/>
            <c:showCatName val="0"/>
            <c:showSerName val="0"/>
            <c:showPercent val="0"/>
            <c:showBubbleSize val="0"/>
            <c:showLeaderLines val="0"/>
          </c:dLbls>
          <c:cat>
            <c:strRef>
              <c:f>Sheet1!$B$1:$F$1</c:f>
              <c:strCache>
                <c:ptCount val="5"/>
                <c:pt idx="0">
                  <c:v>Beaverton</c:v>
                </c:pt>
                <c:pt idx="1">
                  <c:v>Clare</c:v>
                </c:pt>
                <c:pt idx="2">
                  <c:v>Farwell</c:v>
                </c:pt>
                <c:pt idx="3">
                  <c:v>Gladwin</c:v>
                </c:pt>
                <c:pt idx="4">
                  <c:v>Harrison </c:v>
                </c:pt>
              </c:strCache>
            </c:strRef>
          </c:cat>
          <c:val>
            <c:numRef>
              <c:f>Sheet1!$B$6:$F$6</c:f>
              <c:numCache>
                <c:formatCode>General</c:formatCode>
                <c:ptCount val="5"/>
                <c:pt idx="0">
                  <c:v>10</c:v>
                </c:pt>
                <c:pt idx="1">
                  <c:v>24</c:v>
                </c:pt>
                <c:pt idx="2">
                  <c:v>16</c:v>
                </c:pt>
                <c:pt idx="3">
                  <c:v>30</c:v>
                </c:pt>
                <c:pt idx="4">
                  <c:v>12</c:v>
                </c:pt>
              </c:numCache>
            </c:numRef>
          </c:val>
        </c:ser>
        <c:dLbls>
          <c:showLegendKey val="0"/>
          <c:showVal val="0"/>
          <c:showCatName val="0"/>
          <c:showSerName val="0"/>
          <c:showPercent val="0"/>
          <c:showBubbleSize val="0"/>
        </c:dLbls>
        <c:gapWidth val="150"/>
        <c:gapDepth val="0"/>
        <c:shape val="box"/>
        <c:axId val="135756416"/>
        <c:axId val="135762304"/>
        <c:axId val="0"/>
      </c:bar3DChart>
      <c:catAx>
        <c:axId val="135756416"/>
        <c:scaling>
          <c:orientation val="minMax"/>
        </c:scaling>
        <c:delete val="0"/>
        <c:axPos val="b"/>
        <c:numFmt formatCode="General" sourceLinked="1"/>
        <c:majorTickMark val="out"/>
        <c:minorTickMark val="none"/>
        <c:tickLblPos val="low"/>
        <c:spPr>
          <a:ln w="3169">
            <a:solidFill>
              <a:srgbClr val="000000"/>
            </a:solidFill>
            <a:prstDash val="solid"/>
          </a:ln>
        </c:spPr>
        <c:txPr>
          <a:bodyPr rot="5400000" vert="horz"/>
          <a:lstStyle/>
          <a:p>
            <a:pPr>
              <a:defRPr sz="1098" b="1" i="0" u="none" strike="noStrike" baseline="0">
                <a:solidFill>
                  <a:srgbClr val="000000"/>
                </a:solidFill>
                <a:latin typeface="Arial"/>
                <a:ea typeface="Arial"/>
                <a:cs typeface="Arial"/>
              </a:defRPr>
            </a:pPr>
            <a:endParaRPr lang="en-US"/>
          </a:p>
        </c:txPr>
        <c:crossAx val="135762304"/>
        <c:crosses val="autoZero"/>
        <c:auto val="1"/>
        <c:lblAlgn val="ctr"/>
        <c:lblOffset val="100"/>
        <c:tickLblSkip val="1"/>
        <c:tickMarkSkip val="1"/>
        <c:noMultiLvlLbl val="0"/>
      </c:catAx>
      <c:valAx>
        <c:axId val="135762304"/>
        <c:scaling>
          <c:orientation val="minMax"/>
          <c:max val="100"/>
        </c:scaling>
        <c:delete val="0"/>
        <c:axPos val="l"/>
        <c:majorGridlines>
          <c:spPr>
            <a:ln w="3169">
              <a:solidFill>
                <a:srgbClr val="000000"/>
              </a:solidFill>
              <a:prstDash val="solid"/>
            </a:ln>
          </c:spPr>
        </c:majorGridlines>
        <c:numFmt formatCode="General" sourceLinked="1"/>
        <c:majorTickMark val="out"/>
        <c:minorTickMark val="none"/>
        <c:tickLblPos val="nextTo"/>
        <c:spPr>
          <a:ln w="3169">
            <a:solidFill>
              <a:srgbClr val="000000"/>
            </a:solidFill>
            <a:prstDash val="solid"/>
          </a:ln>
        </c:spPr>
        <c:txPr>
          <a:bodyPr rot="0" vert="horz"/>
          <a:lstStyle/>
          <a:p>
            <a:pPr>
              <a:defRPr sz="1098" b="1" i="0" u="none" strike="noStrike" baseline="0">
                <a:solidFill>
                  <a:srgbClr val="000000"/>
                </a:solidFill>
                <a:latin typeface="Arial"/>
                <a:ea typeface="Arial"/>
                <a:cs typeface="Arial"/>
              </a:defRPr>
            </a:pPr>
            <a:endParaRPr lang="en-US"/>
          </a:p>
        </c:txPr>
        <c:crossAx val="135756416"/>
        <c:crosses val="autoZero"/>
        <c:crossBetween val="between"/>
      </c:valAx>
      <c:spPr>
        <a:noFill/>
        <a:ln w="25353">
          <a:noFill/>
        </a:ln>
      </c:spPr>
    </c:plotArea>
    <c:legend>
      <c:legendPos val="r"/>
      <c:legendEntry>
        <c:idx val="0"/>
        <c:delete val="1"/>
      </c:legendEntry>
      <c:layout>
        <c:manualLayout>
          <c:xMode val="edge"/>
          <c:yMode val="edge"/>
          <c:x val="0.77793996352053019"/>
          <c:y val="0.20429633795775526"/>
          <c:w val="0.11638128843010495"/>
          <c:h val="0.46586345381526106"/>
        </c:manualLayout>
      </c:layout>
      <c:overlay val="0"/>
      <c:spPr>
        <a:noFill/>
        <a:ln w="3169">
          <a:solidFill>
            <a:srgbClr val="000000"/>
          </a:solidFill>
          <a:prstDash val="solid"/>
        </a:ln>
      </c:spPr>
      <c:txPr>
        <a:bodyPr/>
        <a:lstStyle/>
        <a:p>
          <a:pPr>
            <a:defRPr sz="1008"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098" b="1"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7"/>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3.6142362475759707E-2"/>
          <c:y val="9.982902021058368E-2"/>
          <c:w val="0.79859260173482638"/>
          <c:h val="0.70135062996817732"/>
        </c:manualLayout>
      </c:layout>
      <c:bar3DChart>
        <c:barDir val="col"/>
        <c:grouping val="clustered"/>
        <c:varyColors val="0"/>
        <c:ser>
          <c:idx val="0"/>
          <c:order val="0"/>
          <c:tx>
            <c:strRef>
              <c:f>Sheet1!$A$2</c:f>
              <c:strCache>
                <c:ptCount val="1"/>
                <c:pt idx="0">
                  <c:v>MME 2009</c:v>
                </c:pt>
              </c:strCache>
            </c:strRef>
          </c:tx>
          <c:spPr>
            <a:solidFill>
              <a:srgbClr val="9999FF"/>
            </a:solidFill>
            <a:ln w="12677">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Sheet1!$B$2:$F$2</c:f>
              <c:numCache>
                <c:formatCode>General</c:formatCode>
                <c:ptCount val="5"/>
                <c:pt idx="0">
                  <c:v>75</c:v>
                </c:pt>
                <c:pt idx="1">
                  <c:v>80</c:v>
                </c:pt>
                <c:pt idx="2">
                  <c:v>76</c:v>
                </c:pt>
                <c:pt idx="3">
                  <c:v>86</c:v>
                </c:pt>
                <c:pt idx="4">
                  <c:v>76</c:v>
                </c:pt>
              </c:numCache>
            </c:numRef>
          </c:val>
        </c:ser>
        <c:ser>
          <c:idx val="1"/>
          <c:order val="1"/>
          <c:tx>
            <c:strRef>
              <c:f>Sheet1!$A$3</c:f>
              <c:strCache>
                <c:ptCount val="1"/>
                <c:pt idx="0">
                  <c:v>MME 2010 </c:v>
                </c:pt>
              </c:strCache>
            </c:strRef>
          </c:tx>
          <c:spPr>
            <a:solidFill>
              <a:srgbClr val="993366"/>
            </a:solidFill>
            <a:ln w="12677">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Sheet1!$B$3:$F$3</c:f>
              <c:numCache>
                <c:formatCode>General</c:formatCode>
                <c:ptCount val="5"/>
                <c:pt idx="0">
                  <c:v>74</c:v>
                </c:pt>
                <c:pt idx="1">
                  <c:v>83</c:v>
                </c:pt>
                <c:pt idx="2">
                  <c:v>72</c:v>
                </c:pt>
                <c:pt idx="3">
                  <c:v>83</c:v>
                </c:pt>
                <c:pt idx="4">
                  <c:v>70</c:v>
                </c:pt>
              </c:numCache>
            </c:numRef>
          </c:val>
        </c:ser>
        <c:ser>
          <c:idx val="2"/>
          <c:order val="2"/>
          <c:tx>
            <c:strRef>
              <c:f>Sheet1!$A$4</c:f>
              <c:strCache>
                <c:ptCount val="1"/>
                <c:pt idx="0">
                  <c:v>MME 2011 </c:v>
                </c:pt>
              </c:strCache>
            </c:strRef>
          </c:tx>
          <c:spPr>
            <a:solidFill>
              <a:srgbClr val="FFFFCC"/>
            </a:solidFill>
            <a:ln w="12677">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Sheet1!$B$4:$F$4</c:f>
              <c:numCache>
                <c:formatCode>General</c:formatCode>
                <c:ptCount val="5"/>
                <c:pt idx="0">
                  <c:v>77</c:v>
                </c:pt>
                <c:pt idx="1">
                  <c:v>77</c:v>
                </c:pt>
                <c:pt idx="2">
                  <c:v>73</c:v>
                </c:pt>
                <c:pt idx="3">
                  <c:v>77</c:v>
                </c:pt>
                <c:pt idx="4">
                  <c:v>72</c:v>
                </c:pt>
              </c:numCache>
            </c:numRef>
          </c:val>
        </c:ser>
        <c:ser>
          <c:idx val="3"/>
          <c:order val="3"/>
          <c:tx>
            <c:strRef>
              <c:f>Sheet1!$A$5</c:f>
              <c:strCache>
                <c:ptCount val="1"/>
                <c:pt idx="0">
                  <c:v>MME 2012 </c:v>
                </c:pt>
              </c:strCache>
            </c:strRef>
          </c:tx>
          <c:spPr>
            <a:solidFill>
              <a:srgbClr val="CCFFFF"/>
            </a:solidFill>
            <a:ln w="12677">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Sheet1!$B$5:$F$5</c:f>
              <c:numCache>
                <c:formatCode>General</c:formatCode>
                <c:ptCount val="5"/>
                <c:pt idx="0">
                  <c:v>30</c:v>
                </c:pt>
                <c:pt idx="1">
                  <c:v>41</c:v>
                </c:pt>
                <c:pt idx="2">
                  <c:v>21</c:v>
                </c:pt>
                <c:pt idx="3">
                  <c:v>38</c:v>
                </c:pt>
                <c:pt idx="4">
                  <c:v>31</c:v>
                </c:pt>
              </c:numCache>
            </c:numRef>
          </c:val>
        </c:ser>
        <c:ser>
          <c:idx val="4"/>
          <c:order val="4"/>
          <c:tx>
            <c:strRef>
              <c:f>Sheet1!$A$6</c:f>
              <c:strCache>
                <c:ptCount val="1"/>
                <c:pt idx="0">
                  <c:v>MME 2013</c:v>
                </c:pt>
              </c:strCache>
            </c:strRef>
          </c:tx>
          <c:spPr>
            <a:solidFill>
              <a:srgbClr val="660066"/>
            </a:solidFill>
            <a:ln w="12677">
              <a:solidFill>
                <a:srgbClr val="000000"/>
              </a:solidFill>
              <a:prstDash val="solid"/>
            </a:ln>
          </c:spPr>
          <c:invertIfNegative val="0"/>
          <c:dLbls>
            <c:spPr>
              <a:noFill/>
              <a:ln w="25353">
                <a:noFill/>
              </a:ln>
            </c:spPr>
            <c:txPr>
              <a:bodyPr/>
              <a:lstStyle/>
              <a:p>
                <a:pPr>
                  <a:defRPr sz="1200" b="1" i="0" u="none" strike="noStrike" baseline="0">
                    <a:solidFill>
                      <a:sysClr val="windowText" lastClr="000000"/>
                    </a:solidFill>
                    <a:latin typeface="Arial"/>
                    <a:ea typeface="Arial"/>
                    <a:cs typeface="Arial"/>
                  </a:defRPr>
                </a:pPr>
                <a:endParaRPr lang="en-US"/>
              </a:p>
            </c:txPr>
            <c:showLegendKey val="0"/>
            <c:showVal val="1"/>
            <c:showCatName val="0"/>
            <c:showSerName val="0"/>
            <c:showPercent val="0"/>
            <c:showBubbleSize val="0"/>
            <c:showLeaderLines val="0"/>
          </c:dLbls>
          <c:cat>
            <c:strRef>
              <c:f>Sheet1!$B$1:$F$1</c:f>
              <c:strCache>
                <c:ptCount val="5"/>
                <c:pt idx="0">
                  <c:v>Beaverton</c:v>
                </c:pt>
                <c:pt idx="1">
                  <c:v>Clare</c:v>
                </c:pt>
                <c:pt idx="2">
                  <c:v>Farwell</c:v>
                </c:pt>
                <c:pt idx="3">
                  <c:v>Gladwin</c:v>
                </c:pt>
                <c:pt idx="4">
                  <c:v>Harrison </c:v>
                </c:pt>
              </c:strCache>
            </c:strRef>
          </c:cat>
          <c:val>
            <c:numRef>
              <c:f>Sheet1!$B$6:$F$6</c:f>
              <c:numCache>
                <c:formatCode>General</c:formatCode>
                <c:ptCount val="5"/>
                <c:pt idx="0">
                  <c:v>22</c:v>
                </c:pt>
                <c:pt idx="1">
                  <c:v>35</c:v>
                </c:pt>
                <c:pt idx="2">
                  <c:v>22</c:v>
                </c:pt>
                <c:pt idx="3">
                  <c:v>39</c:v>
                </c:pt>
                <c:pt idx="4">
                  <c:v>21</c:v>
                </c:pt>
              </c:numCache>
            </c:numRef>
          </c:val>
        </c:ser>
        <c:dLbls>
          <c:showLegendKey val="0"/>
          <c:showVal val="0"/>
          <c:showCatName val="0"/>
          <c:showSerName val="0"/>
          <c:showPercent val="0"/>
          <c:showBubbleSize val="0"/>
        </c:dLbls>
        <c:gapWidth val="150"/>
        <c:gapDepth val="0"/>
        <c:shape val="box"/>
        <c:axId val="136161152"/>
        <c:axId val="136162688"/>
        <c:axId val="0"/>
      </c:bar3DChart>
      <c:catAx>
        <c:axId val="136161152"/>
        <c:scaling>
          <c:orientation val="minMax"/>
        </c:scaling>
        <c:delete val="0"/>
        <c:axPos val="b"/>
        <c:numFmt formatCode="General" sourceLinked="1"/>
        <c:majorTickMark val="out"/>
        <c:minorTickMark val="none"/>
        <c:tickLblPos val="low"/>
        <c:spPr>
          <a:ln w="3169">
            <a:solidFill>
              <a:srgbClr val="000000"/>
            </a:solidFill>
            <a:prstDash val="solid"/>
          </a:ln>
        </c:spPr>
        <c:txPr>
          <a:bodyPr rot="5400000" vert="horz"/>
          <a:lstStyle/>
          <a:p>
            <a:pPr>
              <a:defRPr sz="1098" b="1" i="0" u="none" strike="noStrike" baseline="0">
                <a:solidFill>
                  <a:srgbClr val="000000"/>
                </a:solidFill>
                <a:latin typeface="Arial"/>
                <a:ea typeface="Arial"/>
                <a:cs typeface="Arial"/>
              </a:defRPr>
            </a:pPr>
            <a:endParaRPr lang="en-US"/>
          </a:p>
        </c:txPr>
        <c:crossAx val="136162688"/>
        <c:crosses val="autoZero"/>
        <c:auto val="1"/>
        <c:lblAlgn val="ctr"/>
        <c:lblOffset val="100"/>
        <c:tickLblSkip val="1"/>
        <c:tickMarkSkip val="1"/>
        <c:noMultiLvlLbl val="0"/>
      </c:catAx>
      <c:valAx>
        <c:axId val="136162688"/>
        <c:scaling>
          <c:orientation val="minMax"/>
          <c:max val="100"/>
        </c:scaling>
        <c:delete val="0"/>
        <c:axPos val="l"/>
        <c:majorGridlines>
          <c:spPr>
            <a:ln w="3169">
              <a:solidFill>
                <a:srgbClr val="000000"/>
              </a:solidFill>
              <a:prstDash val="solid"/>
            </a:ln>
          </c:spPr>
        </c:majorGridlines>
        <c:numFmt formatCode="General" sourceLinked="1"/>
        <c:majorTickMark val="out"/>
        <c:minorTickMark val="none"/>
        <c:tickLblPos val="nextTo"/>
        <c:spPr>
          <a:ln w="3169">
            <a:solidFill>
              <a:srgbClr val="000000"/>
            </a:solidFill>
            <a:prstDash val="solid"/>
          </a:ln>
        </c:spPr>
        <c:txPr>
          <a:bodyPr rot="0" vert="horz"/>
          <a:lstStyle/>
          <a:p>
            <a:pPr>
              <a:defRPr sz="1098" b="1" i="0" u="none" strike="noStrike" baseline="0">
                <a:solidFill>
                  <a:srgbClr val="000000"/>
                </a:solidFill>
                <a:latin typeface="Arial"/>
                <a:ea typeface="Arial"/>
                <a:cs typeface="Arial"/>
              </a:defRPr>
            </a:pPr>
            <a:endParaRPr lang="en-US"/>
          </a:p>
        </c:txPr>
        <c:crossAx val="136161152"/>
        <c:crosses val="autoZero"/>
        <c:crossBetween val="between"/>
      </c:valAx>
      <c:spPr>
        <a:noFill/>
        <a:ln w="25353">
          <a:noFill/>
        </a:ln>
      </c:spPr>
    </c:plotArea>
    <c:legend>
      <c:legendPos val="r"/>
      <c:legendEntry>
        <c:idx val="0"/>
        <c:delete val="1"/>
      </c:legendEntry>
      <c:layout>
        <c:manualLayout>
          <c:xMode val="edge"/>
          <c:yMode val="edge"/>
          <c:x val="0.83595311823602347"/>
          <c:y val="0.19447718186278107"/>
          <c:w val="9.7008729179899805E-2"/>
          <c:h val="0.46586345381526106"/>
        </c:manualLayout>
      </c:layout>
      <c:overlay val="0"/>
      <c:spPr>
        <a:noFill/>
        <a:ln w="3169">
          <a:solidFill>
            <a:srgbClr val="000000"/>
          </a:solidFill>
          <a:prstDash val="solid"/>
        </a:ln>
      </c:spPr>
      <c:txPr>
        <a:bodyPr/>
        <a:lstStyle/>
        <a:p>
          <a:pPr>
            <a:defRPr sz="1008"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098"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val>
            <c:numRef>
              <c:f>Sheet1!$B$6:$C$6</c:f>
              <c:numCache>
                <c:formatCode>General</c:formatCode>
                <c:ptCount val="2"/>
                <c:pt idx="0">
                  <c:v>36</c:v>
                </c:pt>
                <c:pt idx="1">
                  <c:v>64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val>
            <c:numRef>
              <c:f>Sheet1!$D$6:$E$6</c:f>
              <c:numCache>
                <c:formatCode>General</c:formatCode>
                <c:ptCount val="2"/>
                <c:pt idx="0">
                  <c:v>30</c:v>
                </c:pt>
                <c:pt idx="1">
                  <c:v>70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0.67401</cdr:x>
      <cdr:y>0.32515</cdr:y>
    </cdr:from>
    <cdr:to>
      <cdr:x>0.75205</cdr:x>
      <cdr:y>0.34322</cdr:y>
    </cdr:to>
    <cdr:sp macro="" textlink="">
      <cdr:nvSpPr>
        <cdr:cNvPr id="3" name="Left Arrow 2"/>
        <cdr:cNvSpPr/>
      </cdr:nvSpPr>
      <cdr:spPr>
        <a:xfrm xmlns:a="http://schemas.openxmlformats.org/drawingml/2006/main">
          <a:off x="7239000" y="1371600"/>
          <a:ext cx="838200" cy="76200"/>
        </a:xfrm>
        <a:prstGeom xmlns:a="http://schemas.openxmlformats.org/drawingml/2006/main" prst="leftArrow">
          <a:avLst/>
        </a:prstGeom>
        <a:solidFill xmlns:a="http://schemas.openxmlformats.org/drawingml/2006/main">
          <a:srgbClr val="FFC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0.68111</cdr:x>
      <cdr:y>0.34322</cdr:y>
    </cdr:from>
    <cdr:to>
      <cdr:x>0.75915</cdr:x>
      <cdr:y>0.39741</cdr:y>
    </cdr:to>
    <cdr:sp macro="" textlink="">
      <cdr:nvSpPr>
        <cdr:cNvPr id="4" name="TextBox 3"/>
        <cdr:cNvSpPr txBox="1"/>
      </cdr:nvSpPr>
      <cdr:spPr>
        <a:xfrm xmlns:a="http://schemas.openxmlformats.org/drawingml/2006/main">
          <a:off x="7315200" y="1447800"/>
          <a:ext cx="8382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rgbClr val="FF0000"/>
              </a:solidFill>
            </a:rPr>
            <a:t>State 54%</a:t>
          </a:r>
          <a:endParaRPr lang="en-US" sz="11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0.76048</cdr:x>
      <cdr:y>0.4665</cdr:y>
    </cdr:from>
    <cdr:to>
      <cdr:x>0.84644</cdr:x>
      <cdr:y>0.48502</cdr:y>
    </cdr:to>
    <cdr:sp macro="" textlink="">
      <cdr:nvSpPr>
        <cdr:cNvPr id="3" name="Left Arrow 2"/>
        <cdr:cNvSpPr/>
      </cdr:nvSpPr>
      <cdr:spPr>
        <a:xfrm xmlns:a="http://schemas.openxmlformats.org/drawingml/2006/main">
          <a:off x="8102252" y="2097310"/>
          <a:ext cx="915833" cy="83263"/>
        </a:xfrm>
        <a:prstGeom xmlns:a="http://schemas.openxmlformats.org/drawingml/2006/main" prst="leftArrow">
          <a:avLst/>
        </a:prstGeom>
        <a:solidFill xmlns:a="http://schemas.openxmlformats.org/drawingml/2006/main">
          <a:srgbClr val="FFC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0.68337</cdr:x>
      <cdr:y>0.48564</cdr:y>
    </cdr:from>
    <cdr:to>
      <cdr:x>0.76771</cdr:x>
      <cdr:y>0.54003</cdr:y>
    </cdr:to>
    <cdr:sp macro="" textlink="">
      <cdr:nvSpPr>
        <cdr:cNvPr id="3" name="TextBox 1"/>
        <cdr:cNvSpPr txBox="1"/>
      </cdr:nvSpPr>
      <cdr:spPr>
        <a:xfrm xmlns:a="http://schemas.openxmlformats.org/drawingml/2006/main">
          <a:off x="7635216" y="2294351"/>
          <a:ext cx="942315" cy="25696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b="1" dirty="0" smtClean="0">
              <a:solidFill>
                <a:srgbClr val="FF0000"/>
              </a:solidFill>
            </a:rPr>
            <a:t>State 29%</a:t>
          </a:r>
          <a:endParaRPr lang="en-US" sz="1100" b="1" dirty="0">
            <a:solidFill>
              <a:srgbClr val="FF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0.74852</cdr:x>
      <cdr:y>0.54128</cdr:y>
    </cdr:from>
    <cdr:to>
      <cdr:x>0.84486</cdr:x>
      <cdr:y>0.60873</cdr:y>
    </cdr:to>
    <cdr:sp macro="" textlink="">
      <cdr:nvSpPr>
        <cdr:cNvPr id="3" name="TextBox 1"/>
        <cdr:cNvSpPr txBox="1"/>
      </cdr:nvSpPr>
      <cdr:spPr>
        <a:xfrm xmlns:a="http://schemas.openxmlformats.org/drawingml/2006/main">
          <a:off x="7696200" y="2303744"/>
          <a:ext cx="990600" cy="287055"/>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b="1" dirty="0" smtClean="0">
              <a:solidFill>
                <a:srgbClr val="FF0000"/>
              </a:solidFill>
            </a:rPr>
            <a:t>State 39%</a:t>
          </a:r>
          <a:endParaRPr lang="en-US" sz="1100" b="1"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86E740F5-9692-4E83-8B17-75966F055371}" type="datetimeFigureOut">
              <a:rPr lang="en-US"/>
              <a:pPr>
                <a:defRPr/>
              </a:pPr>
              <a:t>8/16/2013</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E30B9B05-F643-4335-B248-A87D4F1A961F}" type="slidenum">
              <a:rPr lang="en-US"/>
              <a:pPr>
                <a:defRPr/>
              </a:pPr>
              <a:t>‹#›</a:t>
            </a:fld>
            <a:endParaRPr lang="en-US"/>
          </a:p>
        </p:txBody>
      </p:sp>
    </p:spTree>
    <p:extLst>
      <p:ext uri="{BB962C8B-B14F-4D97-AF65-F5344CB8AC3E}">
        <p14:creationId xmlns:p14="http://schemas.microsoft.com/office/powerpoint/2010/main" val="3794670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1858A71-3437-47EE-B1FC-0FE68993438F}" type="datetimeFigureOut">
              <a:rPr lang="en-US"/>
              <a:pPr>
                <a:defRPr/>
              </a:pPr>
              <a:t>8/16/2013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6E6F036-A51D-401F-BB99-E4582F48F61A}" type="slidenum">
              <a:rPr lang="en-US"/>
              <a:pPr>
                <a:defRPr/>
              </a:pPr>
              <a:t>‹#›</a:t>
            </a:fld>
            <a:endParaRPr lang="en-US"/>
          </a:p>
        </p:txBody>
      </p:sp>
    </p:spTree>
    <p:extLst>
      <p:ext uri="{BB962C8B-B14F-4D97-AF65-F5344CB8AC3E}">
        <p14:creationId xmlns:p14="http://schemas.microsoft.com/office/powerpoint/2010/main" val="1285924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84" charset="-128"/>
              </a:rPr>
              <a:t>introduce ourselves here and briefly state our role in this initiative. Then we can outline their materials (agenda etc), let them eat breakfast, and have that lead into the RtI vs. MTSS activity on the next Slide. </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A00A50E3-A990-4D97-AE6D-76F6E03052B9}" type="slidenum">
              <a:rPr lang="en-US" smtClean="0"/>
              <a:pPr eaLnBrk="1" hangingPunct="1"/>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Essential Elements Cluster: Problem Solving</a:t>
            </a:r>
          </a:p>
          <a:p>
            <a:pPr eaLnBrk="1" hangingPunct="1">
              <a:spcBef>
                <a:spcPct val="0"/>
              </a:spcBef>
            </a:pPr>
            <a:endParaRPr lang="en-US" smtClean="0">
              <a:ea typeface="ＭＳ Ｐゴシック" pitchFamily="-84" charset="-128"/>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AFDB4459-FEFF-4866-9B1D-36FF43585C4A}" type="slidenum">
              <a:rPr lang="en-US" smtClean="0"/>
              <a:pPr eaLnBrk="1" hangingPunct="1"/>
              <a:t>34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Essential Elements Cluster: Implementation of Evidence-based Practices</a:t>
            </a:r>
          </a:p>
          <a:p>
            <a:pPr eaLnBrk="1" hangingPunct="1">
              <a:spcBef>
                <a:spcPct val="0"/>
              </a:spcBef>
            </a:pPr>
            <a:endParaRPr lang="en-US" smtClean="0">
              <a:ea typeface="ＭＳ Ｐゴシック" pitchFamily="-84" charset="-128"/>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8A2CFEFF-02CA-4EB8-8551-FDAF89F5CC69}" type="slidenum">
              <a:rPr lang="en-US" smtClean="0"/>
              <a:pPr eaLnBrk="1" hangingPunct="1"/>
              <a:t>35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Essential Elements Cluster: Data/Assessment</a:t>
            </a:r>
          </a:p>
          <a:p>
            <a:pPr eaLnBrk="1" hangingPunct="1">
              <a:spcBef>
                <a:spcPct val="0"/>
              </a:spcBef>
            </a:pPr>
            <a:endParaRPr lang="en-US" smtClean="0">
              <a:ea typeface="ＭＳ Ｐゴシック" pitchFamily="-84" charset="-128"/>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ABF21B27-0BF3-4DF0-9B4D-34DFDDC9CD2F}" type="slidenum">
              <a:rPr lang="en-US" smtClean="0"/>
              <a:pPr eaLnBrk="1" hangingPunct="1"/>
              <a:t>36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Essential Elements Cluster: Stakeholder Engagement</a:t>
            </a:r>
          </a:p>
          <a:p>
            <a:pPr eaLnBrk="1" hangingPunct="1">
              <a:spcBef>
                <a:spcPct val="0"/>
              </a:spcBef>
            </a:pPr>
            <a:endParaRPr lang="en-US" smtClean="0">
              <a:ea typeface="ＭＳ Ｐゴシック" pitchFamily="-84" charset="-128"/>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0699E993-7BE6-4FCC-B90B-776E2868AEE0}" type="slidenum">
              <a:rPr lang="en-US" smtClean="0"/>
              <a:pPr eaLnBrk="1" hangingPunct="1"/>
              <a:t>37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84" charset="-128"/>
              </a:rPr>
              <a:t>Opening Activity, discussion at tables around the differences between the two, if they need prompting questions, insert the following questions. </a:t>
            </a:r>
          </a:p>
          <a:p>
            <a:endParaRPr lang="en-US" smtClean="0">
              <a:ea typeface="ＭＳ Ｐゴシック" pitchFamily="-84" charset="-128"/>
            </a:endParaRPr>
          </a:p>
          <a:p>
            <a:r>
              <a:rPr lang="en-US" smtClean="0">
                <a:ea typeface="ＭＳ Ｐゴシック" pitchFamily="-84" charset="-128"/>
              </a:rPr>
              <a:t>How are the terms being used by your ISD/Districts currently?</a:t>
            </a:r>
          </a:p>
          <a:p>
            <a:r>
              <a:rPr lang="en-US" smtClean="0">
                <a:ea typeface="ＭＳ Ｐゴシック" pitchFamily="-84" charset="-128"/>
              </a:rPr>
              <a:t>Is changing names going to be an issue?</a:t>
            </a:r>
          </a:p>
          <a:p>
            <a:r>
              <a:rPr lang="en-US" smtClean="0">
                <a:ea typeface="ＭＳ Ｐゴシック" pitchFamily="-84" charset="-128"/>
              </a:rPr>
              <a:t>Do you have a working definition?</a:t>
            </a:r>
          </a:p>
          <a:p>
            <a:r>
              <a:rPr lang="en-US" smtClean="0">
                <a:ea typeface="ＭＳ Ｐゴシック" pitchFamily="-84" charset="-128"/>
              </a:rPr>
              <a:t>Have you provided Professional learning opportunities around one or the other?    </a:t>
            </a:r>
          </a:p>
          <a:p>
            <a:endParaRPr lang="en-US" smtClean="0">
              <a:ea typeface="ＭＳ Ｐゴシック" pitchFamily="-84" charset="-128"/>
            </a:endParaRPr>
          </a:p>
          <a:p>
            <a:r>
              <a:rPr lang="en-US" smtClean="0">
                <a:ea typeface="ＭＳ Ｐゴシック" pitchFamily="-84" charset="-128"/>
              </a:rPr>
              <a:t>Many existing terms and initiatives share the common elements of data-based problem-solving to inform instruction and intervention (e.g., Positive Behavior Support [PBS], Problem Solving/Response to Intervention [RtI], Continuous Improvement Model [CIM], Lesson Study, Differentiated Accountability). Although several initiatives share this core characteristic of data-based problem-solving, the differences in the use of terms (i.e., the labels used to describe them), who has responsibility for implementing data-based problem-solving (e.g., general education, special education, student services), and the language used to describe the initiatives have often resulted in high levels of variability in the implementation of the model at state, district and school levels. These differences serve to potentially limit the impact of this model on both the integrity of implementation and on student growth.</a:t>
            </a:r>
          </a:p>
          <a:p>
            <a:endParaRPr lang="en-US" smtClean="0">
              <a:ea typeface="ＭＳ Ｐゴシック" pitchFamily="-84" charset="-128"/>
            </a:endParaRPr>
          </a:p>
          <a:p>
            <a:r>
              <a:rPr lang="en-US" smtClean="0">
                <a:ea typeface="ＭＳ Ｐゴシック" pitchFamily="-84" charset="-128"/>
              </a:rPr>
              <a:t>The primary function of district leadership is to 1) ensure that a </a:t>
            </a:r>
            <a:r>
              <a:rPr lang="en-US" b="1" smtClean="0">
                <a:ea typeface="ＭＳ Ｐゴシック" pitchFamily="-84" charset="-128"/>
              </a:rPr>
              <a:t>common-language, common-understanding </a:t>
            </a:r>
            <a:r>
              <a:rPr lang="en-US" smtClean="0">
                <a:ea typeface="ＭＳ Ｐゴシック" pitchFamily="-84" charset="-128"/>
              </a:rPr>
              <a:t>exists around the rationale for and the purpose and expected outcomes of implementation, 2) clearly identify </a:t>
            </a:r>
            <a:r>
              <a:rPr lang="en-US" b="1" smtClean="0">
                <a:ea typeface="ＭＳ Ｐゴシック" pitchFamily="-84" charset="-128"/>
              </a:rPr>
              <a:t>who</a:t>
            </a:r>
            <a:r>
              <a:rPr lang="en-US" smtClean="0">
                <a:ea typeface="ＭＳ Ｐゴシック" pitchFamily="-84" charset="-128"/>
              </a:rPr>
              <a:t> has the responsibility for </a:t>
            </a:r>
            <a:r>
              <a:rPr lang="en-US" b="1" smtClean="0">
                <a:ea typeface="ＭＳ Ｐゴシック" pitchFamily="-84" charset="-128"/>
              </a:rPr>
              <a:t>what</a:t>
            </a:r>
            <a:r>
              <a:rPr lang="en-US" smtClean="0">
                <a:ea typeface="ＭＳ Ｐゴシック" pitchFamily="-84" charset="-128"/>
              </a:rPr>
              <a:t> and how those individuals will be held accountable, 3) ensure that district </a:t>
            </a:r>
            <a:r>
              <a:rPr lang="en-US" b="1" smtClean="0">
                <a:ea typeface="ＭＳ Ｐゴシック" pitchFamily="-84" charset="-128"/>
              </a:rPr>
              <a:t>policies</a:t>
            </a:r>
            <a:r>
              <a:rPr lang="en-US" smtClean="0">
                <a:ea typeface="ＭＳ Ｐゴシック" pitchFamily="-84" charset="-128"/>
              </a:rPr>
              <a:t> are supportive of, and not barriers to, the implementation of the model, 4) provide sufficient support (professional development, technical assistance) to ensure that the implementation plan and timelines can be achieved and 5) identify clearly the district- and school-level leaders who will have implementation expectations as part of their annual performance reviews.</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1853F7B3-49FD-41A6-B024-69D40828EBAF}" type="slidenum">
              <a:rPr lang="en-US" smtClean="0"/>
              <a:pPr eaLnBrk="1" hangingPunct="1"/>
              <a:t>38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Essential Elements Cluster: Instruction &amp; Intervention</a:t>
            </a:r>
          </a:p>
          <a:p>
            <a:pPr eaLnBrk="1" hangingPunct="1">
              <a:spcBef>
                <a:spcPct val="0"/>
              </a:spcBef>
            </a:pPr>
            <a:endParaRPr lang="en-US" smtClean="0">
              <a:ea typeface="ＭＳ Ｐゴシック" pitchFamily="-84" charset="-128"/>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E6E4F661-817F-4B82-A397-B7483EAABA4B}" type="slidenum">
              <a:rPr lang="en-US" smtClean="0"/>
              <a:pPr eaLnBrk="1" hangingPunct="1"/>
              <a:t>40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Essential Elements Cluster: Problem Solving</a:t>
            </a:r>
          </a:p>
          <a:p>
            <a:pPr eaLnBrk="1" hangingPunct="1">
              <a:spcBef>
                <a:spcPct val="0"/>
              </a:spcBef>
            </a:pPr>
            <a:endParaRPr lang="en-US" smtClean="0">
              <a:ea typeface="ＭＳ Ｐゴシック" pitchFamily="-84" charset="-128"/>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AFDB4459-FEFF-4866-9B1D-36FF43585C4A}" type="slidenum">
              <a:rPr lang="en-US" smtClean="0"/>
              <a:pPr eaLnBrk="1" hangingPunct="1"/>
              <a:t>41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Essential Elements Cluster: Implementation of Evidence-based Practices</a:t>
            </a:r>
          </a:p>
          <a:p>
            <a:pPr eaLnBrk="1" hangingPunct="1">
              <a:spcBef>
                <a:spcPct val="0"/>
              </a:spcBef>
            </a:pPr>
            <a:endParaRPr lang="en-US" smtClean="0">
              <a:ea typeface="ＭＳ Ｐゴシック" pitchFamily="-84" charset="-128"/>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8A2CFEFF-02CA-4EB8-8551-FDAF89F5CC69}" type="slidenum">
              <a:rPr lang="en-US" smtClean="0"/>
              <a:pPr eaLnBrk="1" hangingPunct="1"/>
              <a:t>42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Essential Elements Cluster: Data/Assessment</a:t>
            </a:r>
          </a:p>
          <a:p>
            <a:pPr eaLnBrk="1" hangingPunct="1">
              <a:spcBef>
                <a:spcPct val="0"/>
              </a:spcBef>
            </a:pPr>
            <a:endParaRPr lang="en-US" smtClean="0">
              <a:ea typeface="ＭＳ Ｐゴシック" pitchFamily="-84" charset="-128"/>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ABF21B27-0BF3-4DF0-9B4D-34DFDDC9CD2F}" type="slidenum">
              <a:rPr lang="en-US" smtClean="0"/>
              <a:pPr eaLnBrk="1" hangingPunct="1"/>
              <a:t>43</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Essential Elements Cluster: Stakeholder Engagement</a:t>
            </a:r>
          </a:p>
          <a:p>
            <a:pPr eaLnBrk="1" hangingPunct="1">
              <a:spcBef>
                <a:spcPct val="0"/>
              </a:spcBef>
            </a:pPr>
            <a:endParaRPr lang="en-US" smtClean="0">
              <a:ea typeface="ＭＳ Ｐゴシック" pitchFamily="-84" charset="-128"/>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0699E993-7BE6-4FCC-B90B-776E2868AEE0}" type="slidenum">
              <a:rPr lang="en-US" smtClean="0"/>
              <a:pPr eaLnBrk="1" hangingPunct="1"/>
              <a:t>44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E6F036-A51D-401F-BB99-E4582F48F61A}" type="slidenum">
              <a:rPr lang="en-US" smtClean="0"/>
              <a:pPr>
                <a:defRPr/>
              </a:pPr>
              <a:t>3</a:t>
            </a:fld>
            <a:endParaRPr lang="en-US"/>
          </a:p>
        </p:txBody>
      </p:sp>
    </p:spTree>
    <p:extLst>
      <p:ext uri="{BB962C8B-B14F-4D97-AF65-F5344CB8AC3E}">
        <p14:creationId xmlns:p14="http://schemas.microsoft.com/office/powerpoint/2010/main" val="2349899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a:t>
            </a:r>
            <a:r>
              <a:rPr lang="en-US" baseline="0" dirty="0" smtClean="0"/>
              <a:t> minutes for each component</a:t>
            </a:r>
          </a:p>
          <a:p>
            <a:r>
              <a:rPr lang="en-US" dirty="0" smtClean="0"/>
              <a:t>Make sure they all record for next day activity – Multi</a:t>
            </a:r>
            <a:r>
              <a:rPr lang="en-US" baseline="0" dirty="0" smtClean="0"/>
              <a:t> District Team Discussion</a:t>
            </a:r>
            <a:endParaRPr lang="en-US" dirty="0" smtClean="0"/>
          </a:p>
          <a:p>
            <a:r>
              <a:rPr lang="en-US" dirty="0" smtClean="0"/>
              <a:t>Number</a:t>
            </a:r>
            <a:r>
              <a:rPr lang="en-US" baseline="0" dirty="0" smtClean="0"/>
              <a:t> off before leaving - </a:t>
            </a:r>
            <a:endParaRPr lang="en-US" dirty="0"/>
          </a:p>
        </p:txBody>
      </p:sp>
      <p:sp>
        <p:nvSpPr>
          <p:cNvPr id="4" name="Slide Number Placeholder 3"/>
          <p:cNvSpPr>
            <a:spLocks noGrp="1"/>
          </p:cNvSpPr>
          <p:nvPr>
            <p:ph type="sldNum" sz="quarter" idx="10"/>
          </p:nvPr>
        </p:nvSpPr>
        <p:spPr/>
        <p:txBody>
          <a:bodyPr/>
          <a:lstStyle/>
          <a:p>
            <a:pPr>
              <a:defRPr/>
            </a:pPr>
            <a:fld id="{06E6F036-A51D-401F-BB99-E4582F48F61A}" type="slidenum">
              <a:rPr lang="en-US" smtClean="0"/>
              <a:pPr>
                <a:defRPr/>
              </a:pPr>
              <a:t>51</a:t>
            </a:fld>
            <a:endParaRPr lang="en-US"/>
          </a:p>
        </p:txBody>
      </p:sp>
    </p:spTree>
    <p:extLst>
      <p:ext uri="{BB962C8B-B14F-4D97-AF65-F5344CB8AC3E}">
        <p14:creationId xmlns:p14="http://schemas.microsoft.com/office/powerpoint/2010/main" val="2006973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84" charset="-128"/>
              </a:rPr>
              <a:t>introduce ourselves here and briefly state our role in this initiative. Then we can outline their materials (agenda etc), let them eat breakfast, and have that lead into the RtI vs. MTSS activity on the next Slide. </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A00A50E3-A990-4D97-AE6D-76F6E03052B9}" type="slidenum">
              <a:rPr lang="en-US" smtClean="0"/>
              <a:pPr eaLnBrk="1" hangingPunct="1"/>
              <a:t>53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smtClean="0">
                <a:latin typeface="Times" pitchFamily="18" charset="0"/>
                <a:ea typeface="ＭＳ Ｐゴシック" pitchFamily="34" charset="-128"/>
              </a:rPr>
              <a:t>If we are dealing with some misconceptions or quite frankly disbelief that school improvement can actually be used to move more students achieve at higher rates.  It begins with creating the systems, the host environment to make this all happen.  When I go around working with schools and administrators I recite this quote from Results Now, “If you put a good person in a bad system the system wins every time.”  I absolutely feel that is true.  I have seen wonderful teachers who use great instructional strategies and m  </a:t>
            </a:r>
          </a:p>
        </p:txBody>
      </p:sp>
      <p:sp>
        <p:nvSpPr>
          <p:cNvPr id="73732" name="Slide Number Placeholder 3"/>
          <p:cNvSpPr>
            <a:spLocks noGrp="1"/>
          </p:cNvSpPr>
          <p:nvPr>
            <p:ph type="sldNum" sz="quarter" idx="5"/>
          </p:nvPr>
        </p:nvSpPr>
        <p:spPr>
          <a:noFill/>
        </p:spPr>
        <p:txBody>
          <a:bodyPr/>
          <a:lstStyle/>
          <a:p>
            <a:fld id="{B1BFC2DA-82D5-4917-9D15-6B3E16B6E1C0}" type="slidenum">
              <a:rPr lang="en-US" smtClean="0">
                <a:latin typeface="Times" pitchFamily="18" charset="0"/>
                <a:ea typeface="ＭＳ Ｐゴシック" pitchFamily="34" charset="-128"/>
              </a:rPr>
              <a:pPr/>
              <a:t>55</a:t>
            </a:fld>
            <a:endParaRPr lang="en-US" smtClean="0">
              <a:latin typeface="Times"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solidFill>
                  <a:schemeClr val="accent2"/>
                </a:solidFill>
                <a:latin typeface="Verdana" pitchFamily="34" charset="0"/>
                <a:ea typeface="ＭＳ Ｐゴシック" pitchFamily="-84" charset="-128"/>
              </a:rPr>
              <a:t>SO WHAT ARE YOUR NEXT STEPS?????</a:t>
            </a:r>
          </a:p>
          <a:p>
            <a:pPr eaLnBrk="1" hangingPunct="1"/>
            <a:endParaRPr lang="en-US" dirty="0" smtClean="0">
              <a:solidFill>
                <a:schemeClr val="accent2"/>
              </a:solidFill>
              <a:latin typeface="Verdana" pitchFamily="34" charset="0"/>
              <a:ea typeface="ＭＳ Ｐゴシック" pitchFamily="-84" charset="-128"/>
            </a:endParaRPr>
          </a:p>
          <a:p>
            <a:pPr eaLnBrk="1" hangingPunct="1"/>
            <a:r>
              <a:rPr lang="en-US" dirty="0" smtClean="0">
                <a:solidFill>
                  <a:schemeClr val="accent2"/>
                </a:solidFill>
                <a:latin typeface="Verdana" pitchFamily="34" charset="0"/>
                <a:ea typeface="ＭＳ Ｐゴシック" pitchFamily="-84" charset="-128"/>
              </a:rPr>
              <a:t>Improve Tier 1 curriculum and instruction</a:t>
            </a:r>
          </a:p>
          <a:p>
            <a:pPr eaLnBrk="1" hangingPunct="1"/>
            <a:r>
              <a:rPr lang="en-US" dirty="0" smtClean="0">
                <a:solidFill>
                  <a:schemeClr val="accent2"/>
                </a:solidFill>
                <a:latin typeface="Verdana" pitchFamily="34" charset="0"/>
                <a:ea typeface="ＭＳ Ｐゴシック" pitchFamily="-84" charset="-128"/>
              </a:rPr>
              <a:t>Curriculum</a:t>
            </a:r>
          </a:p>
          <a:p>
            <a:pPr eaLnBrk="1" hangingPunct="1"/>
            <a:r>
              <a:rPr lang="en-US" dirty="0" smtClean="0">
                <a:solidFill>
                  <a:schemeClr val="accent2"/>
                </a:solidFill>
                <a:latin typeface="Verdana" pitchFamily="34" charset="0"/>
                <a:ea typeface="ＭＳ Ｐゴシック" pitchFamily="-84" charset="-128"/>
              </a:rPr>
              <a:t>Assessment</a:t>
            </a:r>
          </a:p>
          <a:p>
            <a:pPr eaLnBrk="1" hangingPunct="1"/>
            <a:endParaRPr lang="en-US" dirty="0" smtClean="0">
              <a:solidFill>
                <a:schemeClr val="accent2"/>
              </a:solidFill>
              <a:latin typeface="Verdana" pitchFamily="34" charset="0"/>
              <a:ea typeface="ＭＳ Ｐゴシック" pitchFamily="-84" charset="-128"/>
            </a:endParaRPr>
          </a:p>
          <a:p>
            <a:pPr eaLnBrk="1" hangingPunct="1"/>
            <a:r>
              <a:rPr lang="en-US" dirty="0" smtClean="0">
                <a:solidFill>
                  <a:schemeClr val="accent2"/>
                </a:solidFill>
                <a:latin typeface="Verdana" pitchFamily="34" charset="0"/>
                <a:ea typeface="ＭＳ Ｐゴシック" pitchFamily="-84" charset="-128"/>
              </a:rPr>
              <a:t>Serve students who need Tier 2 interventions and Tier 3 interventions</a:t>
            </a:r>
          </a:p>
          <a:p>
            <a:pPr eaLnBrk="1" hangingPunct="1"/>
            <a:endParaRPr lang="en-US" dirty="0" smtClean="0">
              <a:solidFill>
                <a:schemeClr val="accent2"/>
              </a:solidFill>
              <a:latin typeface="Verdana" pitchFamily="34" charset="0"/>
              <a:ea typeface="ＭＳ Ｐゴシック" pitchFamily="-84" charset="-128"/>
            </a:endParaRPr>
          </a:p>
          <a:p>
            <a:pPr eaLnBrk="1" hangingPunct="1"/>
            <a:r>
              <a:rPr lang="en-US" dirty="0" smtClean="0">
                <a:solidFill>
                  <a:schemeClr val="accent2"/>
                </a:solidFill>
                <a:latin typeface="Verdana" pitchFamily="34" charset="0"/>
                <a:ea typeface="ＭＳ Ｐゴシック" pitchFamily="-84" charset="-128"/>
              </a:rPr>
              <a:t>In time, IF outcome data are used to make all decisions, the district can actually achieve the dream of 80% needing only Tier 1, 15% needing Tier 2, 5% needing Tier 3</a:t>
            </a:r>
          </a:p>
          <a:p>
            <a:endParaRPr lang="en-US" dirty="0" smtClean="0">
              <a:ea typeface="ＭＳ Ｐゴシック" pitchFamily="-84" charset="-128"/>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0E8308CB-1DE1-4C63-8F2E-44125FFBD8AE}" type="slidenum">
              <a:rPr lang="en-US" smtClean="0"/>
              <a:pPr eaLnBrk="1" hangingPunct="1"/>
              <a:t>67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E6F036-A51D-401F-BB99-E4582F48F61A}" type="slidenum">
              <a:rPr lang="en-US" smtClean="0"/>
              <a:pPr>
                <a:defRPr/>
              </a:pPr>
              <a:t>7</a:t>
            </a:fld>
            <a:endParaRPr lang="en-US"/>
          </a:p>
        </p:txBody>
      </p:sp>
    </p:spTree>
    <p:extLst>
      <p:ext uri="{BB962C8B-B14F-4D97-AF65-F5344CB8AC3E}">
        <p14:creationId xmlns:p14="http://schemas.microsoft.com/office/powerpoint/2010/main" val="128233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29057" indent="-280406" eaLnBrk="0" hangingPunct="0">
              <a:defRPr sz="2400">
                <a:solidFill>
                  <a:schemeClr val="tx1"/>
                </a:solidFill>
                <a:latin typeface="Times New Roman" pitchFamily="18" charset="0"/>
              </a:defRPr>
            </a:lvl2pPr>
            <a:lvl3pPr marL="1121626" indent="-224325" eaLnBrk="0" hangingPunct="0">
              <a:defRPr sz="2400">
                <a:solidFill>
                  <a:schemeClr val="tx1"/>
                </a:solidFill>
                <a:latin typeface="Times New Roman" pitchFamily="18" charset="0"/>
              </a:defRPr>
            </a:lvl3pPr>
            <a:lvl4pPr marL="1570276" indent="-224325" eaLnBrk="0" hangingPunct="0">
              <a:defRPr sz="2400">
                <a:solidFill>
                  <a:schemeClr val="tx1"/>
                </a:solidFill>
                <a:latin typeface="Times New Roman" pitchFamily="18" charset="0"/>
              </a:defRPr>
            </a:lvl4pPr>
            <a:lvl5pPr marL="2018927" indent="-224325" eaLnBrk="0" hangingPunct="0">
              <a:defRPr sz="2400">
                <a:solidFill>
                  <a:schemeClr val="tx1"/>
                </a:solidFill>
                <a:latin typeface="Times New Roman" pitchFamily="18" charset="0"/>
              </a:defRPr>
            </a:lvl5pPr>
            <a:lvl6pPr marL="2467577" indent="-224325" eaLnBrk="0" fontAlgn="base" hangingPunct="0">
              <a:spcBef>
                <a:spcPct val="0"/>
              </a:spcBef>
              <a:spcAft>
                <a:spcPct val="0"/>
              </a:spcAft>
              <a:defRPr sz="2400">
                <a:solidFill>
                  <a:schemeClr val="tx1"/>
                </a:solidFill>
                <a:latin typeface="Times New Roman" pitchFamily="18" charset="0"/>
              </a:defRPr>
            </a:lvl6pPr>
            <a:lvl7pPr marL="2916227" indent="-224325" eaLnBrk="0" fontAlgn="base" hangingPunct="0">
              <a:spcBef>
                <a:spcPct val="0"/>
              </a:spcBef>
              <a:spcAft>
                <a:spcPct val="0"/>
              </a:spcAft>
              <a:defRPr sz="2400">
                <a:solidFill>
                  <a:schemeClr val="tx1"/>
                </a:solidFill>
                <a:latin typeface="Times New Roman" pitchFamily="18" charset="0"/>
              </a:defRPr>
            </a:lvl7pPr>
            <a:lvl8pPr marL="3364878" indent="-224325" eaLnBrk="0" fontAlgn="base" hangingPunct="0">
              <a:spcBef>
                <a:spcPct val="0"/>
              </a:spcBef>
              <a:spcAft>
                <a:spcPct val="0"/>
              </a:spcAft>
              <a:defRPr sz="2400">
                <a:solidFill>
                  <a:schemeClr val="tx1"/>
                </a:solidFill>
                <a:latin typeface="Times New Roman" pitchFamily="18" charset="0"/>
              </a:defRPr>
            </a:lvl8pPr>
            <a:lvl9pPr marL="3813528" indent="-224325" eaLnBrk="0" fontAlgn="base" hangingPunct="0">
              <a:spcBef>
                <a:spcPct val="0"/>
              </a:spcBef>
              <a:spcAft>
                <a:spcPct val="0"/>
              </a:spcAft>
              <a:defRPr sz="2400">
                <a:solidFill>
                  <a:schemeClr val="tx1"/>
                </a:solidFill>
                <a:latin typeface="Times New Roman" pitchFamily="18" charset="0"/>
              </a:defRPr>
            </a:lvl9pPr>
          </a:lstStyle>
          <a:p>
            <a:pPr eaLnBrk="1" hangingPunct="1"/>
            <a:fld id="{DA3C670E-E0A1-402F-85E3-13B1216898C2}" type="slidenum">
              <a:rPr lang="en-US" sz="1200"/>
              <a:pPr eaLnBrk="1" hangingPunct="1"/>
              <a:t>10</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r>
              <a:rPr lang="en-US" smtClean="0"/>
              <a:t>Data drives SIP for both the LEA and for CGRESD.   This chart reflects old cut scores for 2009, 2010, and 2011 and illustrates how the RESD as a whole has done.  2012 data reflects new cut scores and you can note the drop we took.  </a:t>
            </a:r>
          </a:p>
          <a:p>
            <a:endParaRPr lang="en-US" smtClean="0"/>
          </a:p>
          <a:p>
            <a:r>
              <a:rPr lang="en-US" smtClean="0"/>
              <a:t>Note:</a:t>
            </a:r>
          </a:p>
          <a:p>
            <a:endParaRPr lang="en-US" smtClean="0"/>
          </a:p>
          <a:p>
            <a:r>
              <a:rPr lang="en-US" smtClean="0"/>
              <a:t>CGRESD, as a whole, continues to perform below the state average in all content areas, with the greatest performance gaps occurring in writing and mathematics – note the red circles. </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It is not uncommon to hear the term RtI and Multi‐Tier System of Supports (MTSS) used interchangeably. However in many instances the meaning applied to RtI does not align with the principles and practices of a MTSS. The principles and practices of a MTSS are based upon what research has shown to be effective in both creating successful and sustainable system change as well as what is necessary in providing the most effective instruction to all students. The MTSS framework is designed to address the academic and behavioral needs of every student, regardless of whether the students are struggling or have advanced learning needs.</a:t>
            </a:r>
          </a:p>
          <a:p>
            <a:pPr eaLnBrk="1" hangingPunct="1">
              <a:spcBef>
                <a:spcPct val="0"/>
              </a:spcBef>
            </a:pPr>
            <a:r>
              <a:rPr lang="en-US" smtClean="0">
                <a:ea typeface="ＭＳ Ｐゴシック" pitchFamily="-84" charset="-128"/>
              </a:rPr>
              <a:t>The meaning and practices referred to as RtI vary from a narrow view point such as the identification of students with specific learning disabilities under IDEA to a broad paradigm shift. Since all models labeled RtI do not always have the same purpose or practices, MDE is intentionally calling this model a Multi tiered System of supports. </a:t>
            </a:r>
          </a:p>
          <a:p>
            <a:pPr eaLnBrk="1" hangingPunct="1">
              <a:spcBef>
                <a:spcPct val="0"/>
              </a:spcBef>
            </a:pPr>
            <a:endParaRPr lang="en-US" smtClean="0">
              <a:ea typeface="ＭＳ Ｐゴシック" pitchFamily="-84" charset="-128"/>
            </a:endParaRPr>
          </a:p>
          <a:p>
            <a:pPr eaLnBrk="1" hangingPunct="1">
              <a:spcBef>
                <a:spcPct val="0"/>
              </a:spcBef>
            </a:pPr>
            <a:r>
              <a:rPr lang="en-US" smtClean="0">
                <a:ea typeface="ＭＳ Ｐゴシック" pitchFamily="-84" charset="-128"/>
              </a:rPr>
              <a:t>I like to think of RtI as the foundation for MTSS, or a piece of it. MTSS expands RtI. The term RtI is typically much narrower than what is meant by MTSS. Some </a:t>
            </a:r>
            <a:r>
              <a:rPr lang="ja-JP" altLang="en-US" smtClean="0">
                <a:ea typeface="ＭＳ Ｐゴシック" pitchFamily="-84" charset="-128"/>
              </a:rPr>
              <a:t>“</a:t>
            </a:r>
            <a:r>
              <a:rPr lang="en-US" altLang="ja-JP" smtClean="0">
                <a:ea typeface="ＭＳ Ｐゴシック" pitchFamily="-84" charset="-128"/>
              </a:rPr>
              <a:t>RtI</a:t>
            </a:r>
            <a:r>
              <a:rPr lang="ja-JP" altLang="en-US" smtClean="0">
                <a:ea typeface="ＭＳ Ｐゴシック" pitchFamily="-84" charset="-128"/>
              </a:rPr>
              <a:t>”</a:t>
            </a:r>
            <a:r>
              <a:rPr lang="en-US" altLang="ja-JP" smtClean="0">
                <a:ea typeface="ＭＳ Ｐゴシック" pitchFamily="-84" charset="-128"/>
              </a:rPr>
              <a:t> topics include: the identification of a student with specific learning disabilities under IDEA, individual student problem solving approach to interventions, standard protocol approach to interventions or possibly a school wide approach.</a:t>
            </a:r>
          </a:p>
          <a:p>
            <a:pPr eaLnBrk="1" hangingPunct="1">
              <a:spcBef>
                <a:spcPct val="0"/>
              </a:spcBef>
            </a:pPr>
            <a:r>
              <a:rPr lang="en-US" smtClean="0">
                <a:ea typeface="ＭＳ Ｐゴシック" pitchFamily="-84" charset="-128"/>
              </a:rPr>
              <a:t>MTSS will NOT be the same in all schools, quite the contrary.</a:t>
            </a:r>
          </a:p>
          <a:p>
            <a:pPr eaLnBrk="1" hangingPunct="1">
              <a:spcBef>
                <a:spcPct val="0"/>
              </a:spcBef>
            </a:pPr>
            <a:endParaRPr lang="en-US" smtClean="0">
              <a:ea typeface="ＭＳ Ｐゴシック" pitchFamily="-84" charset="-128"/>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E87AC5B8-F679-422C-B8A1-75B373A1E561}" type="slidenum">
              <a:rPr lang="en-US" smtClean="0"/>
              <a:pPr eaLnBrk="1" hangingPunct="1"/>
              <a:t>28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84" charset="-128"/>
              </a:rPr>
              <a:t>The flexible tiers represent a robust and responsive educational environment that provides students with a continuum of multiple supports to meet their needs. The tiers represent increasing intensity of academic and non-academic support and interventions. There is flexibility of the system and the programming to allow movement between the tiers (to both a more or less intensive type of support/intervention). </a:t>
            </a:r>
          </a:p>
          <a:p>
            <a:r>
              <a:rPr lang="en-US" smtClean="0">
                <a:ea typeface="ＭＳ Ｐゴシック" pitchFamily="-84" charset="-128"/>
              </a:rPr>
              <a:t>The academic and non-academic core components of MTSS are:</a:t>
            </a:r>
          </a:p>
          <a:p>
            <a:r>
              <a:rPr lang="en-US" smtClean="0">
                <a:ea typeface="ＭＳ Ｐゴシック" pitchFamily="-84" charset="-128"/>
              </a:rPr>
              <a:t>high-quality core curriculum and instruction implemented with fidelity; and</a:t>
            </a:r>
          </a:p>
          <a:p>
            <a:r>
              <a:rPr lang="en-US" smtClean="0">
                <a:ea typeface="ＭＳ Ｐゴシック" pitchFamily="-84" charset="-128"/>
              </a:rPr>
              <a:t>research-based academic interventions and assessment practices; and</a:t>
            </a:r>
          </a:p>
          <a:p>
            <a:r>
              <a:rPr lang="en-US" smtClean="0">
                <a:ea typeface="ＭＳ Ｐゴシック" pitchFamily="-84" charset="-128"/>
              </a:rPr>
              <a:t>research-based behavioral interventions and supports; and</a:t>
            </a:r>
          </a:p>
          <a:p>
            <a:r>
              <a:rPr lang="en-US" smtClean="0">
                <a:ea typeface="ＭＳ Ｐゴシック" pitchFamily="-84" charset="-128"/>
              </a:rPr>
              <a:t>universal screening and progress-monitoring; and </a:t>
            </a:r>
          </a:p>
          <a:p>
            <a:r>
              <a:rPr lang="en-US" smtClean="0">
                <a:ea typeface="ＭＳ Ｐゴシック" pitchFamily="-84" charset="-128"/>
              </a:rPr>
              <a:t>collaboration and communication between educators and parents. </a:t>
            </a:r>
          </a:p>
          <a:p>
            <a:r>
              <a:rPr lang="en-US" smtClean="0">
                <a:ea typeface="ＭＳ Ｐゴシック" pitchFamily="-84" charset="-128"/>
              </a:rPr>
              <a:t> </a:t>
            </a:r>
          </a:p>
          <a:p>
            <a:r>
              <a:rPr lang="en-US" smtClean="0">
                <a:ea typeface="ＭＳ Ｐゴシック" pitchFamily="-84" charset="-128"/>
              </a:rPr>
              <a:t>The school and district system of supports align with the State and District Standards and will provide the structure needed to develop the policies, practices, and procedures to successfully implement MTSS.  </a:t>
            </a:r>
          </a:p>
          <a:p>
            <a:endParaRPr lang="en-US" smtClean="0">
              <a:ea typeface="ＭＳ Ｐゴシック" pitchFamily="-84" charset="-128"/>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E543E9ED-C7D2-475D-B2AE-6F60F8B97183}" type="slidenum">
              <a:rPr lang="en-US" smtClean="0"/>
              <a:pPr eaLnBrk="1" hangingPunct="1"/>
              <a:t>29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84" charset="-128"/>
              </a:rPr>
              <a:t>Core MTSS beliefs</a:t>
            </a:r>
          </a:p>
          <a:p>
            <a:r>
              <a:rPr lang="en-US" smtClean="0">
                <a:ea typeface="ＭＳ Ｐゴシック" pitchFamily="-84" charset="-128"/>
              </a:rPr>
              <a:t>Every child will be provided a rigorous and research‐based curriculum</a:t>
            </a:r>
          </a:p>
          <a:p>
            <a:r>
              <a:rPr lang="en-US" smtClean="0">
                <a:ea typeface="ＭＳ Ｐゴシック" pitchFamily="-84" charset="-128"/>
              </a:rPr>
              <a:t>Every child will be provided effective and relentless teaching</a:t>
            </a:r>
          </a:p>
          <a:p>
            <a:r>
              <a:rPr lang="en-US" smtClean="0">
                <a:ea typeface="ＭＳ Ｐゴシック" pitchFamily="-84" charset="-128"/>
              </a:rPr>
              <a:t>Interventions will be provided at the earliest identification of need</a:t>
            </a:r>
          </a:p>
          <a:p>
            <a:r>
              <a:rPr lang="en-US" smtClean="0">
                <a:ea typeface="ＭＳ Ｐゴシック" pitchFamily="-84" charset="-128"/>
              </a:rPr>
              <a:t>Policy will be based on evidence based practice</a:t>
            </a:r>
          </a:p>
          <a:p>
            <a:r>
              <a:rPr lang="en-US" smtClean="0">
                <a:ea typeface="ＭＳ Ｐゴシック" pitchFamily="-84" charset="-128"/>
              </a:rPr>
              <a:t>Every educator will continuously gain knowledge and develop expertise to build</a:t>
            </a:r>
          </a:p>
          <a:p>
            <a:r>
              <a:rPr lang="en-US" smtClean="0">
                <a:ea typeface="ＭＳ Ｐゴシック" pitchFamily="-84" charset="-128"/>
              </a:rPr>
              <a:t>capacity and sustain effective practice</a:t>
            </a:r>
          </a:p>
          <a:p>
            <a:r>
              <a:rPr lang="en-US" smtClean="0">
                <a:ea typeface="ＭＳ Ｐゴシック" pitchFamily="-84" charset="-128"/>
              </a:rPr>
              <a:t>Resources will be intentionally designed and redesigned to match student needs</a:t>
            </a:r>
          </a:p>
          <a:p>
            <a:r>
              <a:rPr lang="en-US" smtClean="0">
                <a:ea typeface="ＭＳ Ｐゴシック" pitchFamily="-84" charset="-128"/>
              </a:rPr>
              <a:t>Every leader will be responsible for planning, implementing and evaluating</a:t>
            </a:r>
          </a:p>
          <a:p>
            <a:r>
              <a:rPr lang="en-US" smtClean="0">
                <a:ea typeface="ＭＳ Ｐゴシック" pitchFamily="-84" charset="-128"/>
              </a:rPr>
              <a:t>Academic and behavioral data will be used to inform instructional decisions</a:t>
            </a:r>
          </a:p>
          <a:p>
            <a:r>
              <a:rPr lang="en-US" smtClean="0">
                <a:ea typeface="ＭＳ Ｐゴシック" pitchFamily="-84" charset="-128"/>
              </a:rPr>
              <a:t>Educators, families and community members will be part of the fundamental</a:t>
            </a:r>
          </a:p>
          <a:p>
            <a:r>
              <a:rPr lang="en-US" smtClean="0">
                <a:ea typeface="ＭＳ Ｐゴシック" pitchFamily="-84" charset="-128"/>
              </a:rPr>
              <a:t>practice of effective problem‐solving and instructional decision making</a:t>
            </a:r>
          </a:p>
          <a:p>
            <a:r>
              <a:rPr lang="en-US" smtClean="0">
                <a:ea typeface="ＭＳ Ｐゴシック" pitchFamily="-84" charset="-128"/>
              </a:rPr>
              <a:t>An empowering culture will be enhanced/developed that creates collective</a:t>
            </a:r>
          </a:p>
          <a:p>
            <a:r>
              <a:rPr lang="en-US" smtClean="0">
                <a:ea typeface="ＭＳ Ｐゴシック" pitchFamily="-84" charset="-128"/>
              </a:rPr>
              <a:t>responsibility for student success.</a:t>
            </a:r>
          </a:p>
          <a:p>
            <a:pPr eaLnBrk="1" hangingPunct="1">
              <a:spcBef>
                <a:spcPct val="0"/>
              </a:spcBef>
            </a:pPr>
            <a:endParaRPr lang="en-US" smtClean="0">
              <a:ea typeface="ＭＳ Ｐゴシック" pitchFamily="-84" charset="-128"/>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7263FC3C-D302-417C-AEE9-E0D216B24189}" type="slidenum">
              <a:rPr lang="en-US" smtClean="0"/>
              <a:pPr eaLnBrk="1" hangingPunct="1"/>
              <a:t>31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84" charset="-128"/>
            </a:endParaRPr>
          </a:p>
          <a:p>
            <a:pPr eaLnBrk="1" hangingPunct="1">
              <a:spcBef>
                <a:spcPct val="0"/>
              </a:spcBef>
            </a:pPr>
            <a:r>
              <a:rPr lang="en-US" smtClean="0">
                <a:ea typeface="ＭＳ Ｐゴシック" pitchFamily="-84" charset="-128"/>
              </a:rPr>
              <a:t>Through the Continuous School Improvement Process and the development of your SIP, you may recognize that your school has key systems missing. This may lead you to MTSS and implementing these essential components in order to fill the voids.</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0742B503-F162-48CB-8FA6-712B91FE0C13}" type="slidenum">
              <a:rPr lang="en-US" smtClean="0"/>
              <a:pPr eaLnBrk="1" hangingPunct="1"/>
              <a:t>32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Essential Elements Cluster: Instruction &amp; Intervention</a:t>
            </a:r>
          </a:p>
          <a:p>
            <a:pPr eaLnBrk="1" hangingPunct="1">
              <a:spcBef>
                <a:spcPct val="0"/>
              </a:spcBef>
            </a:pPr>
            <a:endParaRPr lang="en-US" smtClean="0">
              <a:ea typeface="ＭＳ Ｐゴシック" pitchFamily="-84" charset="-128"/>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E6E4F661-817F-4B82-A397-B7483EAABA4B}" type="slidenum">
              <a:rPr lang="en-US" smtClean="0"/>
              <a:pPr eaLnBrk="1" hangingPunct="1"/>
              <a:t>33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8"/>
          <p:cNvSpPr/>
          <p:nvPr userDrawn="1"/>
        </p:nvSpPr>
        <p:spPr>
          <a:xfrm>
            <a:off x="0" y="985838"/>
            <a:ext cx="9144000" cy="1828800"/>
          </a:xfrm>
          <a:prstGeom prst="rect">
            <a:avLst/>
          </a:prstGeom>
          <a:solidFill>
            <a:srgbClr val="7E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EDE6C9"/>
              </a:solidFill>
            </a:endParaRPr>
          </a:p>
        </p:txBody>
      </p:sp>
      <p:pic>
        <p:nvPicPr>
          <p:cNvPr id="5" name="Picture 4"/>
          <p:cNvPicPr>
            <a:picLocks noChangeAspect="1"/>
          </p:cNvPicPr>
          <p:nvPr userDrawn="1"/>
        </p:nvPicPr>
        <p:blipFill>
          <a:blip r:embed="rId2" cstate="print"/>
          <a:srcRect/>
          <a:stretch>
            <a:fillRect/>
          </a:stretch>
        </p:blipFill>
        <p:spPr bwMode="auto">
          <a:xfrm>
            <a:off x="533400" y="5410200"/>
            <a:ext cx="4318000" cy="1022350"/>
          </a:xfrm>
          <a:prstGeom prst="rect">
            <a:avLst/>
          </a:prstGeom>
          <a:noFill/>
          <a:ln w="9525">
            <a:noFill/>
            <a:miter lim="800000"/>
            <a:headEnd/>
            <a:tailEnd/>
          </a:ln>
        </p:spPr>
      </p:pic>
      <p:sp>
        <p:nvSpPr>
          <p:cNvPr id="3" name="Subtitle 2"/>
          <p:cNvSpPr>
            <a:spLocks noGrp="1"/>
          </p:cNvSpPr>
          <p:nvPr>
            <p:ph type="subTitle" idx="1"/>
          </p:nvPr>
        </p:nvSpPr>
        <p:spPr>
          <a:xfrm>
            <a:off x="1371597" y="30480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 name="Title 1"/>
          <p:cNvSpPr>
            <a:spLocks noGrp="1"/>
          </p:cNvSpPr>
          <p:nvPr>
            <p:ph type="ctrTitle"/>
          </p:nvPr>
        </p:nvSpPr>
        <p:spPr>
          <a:xfrm>
            <a:off x="685796" y="1164850"/>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6781800" y="152400"/>
            <a:ext cx="2133600" cy="365125"/>
          </a:xfrm>
        </p:spPr>
        <p:txBody>
          <a:bodyPr/>
          <a:lstStyle>
            <a:lvl1pPr>
              <a:defRPr/>
            </a:lvl1pPr>
          </a:lstStyle>
          <a:p>
            <a:pPr>
              <a:defRPr/>
            </a:pPr>
            <a:fld id="{AA2E3F19-2D4D-4A69-8110-E4BE69B069F7}" type="datetimeFigureOut">
              <a:rPr lang="en-US"/>
              <a:pPr>
                <a:defRPr/>
              </a:pPr>
              <a:t>8/16/2013</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cstate="print"/>
          <a:srcRect/>
          <a:stretch>
            <a:fillRect/>
          </a:stretch>
        </p:blipFill>
        <p:spPr bwMode="auto">
          <a:xfrm>
            <a:off x="7926388" y="5791200"/>
            <a:ext cx="920750" cy="836613"/>
          </a:xfrm>
          <a:prstGeom prst="rect">
            <a:avLst/>
          </a:prstGeom>
          <a:noFill/>
          <a:ln w="9525">
            <a:noFill/>
            <a:miter lim="800000"/>
            <a:headEnd/>
            <a:tailEnd/>
          </a:ln>
        </p:spPr>
      </p:pic>
      <p:sp>
        <p:nvSpPr>
          <p:cNvPr id="2" name="Title 1"/>
          <p:cNvSpPr>
            <a:spLocks noGrp="1"/>
          </p:cNvSpPr>
          <p:nvPr>
            <p:ph type="title"/>
          </p:nvPr>
        </p:nvSpPr>
        <p:spPr>
          <a:xfrm>
            <a:off x="0" y="4800600"/>
            <a:ext cx="9144000" cy="566738"/>
          </a:xfrm>
        </p:spPr>
        <p:txBody>
          <a:bodyPr anchor="b"/>
          <a:lstStyle>
            <a:lvl1pPr algn="ctr">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85CA399F-0CF9-4917-9E3B-632605A8715B}" type="datetimeFigureOut">
              <a:rPr lang="en-US"/>
              <a:pPr>
                <a:defRPr/>
              </a:pPr>
              <a:t>8/16/2013</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84" charset="-128"/>
              </a:defRPr>
            </a:lvl1pPr>
          </a:lstStyle>
          <a:p>
            <a:pPr>
              <a:defRPr/>
            </a:pPr>
            <a:fld id="{CF4177D6-0624-4DB9-BE7C-1531A5973AAD}" type="datetime1">
              <a:rPr lang="en-US"/>
              <a:pPr>
                <a:defRPr/>
              </a:pPr>
              <a:t>8/16/2013</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84" charset="-128"/>
              </a:defRPr>
            </a:lvl1pPr>
          </a:lstStyle>
          <a:p>
            <a:pPr>
              <a:defRPr/>
            </a:pPr>
            <a:fld id="{759A73CB-D2FC-486D-99C3-2B28157DDBA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E3695D-A52B-4F3D-9E23-00FC9592DBC5}" type="datetimeFigureOut">
              <a:rPr lang="en-US" smtClean="0">
                <a:solidFill>
                  <a:prstClr val="black">
                    <a:tint val="75000"/>
                  </a:prstClr>
                </a:solidFill>
              </a:rPr>
              <a:pPr/>
              <a:t>8/16/2013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D3855C-974C-43F0-849E-84F898155C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70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3695D-A52B-4F3D-9E23-00FC9592DBC5}" type="datetimeFigureOut">
              <a:rPr lang="en-US" smtClean="0">
                <a:solidFill>
                  <a:prstClr val="black">
                    <a:tint val="75000"/>
                  </a:prstClr>
                </a:solidFill>
              </a:rPr>
              <a:pPr/>
              <a:t>8/16/2013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D3855C-974C-43F0-849E-84F898155C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542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3695D-A52B-4F3D-9E23-00FC9592DBC5}" type="datetimeFigureOut">
              <a:rPr lang="en-US" smtClean="0">
                <a:solidFill>
                  <a:prstClr val="black">
                    <a:tint val="75000"/>
                  </a:prstClr>
                </a:solidFill>
              </a:rPr>
              <a:pPr/>
              <a:t>8/16/2013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D3855C-974C-43F0-849E-84F898155C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638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E3695D-A52B-4F3D-9E23-00FC9592DBC5}" type="datetimeFigureOut">
              <a:rPr lang="en-US" smtClean="0">
                <a:solidFill>
                  <a:prstClr val="black">
                    <a:tint val="75000"/>
                  </a:prstClr>
                </a:solidFill>
              </a:rPr>
              <a:pPr/>
              <a:t>8/16/2013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D3855C-974C-43F0-849E-84F898155C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119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E3695D-A52B-4F3D-9E23-00FC9592DBC5}" type="datetimeFigureOut">
              <a:rPr lang="en-US" smtClean="0">
                <a:solidFill>
                  <a:prstClr val="black">
                    <a:tint val="75000"/>
                  </a:prstClr>
                </a:solidFill>
              </a:rPr>
              <a:pPr/>
              <a:t>8/16/2013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D3855C-974C-43F0-849E-84F898155C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152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E3695D-A52B-4F3D-9E23-00FC9592DBC5}" type="datetimeFigureOut">
              <a:rPr lang="en-US" smtClean="0">
                <a:solidFill>
                  <a:prstClr val="black">
                    <a:tint val="75000"/>
                  </a:prstClr>
                </a:solidFill>
              </a:rPr>
              <a:pPr/>
              <a:t>8/16/2013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D3855C-974C-43F0-849E-84F898155C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769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3695D-A52B-4F3D-9E23-00FC9592DBC5}" type="datetimeFigureOut">
              <a:rPr lang="en-US" smtClean="0">
                <a:solidFill>
                  <a:prstClr val="black">
                    <a:tint val="75000"/>
                  </a:prstClr>
                </a:solidFill>
              </a:rPr>
              <a:pPr/>
              <a:t>8/16/2013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D3855C-974C-43F0-849E-84F898155C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485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3695D-A52B-4F3D-9E23-00FC9592DBC5}" type="datetimeFigureOut">
              <a:rPr lang="en-US" smtClean="0">
                <a:solidFill>
                  <a:prstClr val="black">
                    <a:tint val="75000"/>
                  </a:prstClr>
                </a:solidFill>
              </a:rPr>
              <a:pPr/>
              <a:t>8/16/2013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D3855C-974C-43F0-849E-84F898155C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27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rcRect/>
          <a:stretch>
            <a:fillRect/>
          </a:stretch>
        </p:blipFill>
        <p:spPr bwMode="auto">
          <a:xfrm>
            <a:off x="7926388" y="5791200"/>
            <a:ext cx="920750" cy="836613"/>
          </a:xfrm>
          <a:prstGeom prst="rect">
            <a:avLst/>
          </a:prstGeom>
          <a:noFill/>
          <a:ln w="9525">
            <a:noFill/>
            <a:miter lim="800000"/>
            <a:headEnd/>
            <a:tailEnd/>
          </a:ln>
        </p:spPr>
      </p:pic>
      <p:sp>
        <p:nvSpPr>
          <p:cNvPr id="2" name="Title 1"/>
          <p:cNvSpPr>
            <a:spLocks noGrp="1"/>
          </p:cNvSpPr>
          <p:nvPr>
            <p:ph type="title"/>
          </p:nvPr>
        </p:nvSpPr>
        <p:spPr>
          <a:xfrm>
            <a:off x="0" y="274638"/>
            <a:ext cx="9144000" cy="1143000"/>
          </a:xfrm>
          <a:solidFill>
            <a:srgbClr val="7E0032"/>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3695D-A52B-4F3D-9E23-00FC9592DBC5}" type="datetimeFigureOut">
              <a:rPr lang="en-US" smtClean="0">
                <a:solidFill>
                  <a:prstClr val="black">
                    <a:tint val="75000"/>
                  </a:prstClr>
                </a:solidFill>
              </a:rPr>
              <a:pPr/>
              <a:t>8/16/2013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D3855C-974C-43F0-849E-84F898155C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826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3695D-A52B-4F3D-9E23-00FC9592DBC5}" type="datetimeFigureOut">
              <a:rPr lang="en-US" smtClean="0">
                <a:solidFill>
                  <a:prstClr val="black">
                    <a:tint val="75000"/>
                  </a:prstClr>
                </a:solidFill>
              </a:rPr>
              <a:pPr/>
              <a:t>8/16/2013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D3855C-974C-43F0-849E-84F898155C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074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3695D-A52B-4F3D-9E23-00FC9592DBC5}" type="datetimeFigureOut">
              <a:rPr lang="en-US" smtClean="0">
                <a:solidFill>
                  <a:prstClr val="black">
                    <a:tint val="75000"/>
                  </a:prstClr>
                </a:solidFill>
              </a:rPr>
              <a:pPr/>
              <a:t>8/16/2013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D3855C-974C-43F0-849E-84F898155C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945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6"/>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latin typeface="Calibri" pitchFamily="34" charset="0"/>
                <a:ea typeface="ＭＳ Ｐゴシック" pitchFamily="-84" charset="-128"/>
              </a:endParaRPr>
            </a:p>
          </p:txBody>
        </p:sp>
        <p:sp>
          <p:nvSpPr>
            <p:cNvPr id="7" name="Freeform 19"/>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mtClean="0">
                <a:solidFill>
                  <a:prstClr val="black"/>
                </a:solidFill>
                <a:latin typeface="Calibri" pitchFamily="34" charset="0"/>
                <a:ea typeface="ＭＳ Ｐゴシック" pitchFamily="-84" charset="-128"/>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6388" y="76200"/>
            <a:ext cx="13811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Tree>
    <p:extLst>
      <p:ext uri="{BB962C8B-B14F-4D97-AF65-F5344CB8AC3E}">
        <p14:creationId xmlns:p14="http://schemas.microsoft.com/office/powerpoint/2010/main" val="2763953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1400" y="6005513"/>
            <a:ext cx="13811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Tree>
    <p:extLst>
      <p:ext uri="{BB962C8B-B14F-4D97-AF65-F5344CB8AC3E}">
        <p14:creationId xmlns:p14="http://schemas.microsoft.com/office/powerpoint/2010/main" val="22811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extLst/>
          </a:lstStyle>
          <a:p>
            <a:pPr>
              <a:defRPr/>
            </a:pPr>
            <a:endParaRPr lang="en-US">
              <a:solidFill>
                <a:prstClr val="white"/>
              </a:solidFill>
              <a:latin typeface="Lucida Sans Unicode"/>
              <a:ea typeface="ＭＳ Ｐゴシック" pitchFamily="-84" charset="-128"/>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extLst/>
          </a:lstStyle>
          <a:p>
            <a:pPr>
              <a:defRPr/>
            </a:pPr>
            <a:endParaRPr lang="en-US">
              <a:solidFill>
                <a:prstClr val="white"/>
              </a:solidFill>
              <a:latin typeface="Lucida Sans Unicode"/>
              <a:ea typeface="ＭＳ Ｐゴシック" pitchFamily="-84" charset="-128"/>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AD7C275-0A40-4303-B053-8C8C9E13B19E}" type="datetime1">
              <a:rPr lang="en-US">
                <a:solidFill>
                  <a:prstClr val="white"/>
                </a:solidFill>
                <a:latin typeface="Calibri" pitchFamily="34" charset="0"/>
                <a:ea typeface="ＭＳ Ｐゴシック" pitchFamily="-84" charset="-128"/>
              </a:rPr>
              <a:pPr>
                <a:defRPr/>
              </a:pPr>
              <a:t>8/16/2013</a:t>
            </a:fld>
            <a:endParaRPr lang="en-US">
              <a:solidFill>
                <a:prstClr val="white"/>
              </a:solidFill>
              <a:latin typeface="Calibri" pitchFamily="34" charset="0"/>
              <a:ea typeface="ＭＳ Ｐゴシック" pitchFamily="-84" charset="-128"/>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2609310-D169-468A-9DCB-0D8102D7CFA6}" type="slidenum">
              <a:rPr lang="en-US">
                <a:solidFill>
                  <a:prstClr val="white"/>
                </a:solidFill>
                <a:latin typeface="Calibri" pitchFamily="34" charset="0"/>
                <a:ea typeface="ＭＳ Ｐゴシック" pitchFamily="-84" charset="-128"/>
              </a:rPr>
              <a:pPr>
                <a:defRPr/>
              </a:pPr>
              <a:t>‹#›</a:t>
            </a:fld>
            <a:endParaRPr lang="en-US">
              <a:solidFill>
                <a:prstClr val="white"/>
              </a:solidFill>
              <a:latin typeface="Calibri" pitchFamily="34" charset="0"/>
              <a:ea typeface="ＭＳ Ｐゴシック" pitchFamily="-84" charset="-128"/>
            </a:endParaRPr>
          </a:p>
        </p:txBody>
      </p:sp>
    </p:spTree>
    <p:extLst>
      <p:ext uri="{BB962C8B-B14F-4D97-AF65-F5344CB8AC3E}">
        <p14:creationId xmlns:p14="http://schemas.microsoft.com/office/powerpoint/2010/main" val="352655018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EC28D91-0CA8-4FAC-B22F-FABD0681A645}" type="datetime1">
              <a:rPr lang="en-US">
                <a:solidFill>
                  <a:prstClr val="white"/>
                </a:solidFill>
                <a:latin typeface="Calibri" pitchFamily="34" charset="0"/>
                <a:ea typeface="ＭＳ Ｐゴシック" pitchFamily="-84" charset="-128"/>
              </a:rPr>
              <a:pPr>
                <a:defRPr/>
              </a:pPr>
              <a:t>8/16/2013</a:t>
            </a:fld>
            <a:endParaRPr lang="en-US">
              <a:solidFill>
                <a:prstClr val="white"/>
              </a:solidFill>
              <a:latin typeface="Calibri" pitchFamily="34" charset="0"/>
              <a:ea typeface="ＭＳ Ｐゴシック" pitchFamily="-84" charset="-128"/>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D9996AA-309B-41D0-B98E-DFEE3BD9ED30}" type="slidenum">
              <a:rPr lang="en-US">
                <a:solidFill>
                  <a:prstClr val="white"/>
                </a:solidFill>
                <a:latin typeface="Calibri" pitchFamily="34" charset="0"/>
                <a:ea typeface="ＭＳ Ｐゴシック" pitchFamily="-84" charset="-128"/>
              </a:rPr>
              <a:pPr>
                <a:defRPr/>
              </a:pPr>
              <a:t>‹#›</a:t>
            </a:fld>
            <a:endParaRPr lang="en-US">
              <a:solidFill>
                <a:prstClr val="white"/>
              </a:solidFill>
              <a:latin typeface="Calibri" pitchFamily="34" charset="0"/>
              <a:ea typeface="ＭＳ Ｐゴシック" pitchFamily="-84" charset="-128"/>
            </a:endParaRPr>
          </a:p>
        </p:txBody>
      </p:sp>
    </p:spTree>
    <p:extLst>
      <p:ext uri="{BB962C8B-B14F-4D97-AF65-F5344CB8AC3E}">
        <p14:creationId xmlns:p14="http://schemas.microsoft.com/office/powerpoint/2010/main" val="155074962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7"/>
          <p:cNvSpPr>
            <a:spLocks noGrp="1"/>
          </p:cNvSpPr>
          <p:nvPr>
            <p:ph type="ftr" sz="quarter" idx="10"/>
          </p:nvPr>
        </p:nvSpPr>
        <p:spPr/>
        <p:txBody>
          <a:bodyPr/>
          <a:lstStyle>
            <a:lvl1pPr>
              <a:defRPr/>
            </a:lvl1pPr>
            <a:extLst/>
          </a:lstStyle>
          <a:p>
            <a:pPr>
              <a:defRPr/>
            </a:pPr>
            <a:endParaRPr lang="en-US">
              <a:solidFill>
                <a:prstClr val="black"/>
              </a:solidFill>
            </a:endParaRPr>
          </a:p>
        </p:txBody>
      </p:sp>
    </p:spTree>
    <p:extLst>
      <p:ext uri="{BB962C8B-B14F-4D97-AF65-F5344CB8AC3E}">
        <p14:creationId xmlns:p14="http://schemas.microsoft.com/office/powerpoint/2010/main" val="374979704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210D1E8-A33B-419D-B25A-749AD190EC21}" type="datetime1">
              <a:rPr lang="en-US">
                <a:solidFill>
                  <a:prstClr val="white"/>
                </a:solidFill>
                <a:latin typeface="Calibri" pitchFamily="34" charset="0"/>
                <a:ea typeface="ＭＳ Ｐゴシック" pitchFamily="-84" charset="-128"/>
              </a:rPr>
              <a:pPr>
                <a:defRPr/>
              </a:pPr>
              <a:t>8/16/2013</a:t>
            </a:fld>
            <a:endParaRPr lang="en-US">
              <a:solidFill>
                <a:prstClr val="white"/>
              </a:solidFill>
              <a:latin typeface="Calibri" pitchFamily="34" charset="0"/>
              <a:ea typeface="ＭＳ Ｐゴシック" pitchFamily="-84" charset="-128"/>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C7E87B8-0B14-434E-98F7-7F3737EF78B6}" type="slidenum">
              <a:rPr lang="en-US">
                <a:solidFill>
                  <a:prstClr val="white"/>
                </a:solidFill>
                <a:latin typeface="Calibri" pitchFamily="34" charset="0"/>
                <a:ea typeface="ＭＳ Ｐゴシック" pitchFamily="-84" charset="-128"/>
              </a:rPr>
              <a:pPr>
                <a:defRPr/>
              </a:pPr>
              <a:t>‹#›</a:t>
            </a:fld>
            <a:endParaRPr lang="en-US">
              <a:solidFill>
                <a:prstClr val="white"/>
              </a:solidFill>
              <a:latin typeface="Calibri" pitchFamily="34" charset="0"/>
              <a:ea typeface="ＭＳ Ｐゴシック" pitchFamily="-84" charset="-128"/>
            </a:endParaRPr>
          </a:p>
        </p:txBody>
      </p:sp>
    </p:spTree>
    <p:extLst>
      <p:ext uri="{BB962C8B-B14F-4D97-AF65-F5344CB8AC3E}">
        <p14:creationId xmlns:p14="http://schemas.microsoft.com/office/powerpoint/2010/main" val="426241186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73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7926388" y="5791200"/>
            <a:ext cx="920750" cy="836613"/>
          </a:xfrm>
          <a:prstGeom prst="rect">
            <a:avLst/>
          </a:prstGeom>
          <a:noFill/>
          <a:ln w="9525">
            <a:noFill/>
            <a:miter lim="800000"/>
            <a:headEnd/>
            <a:tailEnd/>
          </a:ln>
        </p:spPr>
      </p:pic>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F81E3E7B-6B06-41A3-B2F2-84F3BE4F04E3}" type="datetimeFigureOut">
              <a:rPr lang="en-US"/>
              <a:pPr>
                <a:defRPr/>
              </a:pPr>
              <a:t>8/16/2013</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10"/>
          </p:nvPr>
        </p:nvSpPr>
        <p:spPr/>
        <p:txBody>
          <a:bodyPr/>
          <a:lstStyle>
            <a:lvl1pPr>
              <a:defRPr/>
            </a:lvl1pPr>
            <a:extLst/>
          </a:lstStyle>
          <a:p>
            <a:pPr>
              <a:defRPr/>
            </a:pPr>
            <a:endParaRPr lang="en-US">
              <a:solidFill>
                <a:prstClr val="black"/>
              </a:solidFill>
            </a:endParaRPr>
          </a:p>
        </p:txBody>
      </p:sp>
    </p:spTree>
    <p:extLst>
      <p:ext uri="{BB962C8B-B14F-4D97-AF65-F5344CB8AC3E}">
        <p14:creationId xmlns:p14="http://schemas.microsoft.com/office/powerpoint/2010/main" val="56647374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latin typeface="Calibri" pitchFamily="34" charset="0"/>
              <a:ea typeface="ＭＳ Ｐゴシック" pitchFamily="-84" charset="-128"/>
            </a:endParaRPr>
          </a:p>
        </p:txBody>
      </p:sp>
      <p:sp>
        <p:nvSpPr>
          <p:cNvPr id="6" name="Freeform 16"/>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mtClean="0">
              <a:solidFill>
                <a:prstClr val="white"/>
              </a:solidFill>
              <a:latin typeface="Calibri" pitchFamily="34" charset="0"/>
              <a:ea typeface="ＭＳ Ｐゴシック" pitchFamily="-84" charset="-128"/>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extLst/>
          </a:lstStyle>
          <a:p>
            <a:pPr>
              <a:defRPr/>
            </a:pPr>
            <a:endParaRPr lang="en-US">
              <a:solidFill>
                <a:prstClr val="white"/>
              </a:solidFill>
              <a:latin typeface="Lucida Sans Unicode"/>
              <a:ea typeface="ＭＳ Ｐゴシック" pitchFamily="-84" charset="-128"/>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extLst/>
          </a:lstStyle>
          <a:p>
            <a:pPr>
              <a:defRPr/>
            </a:pPr>
            <a:endParaRPr lang="en-US">
              <a:solidFill>
                <a:prstClr val="white"/>
              </a:solidFill>
              <a:latin typeface="Lucida Sans Unicode"/>
              <a:ea typeface="ＭＳ Ｐゴシック" pitchFamily="-84" charset="-128"/>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82F9A23-A0C6-4125-8DB0-72B4CD23B6A1}" type="datetime1">
              <a:rPr lang="en-US">
                <a:solidFill>
                  <a:prstClr val="white"/>
                </a:solidFill>
                <a:latin typeface="Calibri" pitchFamily="34" charset="0"/>
                <a:ea typeface="ＭＳ Ｐゴシック" pitchFamily="-84" charset="-128"/>
              </a:rPr>
              <a:pPr>
                <a:defRPr/>
              </a:pPr>
              <a:t>8/16/2013</a:t>
            </a:fld>
            <a:endParaRPr lang="en-US">
              <a:solidFill>
                <a:prstClr val="white"/>
              </a:solidFill>
              <a:latin typeface="Calibri" pitchFamily="34" charset="0"/>
              <a:ea typeface="ＭＳ Ｐゴシック" pitchFamily="-84" charset="-128"/>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9063B98-42D7-4FA8-8670-831F13357519}" type="slidenum">
              <a:rPr lang="en-US">
                <a:solidFill>
                  <a:prstClr val="white"/>
                </a:solidFill>
                <a:latin typeface="Calibri" pitchFamily="34" charset="0"/>
                <a:ea typeface="ＭＳ Ｐゴシック" pitchFamily="-84" charset="-128"/>
              </a:rPr>
              <a:pPr>
                <a:defRPr/>
              </a:pPr>
              <a:t>‹#›</a:t>
            </a:fld>
            <a:endParaRPr lang="en-US">
              <a:solidFill>
                <a:prstClr val="white"/>
              </a:solidFill>
              <a:latin typeface="Calibri" pitchFamily="34" charset="0"/>
              <a:ea typeface="ＭＳ Ｐゴシック" pitchFamily="-84" charset="-128"/>
            </a:endParaRPr>
          </a:p>
        </p:txBody>
      </p:sp>
    </p:spTree>
    <p:extLst>
      <p:ext uri="{BB962C8B-B14F-4D97-AF65-F5344CB8AC3E}">
        <p14:creationId xmlns:p14="http://schemas.microsoft.com/office/powerpoint/2010/main" val="114387170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66AC76B-0B3C-45C8-B8F3-73F679D03B3B}" type="datetime1">
              <a:rPr lang="en-US">
                <a:solidFill>
                  <a:prstClr val="black"/>
                </a:solidFill>
                <a:latin typeface="Calibri" pitchFamily="34" charset="0"/>
                <a:ea typeface="ＭＳ Ｐゴシック" pitchFamily="-84" charset="-128"/>
              </a:rPr>
              <a:pPr>
                <a:defRPr/>
              </a:pPr>
              <a:t>8/16/2013</a:t>
            </a:fld>
            <a:endParaRPr lang="en-US">
              <a:solidFill>
                <a:prstClr val="black"/>
              </a:solidFill>
              <a:latin typeface="Calibri" pitchFamily="34" charset="0"/>
              <a:ea typeface="ＭＳ Ｐゴシック" pitchFamily="-84" charset="-128"/>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3ECF6CB-6626-4FA7-8392-87413FEC6A8B}" type="slidenum">
              <a:rPr lang="en-US">
                <a:solidFill>
                  <a:prstClr val="black"/>
                </a:solidFill>
                <a:latin typeface="Calibri" pitchFamily="34" charset="0"/>
                <a:ea typeface="ＭＳ Ｐゴシック" pitchFamily="-84" charset="-128"/>
              </a:rPr>
              <a:pPr>
                <a:defRPr/>
              </a:pPr>
              <a:t>‹#›</a:t>
            </a:fld>
            <a:endParaRPr lang="en-US">
              <a:solidFill>
                <a:prstClr val="black"/>
              </a:solidFill>
              <a:latin typeface="Calibri" pitchFamily="34" charset="0"/>
              <a:ea typeface="ＭＳ Ｐゴシック" pitchFamily="-84" charset="-128"/>
            </a:endParaRPr>
          </a:p>
        </p:txBody>
      </p:sp>
    </p:spTree>
    <p:extLst>
      <p:ext uri="{BB962C8B-B14F-4D97-AF65-F5344CB8AC3E}">
        <p14:creationId xmlns:p14="http://schemas.microsoft.com/office/powerpoint/2010/main" val="3843776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8CFD7B0-700C-4F49-ACCD-2DC2B6483E60}" type="datetime1">
              <a:rPr lang="en-US">
                <a:solidFill>
                  <a:prstClr val="black"/>
                </a:solidFill>
                <a:latin typeface="Calibri" pitchFamily="34" charset="0"/>
                <a:ea typeface="ＭＳ Ｐゴシック" pitchFamily="-84" charset="-128"/>
              </a:rPr>
              <a:pPr>
                <a:defRPr/>
              </a:pPr>
              <a:t>8/16/2013</a:t>
            </a:fld>
            <a:endParaRPr lang="en-US">
              <a:solidFill>
                <a:prstClr val="black"/>
              </a:solidFill>
              <a:latin typeface="Calibri" pitchFamily="34" charset="0"/>
              <a:ea typeface="ＭＳ Ｐゴシック" pitchFamily="-84" charset="-128"/>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F51B837-CA20-4917-80B9-F2BEA854E995}" type="slidenum">
              <a:rPr lang="en-US">
                <a:solidFill>
                  <a:prstClr val="black"/>
                </a:solidFill>
                <a:latin typeface="Calibri" pitchFamily="34" charset="0"/>
                <a:ea typeface="ＭＳ Ｐゴシック" pitchFamily="-84" charset="-128"/>
              </a:rPr>
              <a:pPr>
                <a:defRPr/>
              </a:pPr>
              <a:t>‹#›</a:t>
            </a:fld>
            <a:endParaRPr lang="en-US">
              <a:solidFill>
                <a:prstClr val="black"/>
              </a:solidFill>
              <a:latin typeface="Calibri" pitchFamily="34" charset="0"/>
              <a:ea typeface="ＭＳ Ｐゴシック" pitchFamily="-84" charset="-128"/>
            </a:endParaRPr>
          </a:p>
        </p:txBody>
      </p:sp>
    </p:spTree>
    <p:extLst>
      <p:ext uri="{BB962C8B-B14F-4D97-AF65-F5344CB8AC3E}">
        <p14:creationId xmlns:p14="http://schemas.microsoft.com/office/powerpoint/2010/main" val="654363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xfrm>
            <a:off x="6727825" y="6408738"/>
            <a:ext cx="1919288" cy="365125"/>
          </a:xfrm>
          <a:prstGeom prst="rect">
            <a:avLst/>
          </a:prstGeom>
        </p:spPr>
        <p:txBody>
          <a:bodyPr/>
          <a:lstStyle>
            <a:lvl1pPr>
              <a:defRPr>
                <a:latin typeface="Calibri" pitchFamily="34" charset="0"/>
                <a:ea typeface="+mn-ea"/>
              </a:defRPr>
            </a:lvl1pPr>
          </a:lstStyle>
          <a:p>
            <a:pPr>
              <a:defRPr/>
            </a:pPr>
            <a:endParaRPr lang="en-US">
              <a:solidFill>
                <a:prstClr val="black"/>
              </a:solidFill>
            </a:endParaRPr>
          </a:p>
        </p:txBody>
      </p:sp>
      <p:sp>
        <p:nvSpPr>
          <p:cNvPr id="7" name="Rectangle 3"/>
          <p:cNvSpPr>
            <a:spLocks noGrp="1" noChangeArrowheads="1"/>
          </p:cNvSpPr>
          <p:nvPr>
            <p:ph type="sldNum" sz="quarter" idx="11"/>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81BB50B-2172-4F11-BD02-20939AC31F93}" type="slidenum">
              <a:rPr lang="en-US">
                <a:solidFill>
                  <a:prstClr val="black"/>
                </a:solidFill>
                <a:latin typeface="Calibri" pitchFamily="34" charset="0"/>
                <a:ea typeface="ＭＳ Ｐゴシック" pitchFamily="-84" charset="-128"/>
              </a:rPr>
              <a:pPr>
                <a:defRPr/>
              </a:pPr>
              <a:t>‹#›</a:t>
            </a:fld>
            <a:endParaRPr lang="en-US">
              <a:solidFill>
                <a:prstClr val="black"/>
              </a:solidFill>
              <a:latin typeface="Calibri" pitchFamily="34" charset="0"/>
              <a:ea typeface="ＭＳ Ｐゴシック" pitchFamily="-84" charset="-128"/>
            </a:endParaRPr>
          </a:p>
        </p:txBody>
      </p:sp>
      <p:sp>
        <p:nvSpPr>
          <p:cNvPr id="8" name="Rectangle 14"/>
          <p:cNvSpPr>
            <a:spLocks noGrp="1" noChangeArrowheads="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75247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67600" y="5988050"/>
            <a:ext cx="13811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EA6D8D1-B15D-4037-BA9C-5E17CAA304D5}" type="datetime1">
              <a:rPr lang="en-US">
                <a:solidFill>
                  <a:prstClr val="black"/>
                </a:solidFill>
                <a:latin typeface="Calibri" pitchFamily="34" charset="0"/>
                <a:ea typeface="ＭＳ Ｐゴシック" pitchFamily="-84" charset="-128"/>
              </a:rPr>
              <a:pPr>
                <a:defRPr/>
              </a:pPr>
              <a:t>8/16/2013</a:t>
            </a:fld>
            <a:endParaRPr lang="en-US">
              <a:solidFill>
                <a:prstClr val="black"/>
              </a:solidFill>
              <a:latin typeface="Calibri" pitchFamily="34" charset="0"/>
              <a:ea typeface="ＭＳ Ｐゴシック" pitchFamily="-84" charset="-128"/>
            </a:endParaRPr>
          </a:p>
        </p:txBody>
      </p:sp>
    </p:spTree>
    <p:extLst>
      <p:ext uri="{BB962C8B-B14F-4D97-AF65-F5344CB8AC3E}">
        <p14:creationId xmlns:p14="http://schemas.microsoft.com/office/powerpoint/2010/main" val="22481245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9"/>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665BF68-75F9-4CED-A9C9-AA3BBE0E7C19}" type="datetime1">
              <a:rPr lang="en-US">
                <a:solidFill>
                  <a:prstClr val="black"/>
                </a:solidFill>
                <a:latin typeface="Calibri" pitchFamily="34" charset="0"/>
                <a:ea typeface="ＭＳ Ｐゴシック" pitchFamily="-84" charset="-128"/>
              </a:rPr>
              <a:pPr>
                <a:defRPr/>
              </a:pPr>
              <a:t>8/16/2013</a:t>
            </a:fld>
            <a:endParaRPr lang="en-US">
              <a:solidFill>
                <a:prstClr val="black"/>
              </a:solidFill>
              <a:latin typeface="Calibri" pitchFamily="34" charset="0"/>
              <a:ea typeface="ＭＳ Ｐゴシック" pitchFamily="-84" charset="-128"/>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17"/>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0A68E38-8D37-48CD-A552-E398EA346E7F}" type="slidenum">
              <a:rPr lang="en-US">
                <a:solidFill>
                  <a:prstClr val="black"/>
                </a:solidFill>
                <a:latin typeface="Calibri" pitchFamily="34" charset="0"/>
                <a:ea typeface="ＭＳ Ｐゴシック" pitchFamily="-84" charset="-128"/>
              </a:rPr>
              <a:pPr>
                <a:defRPr/>
              </a:pPr>
              <a:t>‹#›</a:t>
            </a:fld>
            <a:endParaRPr lang="en-US">
              <a:solidFill>
                <a:prstClr val="black"/>
              </a:solidFill>
              <a:latin typeface="Calibri" pitchFamily="34" charset="0"/>
              <a:ea typeface="ＭＳ Ｐゴシック" pitchFamily="-84" charset="-128"/>
            </a:endParaRPr>
          </a:p>
        </p:txBody>
      </p:sp>
    </p:spTree>
    <p:extLst>
      <p:ext uri="{BB962C8B-B14F-4D97-AF65-F5344CB8AC3E}">
        <p14:creationId xmlns:p14="http://schemas.microsoft.com/office/powerpoint/2010/main" val="247835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59E19F9-E589-423D-BBCE-5372C64316B6}" type="datetime1">
              <a:rPr lang="en-US">
                <a:solidFill>
                  <a:prstClr val="black"/>
                </a:solidFill>
                <a:latin typeface="Calibri" pitchFamily="34" charset="0"/>
                <a:ea typeface="ＭＳ Ｐゴシック" pitchFamily="-84" charset="-128"/>
              </a:rPr>
              <a:pPr>
                <a:defRPr/>
              </a:pPr>
              <a:t>8/16/2013</a:t>
            </a:fld>
            <a:endParaRPr lang="en-US">
              <a:solidFill>
                <a:prstClr val="black"/>
              </a:solidFill>
              <a:latin typeface="Calibri" pitchFamily="34" charset="0"/>
              <a:ea typeface="ＭＳ Ｐゴシック" pitchFamily="-84"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5A157D9-0C0B-4612-A7D0-59A5BCA7C597}" type="slidenum">
              <a:rPr lang="en-US">
                <a:solidFill>
                  <a:prstClr val="black"/>
                </a:solidFill>
                <a:latin typeface="Calibri" pitchFamily="34" charset="0"/>
                <a:ea typeface="ＭＳ Ｐゴシック" pitchFamily="-84" charset="-128"/>
              </a:rPr>
              <a:pPr>
                <a:defRPr/>
              </a:pPr>
              <a:t>‹#›</a:t>
            </a:fld>
            <a:endParaRPr lang="en-US">
              <a:solidFill>
                <a:prstClr val="black"/>
              </a:solidFill>
              <a:latin typeface="Calibri" pitchFamily="34" charset="0"/>
              <a:ea typeface="ＭＳ Ｐゴシック" pitchFamily="-84" charset="-128"/>
            </a:endParaRPr>
          </a:p>
        </p:txBody>
      </p:sp>
    </p:spTree>
    <p:extLst>
      <p:ext uri="{BB962C8B-B14F-4D97-AF65-F5344CB8AC3E}">
        <p14:creationId xmlns:p14="http://schemas.microsoft.com/office/powerpoint/2010/main" val="153338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rcRect/>
          <a:stretch>
            <a:fillRect/>
          </a:stretch>
        </p:blipFill>
        <p:spPr bwMode="auto">
          <a:xfrm>
            <a:off x="7926388" y="5791200"/>
            <a:ext cx="920750" cy="836613"/>
          </a:xfrm>
          <a:prstGeom prst="rect">
            <a:avLst/>
          </a:prstGeom>
          <a:noFill/>
          <a:ln w="9525">
            <a:noFill/>
            <a:miter lim="800000"/>
            <a:headEnd/>
            <a:tailEnd/>
          </a:ln>
        </p:spPr>
      </p:pic>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93A754F2-6B80-48DF-A353-A6CC97D4866F}" type="datetimeFigureOut">
              <a:rPr lang="en-US"/>
              <a:pPr>
                <a:defRPr/>
              </a:pPr>
              <a:t>8/16/2013</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print"/>
          <a:srcRect/>
          <a:stretch>
            <a:fillRect/>
          </a:stretch>
        </p:blipFill>
        <p:spPr bwMode="auto">
          <a:xfrm>
            <a:off x="7926388" y="5791200"/>
            <a:ext cx="920750" cy="836613"/>
          </a:xfrm>
          <a:prstGeom prst="rect">
            <a:avLst/>
          </a:prstGeom>
          <a:noFill/>
          <a:ln w="9525">
            <a:noFill/>
            <a:miter lim="800000"/>
            <a:headEnd/>
            <a:tailEnd/>
          </a:ln>
        </p:spPr>
      </p:pic>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1EFCD6AA-4DB6-42F4-B015-C9BF8D0C8518}" type="datetimeFigureOut">
              <a:rPr lang="en-US"/>
              <a:pPr>
                <a:defRPr/>
              </a:pPr>
              <a:t>8/16/2013</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w/out CG Ic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C6E7339-88BE-4998-82D7-842F3793C363}" type="datetimeFigureOut">
              <a:rPr lang="en-US"/>
              <a:pPr>
                <a:defRPr/>
              </a:pPr>
              <a:t>8/16/2013</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cstate="print"/>
          <a:srcRect/>
          <a:stretch>
            <a:fillRect/>
          </a:stretch>
        </p:blipFill>
        <p:spPr bwMode="auto">
          <a:xfrm>
            <a:off x="7926388" y="5791200"/>
            <a:ext cx="920750" cy="836613"/>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33F62CF1-A21E-4A76-A70A-12BDCC36C151}" type="datetimeFigureOut">
              <a:rPr lang="en-US"/>
              <a:pPr>
                <a:defRPr/>
              </a:pPr>
              <a:t>8/16/2013</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out CG Ic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0BA0AA-B275-4984-BF3F-447EC6129045}" type="datetimeFigureOut">
              <a:rPr lang="en-US"/>
              <a:pPr>
                <a:defRPr/>
              </a:pPr>
              <a:t>8/16/2013</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cstate="print"/>
          <a:srcRect/>
          <a:stretch>
            <a:fillRect/>
          </a:stretch>
        </p:blipFill>
        <p:spPr bwMode="auto">
          <a:xfrm>
            <a:off x="7926388" y="5791200"/>
            <a:ext cx="920750" cy="836613"/>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5AC39DE-11AD-4494-8682-913D82912A7B}" type="datetimeFigureOut">
              <a:rPr lang="en-US"/>
              <a:pPr>
                <a:defRPr/>
              </a:pPr>
              <a:t>8/16/2013</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3.jpe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chemeClr val="bg2"/>
            </a:gs>
            <a:gs pos="100000">
              <a:srgbClr val="D1C39F"/>
            </a:gs>
          </a:gsLst>
          <a:lin ang="189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74638"/>
            <a:ext cx="9144000" cy="11430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7E0032">
                    <a:tint val="75000"/>
                  </a:srgbClr>
                </a:solidFill>
                <a:latin typeface="+mn-lt"/>
              </a:defRPr>
            </a:lvl1pPr>
          </a:lstStyle>
          <a:p>
            <a:pPr>
              <a:defRPr/>
            </a:pPr>
            <a:fld id="{9E414BE0-0547-4670-8B60-4B3862E9C23B}" type="datetimeFigureOut">
              <a:rPr lang="en-US"/>
              <a:pPr>
                <a:defRPr/>
              </a:pPr>
              <a:t>8/16/2013</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74" r:id="rId6"/>
    <p:sldLayoutId id="2147483681" r:id="rId7"/>
    <p:sldLayoutId id="2147483675" r:id="rId8"/>
    <p:sldLayoutId id="2147483682" r:id="rId9"/>
    <p:sldLayoutId id="2147483683" r:id="rId10"/>
    <p:sldLayoutId id="2147483687" r:id="rId11"/>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dobe Garamond Pro Bold"/>
        </a:defRPr>
      </a:lvl2pPr>
      <a:lvl3pPr algn="ctr" rtl="0" eaLnBrk="0" fontAlgn="base" hangingPunct="0">
        <a:spcBef>
          <a:spcPct val="0"/>
        </a:spcBef>
        <a:spcAft>
          <a:spcPct val="0"/>
        </a:spcAft>
        <a:defRPr sz="4400">
          <a:solidFill>
            <a:schemeClr val="bg1"/>
          </a:solidFill>
          <a:latin typeface="Adobe Garamond Pro Bold"/>
        </a:defRPr>
      </a:lvl3pPr>
      <a:lvl4pPr algn="ctr" rtl="0" eaLnBrk="0" fontAlgn="base" hangingPunct="0">
        <a:spcBef>
          <a:spcPct val="0"/>
        </a:spcBef>
        <a:spcAft>
          <a:spcPct val="0"/>
        </a:spcAft>
        <a:defRPr sz="4400">
          <a:solidFill>
            <a:schemeClr val="bg1"/>
          </a:solidFill>
          <a:latin typeface="Adobe Garamond Pro Bold"/>
        </a:defRPr>
      </a:lvl4pPr>
      <a:lvl5pPr algn="ctr" rtl="0" eaLnBrk="0" fontAlgn="base" hangingPunct="0">
        <a:spcBef>
          <a:spcPct val="0"/>
        </a:spcBef>
        <a:spcAft>
          <a:spcPct val="0"/>
        </a:spcAft>
        <a:defRPr sz="4400">
          <a:solidFill>
            <a:schemeClr val="bg1"/>
          </a:solidFill>
          <a:latin typeface="Adobe Garamond Pro Bold"/>
        </a:defRPr>
      </a:lvl5pPr>
      <a:lvl6pPr marL="457200" algn="ctr" rtl="0" fontAlgn="base">
        <a:spcBef>
          <a:spcPct val="0"/>
        </a:spcBef>
        <a:spcAft>
          <a:spcPct val="0"/>
        </a:spcAft>
        <a:defRPr sz="4400">
          <a:solidFill>
            <a:schemeClr val="bg1"/>
          </a:solidFill>
          <a:latin typeface="Adobe Garamond Pro Bold"/>
        </a:defRPr>
      </a:lvl6pPr>
      <a:lvl7pPr marL="914400" algn="ctr" rtl="0" fontAlgn="base">
        <a:spcBef>
          <a:spcPct val="0"/>
        </a:spcBef>
        <a:spcAft>
          <a:spcPct val="0"/>
        </a:spcAft>
        <a:defRPr sz="4400">
          <a:solidFill>
            <a:schemeClr val="bg1"/>
          </a:solidFill>
          <a:latin typeface="Adobe Garamond Pro Bold"/>
        </a:defRPr>
      </a:lvl7pPr>
      <a:lvl8pPr marL="1371600" algn="ctr" rtl="0" fontAlgn="base">
        <a:spcBef>
          <a:spcPct val="0"/>
        </a:spcBef>
        <a:spcAft>
          <a:spcPct val="0"/>
        </a:spcAft>
        <a:defRPr sz="4400">
          <a:solidFill>
            <a:schemeClr val="bg1"/>
          </a:solidFill>
          <a:latin typeface="Adobe Garamond Pro Bold"/>
        </a:defRPr>
      </a:lvl8pPr>
      <a:lvl9pPr marL="1828800" algn="ctr" rtl="0" fontAlgn="base">
        <a:spcBef>
          <a:spcPct val="0"/>
        </a:spcBef>
        <a:spcAft>
          <a:spcPct val="0"/>
        </a:spcAft>
        <a:defRPr sz="4400">
          <a:solidFill>
            <a:schemeClr val="bg1"/>
          </a:solidFill>
          <a:latin typeface="Adobe Garamond Pro Bold"/>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FE3695D-A52B-4F3D-9E23-00FC9592DBC5}" type="datetimeFigureOut">
              <a:rPr lang="en-US" smtClean="0">
                <a:solidFill>
                  <a:prstClr val="black">
                    <a:tint val="75000"/>
                  </a:prstClr>
                </a:solidFill>
                <a:latin typeface="Calibri"/>
              </a:rPr>
              <a:pPr fontAlgn="auto">
                <a:spcBef>
                  <a:spcPts val="0"/>
                </a:spcBef>
                <a:spcAft>
                  <a:spcPts val="0"/>
                </a:spcAft>
              </a:pPr>
              <a:t>8/16/2013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CD3855C-974C-43F0-849E-84F898155CBF}"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8151048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latin typeface="Calibri" pitchFamily="34" charset="0"/>
              <a:ea typeface="ＭＳ Ｐゴシック" pitchFamily="-84" charset="-128"/>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mtClean="0">
              <a:solidFill>
                <a:prstClr val="black"/>
              </a:solidFill>
              <a:latin typeface="Calibri" pitchFamily="34" charset="0"/>
              <a:ea typeface="ＭＳ Ｐゴシック" pitchFamily="-84" charset="-128"/>
            </a:endParaRPr>
          </a:p>
        </p:txBody>
      </p:sp>
      <p:sp>
        <p:nvSpPr>
          <p:cNvPr id="14" name="Right Triangle 13"/>
          <p:cNvSpPr>
            <a:spLocks/>
          </p:cNvSpPr>
          <p:nvPr/>
        </p:nvSpPr>
        <p:spPr bwMode="auto">
          <a:xfrm>
            <a:off x="-6042" y="5791253"/>
            <a:ext cx="3402314" cy="1080868"/>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Calibri" pitchFamily="34" charset="0"/>
                <a:ea typeface="+mn-ea"/>
              </a:defRPr>
            </a:lvl1pPr>
            <a:extLst/>
          </a:lstStyle>
          <a:p>
            <a:pPr>
              <a:defRPr/>
            </a:pPr>
            <a:endParaRPr lang="en-US">
              <a:solidFill>
                <a:prstClr val="black"/>
              </a:solidFill>
            </a:endParaRPr>
          </a:p>
        </p:txBody>
      </p:sp>
      <p:pic>
        <p:nvPicPr>
          <p:cNvPr id="1035" name="Picture 4"/>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391400" y="6005513"/>
            <a:ext cx="13811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5607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ＭＳ Ｐゴシック" charset="0"/>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8" Type="http://schemas.openxmlformats.org/officeDocument/2006/relationships/hyperlink" Target="https://www.mischooldata.org/SpecialEducationEarlyOn/DataPortraits/DataPortraitsDisability.aspx?Common_Locations=1-D,1170,73,0&amp;Common_SchoolYear=12&amp;Common_SpecEdDisabilityType=SpecificLearningDisability" TargetMode="External"/><Relationship Id="rId3" Type="http://schemas.openxmlformats.org/officeDocument/2006/relationships/hyperlink" Target="https://www.mischooldata.org/SpecialEducationEarlyOn/DataPortraits/DataPortraitsDisability.aspx?Common_Locations=1-I,73,0,0&amp;Common_SchoolYear=12&amp;Common_SpecEdDisabilityType=SpecificLearningDisability" TargetMode="External"/><Relationship Id="rId7" Type="http://schemas.openxmlformats.org/officeDocument/2006/relationships/hyperlink" Target="https://www.mischooldata.org/SpecialEducationEarlyOn/DataPortraits/DataPortraitsDisability.aspx?Common_Locations=1-D,920,73,0&amp;Common_SchoolYear=12&amp;Common_SpecEdDisabilityType=SpecificLearningDisability" TargetMode="External"/><Relationship Id="rId2" Type="http://schemas.openxmlformats.org/officeDocument/2006/relationships/hyperlink" Target="https://www.mischooldata.org/SpecialEducationEarlyOn/DataPortraits/DataPortraitsDisability.aspx?Common_Locations=1-A,0,0,0&amp;Common_SchoolYear=12&amp;Common_SpecEdDisabilityType=SpecificLearningDisability" TargetMode="External"/><Relationship Id="rId1" Type="http://schemas.openxmlformats.org/officeDocument/2006/relationships/slideLayout" Target="../slideLayouts/slideLayout5.xml"/><Relationship Id="rId6" Type="http://schemas.openxmlformats.org/officeDocument/2006/relationships/hyperlink" Target="https://www.mischooldata.org/SpecialEducationEarlyOn/DataPortraits/DataPortraitsDisability.aspx?Common_Locations=1-D,1207,73,0&amp;Common_SchoolYear=12&amp;Common_SpecEdDisabilityType=SpecificLearningDisability" TargetMode="External"/><Relationship Id="rId5" Type="http://schemas.openxmlformats.org/officeDocument/2006/relationships/hyperlink" Target="https://www.mischooldata.org/SpecialEducationEarlyOn/DataPortraits/DataPortraitsDisability.aspx?Common_Locations=1-D,1131,73,0&amp;Common_SchoolYear=12&amp;Common_SpecEdDisabilityType=SpecificLearningDisability" TargetMode="External"/><Relationship Id="rId4" Type="http://schemas.openxmlformats.org/officeDocument/2006/relationships/hyperlink" Target="https://www.mischooldata.org/SpecialEducationEarlyOn/DataPortraits/DataPortraitsDisability.aspx?Common_Locations=1-D,1021,73,0&amp;Common_SchoolYear=12&amp;Common_SpecEdDisabilityType=SpecificLearningDisability"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hyperlink" Target="http://www.teachit.co.uk/custom_content/Timer/timer.ht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books.google.com/books?id=NLj-SaHaFQoC&amp;printsec=frontcover&amp;source=gbs_ge_summary_r&amp;cad=0" TargetMode="Externa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86400"/>
          </a:xfrm>
        </p:spPr>
        <p:txBody>
          <a:bodyPr>
            <a:normAutofit fontScale="90000"/>
          </a:bodyPr>
          <a:lstStyle/>
          <a:p>
            <a:pPr eaLnBrk="1" fontAlgn="auto" hangingPunct="1">
              <a:spcAft>
                <a:spcPts val="0"/>
              </a:spcAft>
              <a:defRPr/>
            </a:pPr>
            <a:r>
              <a:rPr lang="en-US" sz="5300" dirty="0" smtClean="0">
                <a:latin typeface="Arial Rounded MT Bold" pitchFamily="34" charset="0"/>
              </a:rPr>
              <a:t/>
            </a:r>
            <a:br>
              <a:rPr lang="en-US" sz="5300" dirty="0" smtClean="0">
                <a:latin typeface="Arial Rounded MT Bold" pitchFamily="34" charset="0"/>
              </a:rPr>
            </a:br>
            <a:r>
              <a:rPr lang="en-US" sz="5300" dirty="0" smtClean="0">
                <a:latin typeface="Arial Rounded MT Bold" pitchFamily="34" charset="0"/>
              </a:rPr>
              <a:t/>
            </a:r>
            <a:br>
              <a:rPr lang="en-US" sz="5300" dirty="0" smtClean="0">
                <a:latin typeface="Arial Rounded MT Bold" pitchFamily="34" charset="0"/>
              </a:rPr>
            </a:br>
            <a:r>
              <a:rPr lang="en-US" sz="5300" dirty="0" smtClean="0">
                <a:latin typeface="Arial Rounded MT Bold" pitchFamily="34" charset="0"/>
              </a:rPr>
              <a:t/>
            </a:r>
            <a:br>
              <a:rPr lang="en-US" sz="5300" dirty="0" smtClean="0">
                <a:latin typeface="Arial Rounded MT Bold" pitchFamily="34" charset="0"/>
              </a:rPr>
            </a:br>
            <a:r>
              <a:rPr lang="en-US" sz="5300" dirty="0" smtClean="0">
                <a:latin typeface="Arial Rounded MT Bold" pitchFamily="34" charset="0"/>
              </a:rPr>
              <a:t/>
            </a:r>
            <a:br>
              <a:rPr lang="en-US" sz="5300" dirty="0" smtClean="0">
                <a:latin typeface="Arial Rounded MT Bold" pitchFamily="34" charset="0"/>
              </a:rPr>
            </a:br>
            <a:r>
              <a:rPr lang="en-US" sz="5300" dirty="0" smtClean="0">
                <a:latin typeface="Arial Rounded MT Bold" pitchFamily="34" charset="0"/>
              </a:rPr>
              <a:t/>
            </a:r>
            <a:br>
              <a:rPr lang="en-US" sz="5300" dirty="0" smtClean="0">
                <a:latin typeface="Arial Rounded MT Bold" pitchFamily="34" charset="0"/>
              </a:rPr>
            </a:br>
            <a:r>
              <a:rPr lang="en-US" sz="5300" dirty="0" smtClean="0">
                <a:latin typeface="Arial Rounded MT Bold" pitchFamily="34" charset="0"/>
              </a:rPr>
              <a:t/>
            </a:r>
            <a:br>
              <a:rPr lang="en-US" sz="5300" dirty="0" smtClean="0">
                <a:latin typeface="Arial Rounded MT Bold" pitchFamily="34" charset="0"/>
              </a:rPr>
            </a:br>
            <a:r>
              <a:rPr lang="en-US" sz="4800" dirty="0" smtClean="0">
                <a:latin typeface="Arial Rounded MT Bold" pitchFamily="34" charset="0"/>
              </a:rPr>
              <a:t> </a:t>
            </a:r>
            <a:r>
              <a:rPr lang="en-US" dirty="0" smtClean="0">
                <a:ea typeface="+mj-ea"/>
              </a:rPr>
              <a:t/>
            </a:r>
            <a:br>
              <a:rPr lang="en-US" dirty="0" smtClean="0">
                <a:ea typeface="+mj-ea"/>
              </a:rPr>
            </a:br>
            <a:endParaRPr lang="en-US" dirty="0">
              <a:ea typeface="+mj-ea"/>
            </a:endParaRPr>
          </a:p>
        </p:txBody>
      </p:sp>
      <p:sp>
        <p:nvSpPr>
          <p:cNvPr id="17411" name="Subtitle 2"/>
          <p:cNvSpPr>
            <a:spLocks noGrp="1"/>
          </p:cNvSpPr>
          <p:nvPr>
            <p:ph type="body" sz="half" idx="2"/>
          </p:nvPr>
        </p:nvSpPr>
        <p:spPr>
          <a:xfrm>
            <a:off x="2362200" y="5672138"/>
            <a:ext cx="4648200" cy="1185862"/>
          </a:xfrm>
        </p:spPr>
        <p:txBody>
          <a:bodyPr/>
          <a:lstStyle/>
          <a:p>
            <a:pPr marR="0" eaLnBrk="1" hangingPunct="1"/>
            <a:r>
              <a:rPr lang="en-US" sz="3600" b="1" dirty="0" smtClean="0">
                <a:ea typeface="ＭＳ Ｐゴシック" pitchFamily="34" charset="-128"/>
              </a:rPr>
              <a:t>August 15 &amp; 16, 2013</a:t>
            </a:r>
          </a:p>
        </p:txBody>
      </p:sp>
      <p:pic>
        <p:nvPicPr>
          <p:cNvPr id="17412" name="Picture 3"/>
          <p:cNvPicPr>
            <a:picLocks noChangeAspect="1"/>
          </p:cNvPicPr>
          <p:nvPr/>
        </p:nvPicPr>
        <p:blipFill>
          <a:blip r:embed="rId2" cstate="print"/>
          <a:srcRect/>
          <a:stretch>
            <a:fillRect/>
          </a:stretch>
        </p:blipFill>
        <p:spPr bwMode="auto">
          <a:xfrm>
            <a:off x="-39189" y="1066800"/>
            <a:ext cx="9213669"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rtlCol="0">
            <a:normAutofit/>
          </a:bodyPr>
          <a:lstStyle/>
          <a:p>
            <a:pPr eaLnBrk="1" fontAlgn="auto" hangingPunct="1">
              <a:spcAft>
                <a:spcPts val="0"/>
              </a:spcAft>
              <a:defRPr/>
            </a:pPr>
            <a:r>
              <a:rPr lang="en-US" dirty="0" smtClean="0"/>
              <a:t>Michigan Merit Exam Spring 2013</a:t>
            </a:r>
          </a:p>
        </p:txBody>
      </p:sp>
      <p:sp>
        <p:nvSpPr>
          <p:cNvPr id="29699" name="Rectangle 1028"/>
          <p:cNvSpPr>
            <a:spLocks noChangeArrowheads="1"/>
          </p:cNvSpPr>
          <p:nvPr/>
        </p:nvSpPr>
        <p:spPr bwMode="auto">
          <a:xfrm>
            <a:off x="1543050" y="140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70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970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762000" y="5562600"/>
            <a:ext cx="7924800" cy="369332"/>
          </a:xfrm>
          <a:prstGeom prst="rect">
            <a:avLst/>
          </a:prstGeom>
          <a:noFill/>
        </p:spPr>
        <p:txBody>
          <a:bodyPr wrap="square" rtlCol="0">
            <a:spAutoFit/>
          </a:bodyPr>
          <a:lstStyle/>
          <a:p>
            <a:endParaRPr lang="en-US" dirty="0"/>
          </a:p>
        </p:txBody>
      </p:sp>
      <p:sp>
        <p:nvSpPr>
          <p:cNvPr id="16" name="TextBox 15"/>
          <p:cNvSpPr txBox="1"/>
          <p:nvPr/>
        </p:nvSpPr>
        <p:spPr>
          <a:xfrm>
            <a:off x="914400" y="5715000"/>
            <a:ext cx="7924800" cy="369332"/>
          </a:xfrm>
          <a:prstGeom prst="rect">
            <a:avLst/>
          </a:prstGeom>
          <a:noFill/>
        </p:spPr>
        <p:txBody>
          <a:bodyPr wrap="square" rtlCol="0">
            <a:spAutoFit/>
          </a:bodyPr>
          <a:lstStyle/>
          <a:p>
            <a:endParaRPr lang="en-US" dirty="0"/>
          </a:p>
        </p:txBody>
      </p:sp>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13" y="6084332"/>
            <a:ext cx="9371106" cy="71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77" y="1433875"/>
            <a:ext cx="8422423" cy="452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873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MME Reading Proficiency </a:t>
            </a:r>
            <a:br>
              <a:rPr lang="en-US" sz="3600" dirty="0" smtClean="0"/>
            </a:br>
            <a:r>
              <a:rPr lang="en-US" sz="3600" dirty="0" smtClean="0"/>
              <a:t>2009 – 2013 </a:t>
            </a:r>
            <a:endParaRPr lang="en-US" sz="3600" dirty="0"/>
          </a:p>
        </p:txBody>
      </p:sp>
      <p:graphicFrame>
        <p:nvGraphicFramePr>
          <p:cNvPr id="3" name="Chart 2"/>
          <p:cNvGraphicFramePr>
            <a:graphicFrameLocks noChangeAspect="1"/>
          </p:cNvGraphicFramePr>
          <p:nvPr>
            <p:extLst>
              <p:ext uri="{D42A27DB-BD31-4B8C-83A1-F6EECF244321}">
                <p14:modId xmlns:p14="http://schemas.microsoft.com/office/powerpoint/2010/main" val="1984071301"/>
              </p:ext>
            </p:extLst>
          </p:nvPr>
        </p:nvGraphicFramePr>
        <p:xfrm>
          <a:off x="-1676400" y="1676400"/>
          <a:ext cx="12486280" cy="49041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7755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MME Writing Proficiency </a:t>
            </a:r>
            <a:br>
              <a:rPr lang="en-US" sz="3600" dirty="0" smtClean="0"/>
            </a:br>
            <a:r>
              <a:rPr lang="en-US" sz="3600" dirty="0" smtClean="0"/>
              <a:t>2009 – 2013 </a:t>
            </a:r>
            <a:endParaRPr lang="en-US" sz="3600" dirty="0"/>
          </a:p>
        </p:txBody>
      </p:sp>
      <p:graphicFrame>
        <p:nvGraphicFramePr>
          <p:cNvPr id="4" name="Chart 3"/>
          <p:cNvGraphicFramePr>
            <a:graphicFrameLocks noChangeAspect="1"/>
          </p:cNvGraphicFramePr>
          <p:nvPr>
            <p:extLst>
              <p:ext uri="{D42A27DB-BD31-4B8C-83A1-F6EECF244321}">
                <p14:modId xmlns:p14="http://schemas.microsoft.com/office/powerpoint/2010/main" val="2801762287"/>
              </p:ext>
            </p:extLst>
          </p:nvPr>
        </p:nvGraphicFramePr>
        <p:xfrm>
          <a:off x="-762000" y="1676400"/>
          <a:ext cx="10654173"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7315200" y="3886200"/>
            <a:ext cx="9906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smtClean="0">
                <a:solidFill>
                  <a:srgbClr val="FF0000"/>
                </a:solidFill>
              </a:rPr>
              <a:t>State </a:t>
            </a:r>
            <a:r>
              <a:rPr lang="en-US" b="1" dirty="0" smtClean="0">
                <a:solidFill>
                  <a:srgbClr val="FF0000"/>
                </a:solidFill>
              </a:rPr>
              <a:t>49</a:t>
            </a:r>
            <a:r>
              <a:rPr lang="en-US" sz="1100" b="1" dirty="0" smtClean="0">
                <a:solidFill>
                  <a:srgbClr val="FF0000"/>
                </a:solidFill>
              </a:rPr>
              <a:t>%</a:t>
            </a:r>
            <a:endParaRPr lang="en-US" sz="1100" b="1" dirty="0">
              <a:solidFill>
                <a:srgbClr val="FF0000"/>
              </a:solidFill>
            </a:endParaRPr>
          </a:p>
        </p:txBody>
      </p:sp>
    </p:spTree>
    <p:extLst>
      <p:ext uri="{BB962C8B-B14F-4D97-AF65-F5344CB8AC3E}">
        <p14:creationId xmlns:p14="http://schemas.microsoft.com/office/powerpoint/2010/main" val="4144596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MME Math Proficiency </a:t>
            </a:r>
            <a:br>
              <a:rPr lang="en-US" sz="3600" dirty="0" smtClean="0"/>
            </a:br>
            <a:r>
              <a:rPr lang="en-US" sz="3600" dirty="0" smtClean="0"/>
              <a:t>2009 – 2013 </a:t>
            </a:r>
            <a:endParaRPr lang="en-US" sz="3600" dirty="0"/>
          </a:p>
        </p:txBody>
      </p:sp>
      <p:graphicFrame>
        <p:nvGraphicFramePr>
          <p:cNvPr id="5" name="Chart 4"/>
          <p:cNvGraphicFramePr>
            <a:graphicFrameLocks noChangeAspect="1"/>
          </p:cNvGraphicFramePr>
          <p:nvPr>
            <p:extLst>
              <p:ext uri="{D42A27DB-BD31-4B8C-83A1-F6EECF244321}">
                <p14:modId xmlns:p14="http://schemas.microsoft.com/office/powerpoint/2010/main" val="2248747424"/>
              </p:ext>
            </p:extLst>
          </p:nvPr>
        </p:nvGraphicFramePr>
        <p:xfrm>
          <a:off x="-929616" y="1752600"/>
          <a:ext cx="11172816"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6" name="Left Arrow 5"/>
          <p:cNvSpPr/>
          <p:nvPr/>
        </p:nvSpPr>
        <p:spPr>
          <a:xfrm>
            <a:off x="6705600" y="3962400"/>
            <a:ext cx="838200" cy="76200"/>
          </a:xfrm>
          <a:prstGeom prst="lef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742892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MME Science Proficiency </a:t>
            </a:r>
            <a:br>
              <a:rPr lang="en-US" sz="3600" dirty="0" smtClean="0"/>
            </a:br>
            <a:r>
              <a:rPr lang="en-US" sz="3600" dirty="0" smtClean="0"/>
              <a:t>2009 – 2013 </a:t>
            </a:r>
            <a:endParaRPr lang="en-US" sz="3600" dirty="0"/>
          </a:p>
        </p:txBody>
      </p:sp>
      <p:graphicFrame>
        <p:nvGraphicFramePr>
          <p:cNvPr id="4" name="Chart 3"/>
          <p:cNvGraphicFramePr>
            <a:graphicFrameLocks noChangeAspect="1"/>
          </p:cNvGraphicFramePr>
          <p:nvPr>
            <p:extLst>
              <p:ext uri="{D42A27DB-BD31-4B8C-83A1-F6EECF244321}">
                <p14:modId xmlns:p14="http://schemas.microsoft.com/office/powerpoint/2010/main" val="128662498"/>
              </p:ext>
            </p:extLst>
          </p:nvPr>
        </p:nvGraphicFramePr>
        <p:xfrm>
          <a:off x="-1219200" y="1752600"/>
          <a:ext cx="11361459"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6" name="Left Arrow 5"/>
          <p:cNvSpPr/>
          <p:nvPr/>
        </p:nvSpPr>
        <p:spPr>
          <a:xfrm>
            <a:off x="6515100" y="4038600"/>
            <a:ext cx="838200" cy="76200"/>
          </a:xfrm>
          <a:prstGeom prst="lef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7" name="TextBox 1"/>
          <p:cNvSpPr txBox="1"/>
          <p:nvPr/>
        </p:nvSpPr>
        <p:spPr>
          <a:xfrm>
            <a:off x="6515100" y="4125238"/>
            <a:ext cx="10287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smtClean="0">
                <a:solidFill>
                  <a:srgbClr val="FF0000"/>
                </a:solidFill>
              </a:rPr>
              <a:t>State 26%</a:t>
            </a:r>
            <a:endParaRPr lang="en-US" sz="1100" b="1" dirty="0">
              <a:solidFill>
                <a:srgbClr val="FF0000"/>
              </a:solidFill>
            </a:endParaRPr>
          </a:p>
        </p:txBody>
      </p:sp>
    </p:spTree>
    <p:extLst>
      <p:ext uri="{BB962C8B-B14F-4D97-AF65-F5344CB8AC3E}">
        <p14:creationId xmlns:p14="http://schemas.microsoft.com/office/powerpoint/2010/main" val="2665042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MME Social Studies Proficiency </a:t>
            </a:r>
            <a:br>
              <a:rPr lang="en-US" sz="3600" dirty="0" smtClean="0"/>
            </a:br>
            <a:r>
              <a:rPr lang="en-US" sz="3600" dirty="0" smtClean="0"/>
              <a:t>2009 – 2013 </a:t>
            </a:r>
            <a:endParaRPr lang="en-US" sz="3600" dirty="0"/>
          </a:p>
        </p:txBody>
      </p:sp>
      <p:graphicFrame>
        <p:nvGraphicFramePr>
          <p:cNvPr id="5" name="Chart 4"/>
          <p:cNvGraphicFramePr>
            <a:graphicFrameLocks noChangeAspect="1"/>
          </p:cNvGraphicFramePr>
          <p:nvPr>
            <p:extLst>
              <p:ext uri="{D42A27DB-BD31-4B8C-83A1-F6EECF244321}">
                <p14:modId xmlns:p14="http://schemas.microsoft.com/office/powerpoint/2010/main" val="3948581841"/>
              </p:ext>
            </p:extLst>
          </p:nvPr>
        </p:nvGraphicFramePr>
        <p:xfrm>
          <a:off x="-914400" y="1524000"/>
          <a:ext cx="10281951" cy="4256088"/>
        </p:xfrm>
        <a:graphic>
          <a:graphicData uri="http://schemas.openxmlformats.org/drawingml/2006/chart">
            <c:chart xmlns:c="http://schemas.openxmlformats.org/drawingml/2006/chart" xmlns:r="http://schemas.openxmlformats.org/officeDocument/2006/relationships" r:id="rId2"/>
          </a:graphicData>
        </a:graphic>
      </p:graphicFrame>
      <p:sp>
        <p:nvSpPr>
          <p:cNvPr id="6" name="Left Arrow 5"/>
          <p:cNvSpPr/>
          <p:nvPr/>
        </p:nvSpPr>
        <p:spPr>
          <a:xfrm>
            <a:off x="6781800" y="3733800"/>
            <a:ext cx="838200" cy="76200"/>
          </a:xfrm>
          <a:prstGeom prst="lef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719017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MEAP 2012 3</a:t>
            </a:r>
            <a:r>
              <a:rPr lang="en-US" baseline="30000" dirty="0" smtClean="0"/>
              <a:t>rd</a:t>
            </a:r>
            <a:r>
              <a:rPr lang="en-US" dirty="0" smtClean="0"/>
              <a:t> Grade Math </a:t>
            </a:r>
            <a:br>
              <a:rPr lang="en-US" dirty="0" smtClean="0"/>
            </a:br>
            <a:r>
              <a:rPr lang="en-US" dirty="0" smtClean="0"/>
              <a:t>All Students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98805819"/>
              </p:ext>
            </p:extLst>
          </p:nvPr>
        </p:nvGraphicFramePr>
        <p:xfrm>
          <a:off x="1259681" y="1373981"/>
          <a:ext cx="6624638" cy="411003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019800" y="1676400"/>
            <a:ext cx="2667000" cy="461665"/>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Calibri"/>
              </a:rPr>
              <a:t>% Proficient</a:t>
            </a:r>
            <a:endParaRPr lang="en-US" sz="2400" dirty="0">
              <a:solidFill>
                <a:prstClr val="black"/>
              </a:solidFill>
              <a:latin typeface="Calibri"/>
            </a:endParaRPr>
          </a:p>
        </p:txBody>
      </p:sp>
      <p:sp>
        <p:nvSpPr>
          <p:cNvPr id="10" name="TextBox 9"/>
          <p:cNvSpPr txBox="1"/>
          <p:nvPr/>
        </p:nvSpPr>
        <p:spPr>
          <a:xfrm>
            <a:off x="228600" y="2743200"/>
            <a:ext cx="2362200" cy="461665"/>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Calibri"/>
              </a:rPr>
              <a:t>% Not Proficient</a:t>
            </a:r>
            <a:endParaRPr lang="en-US" sz="2400" dirty="0">
              <a:solidFill>
                <a:prstClr val="black"/>
              </a:solidFill>
              <a:latin typeface="Calibri"/>
            </a:endParaRPr>
          </a:p>
        </p:txBody>
      </p:sp>
      <p:graphicFrame>
        <p:nvGraphicFramePr>
          <p:cNvPr id="11" name="Chart 10"/>
          <p:cNvGraphicFramePr>
            <a:graphicFrameLocks/>
          </p:cNvGraphicFramePr>
          <p:nvPr/>
        </p:nvGraphicFramePr>
        <p:xfrm>
          <a:off x="1716881" y="1450181"/>
          <a:ext cx="5710238" cy="3957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9278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MEAP 2012 3</a:t>
            </a:r>
            <a:r>
              <a:rPr lang="en-US" baseline="30000" dirty="0" smtClean="0"/>
              <a:t>rd</a:t>
            </a:r>
            <a:r>
              <a:rPr lang="en-US" dirty="0" smtClean="0"/>
              <a:t> Grade Math </a:t>
            </a:r>
            <a:br>
              <a:rPr lang="en-US" dirty="0" smtClean="0"/>
            </a:br>
            <a:r>
              <a:rPr lang="en-US" dirty="0" smtClean="0"/>
              <a:t>Econ. Dis. Students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4161516028"/>
              </p:ext>
            </p:extLst>
          </p:nvPr>
        </p:nvGraphicFramePr>
        <p:xfrm>
          <a:off x="1259681" y="1373981"/>
          <a:ext cx="6624638" cy="411003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019800" y="1676400"/>
            <a:ext cx="2667000" cy="461665"/>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Calibri"/>
              </a:rPr>
              <a:t>% Proficient</a:t>
            </a:r>
            <a:endParaRPr lang="en-US" sz="2400" dirty="0">
              <a:solidFill>
                <a:prstClr val="black"/>
              </a:solidFill>
              <a:latin typeface="Calibri"/>
            </a:endParaRPr>
          </a:p>
        </p:txBody>
      </p:sp>
      <p:sp>
        <p:nvSpPr>
          <p:cNvPr id="10" name="TextBox 9"/>
          <p:cNvSpPr txBox="1"/>
          <p:nvPr/>
        </p:nvSpPr>
        <p:spPr>
          <a:xfrm>
            <a:off x="228600" y="2743200"/>
            <a:ext cx="2362200" cy="461665"/>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Calibri"/>
              </a:rPr>
              <a:t>% Not Proficient</a:t>
            </a:r>
            <a:endParaRPr lang="en-US" sz="2400" dirty="0">
              <a:solidFill>
                <a:prstClr val="black"/>
              </a:solidFill>
              <a:latin typeface="Calibri"/>
            </a:endParaRPr>
          </a:p>
        </p:txBody>
      </p:sp>
      <p:graphicFrame>
        <p:nvGraphicFramePr>
          <p:cNvPr id="6" name="Chart 5"/>
          <p:cNvGraphicFramePr>
            <a:graphicFrameLocks/>
          </p:cNvGraphicFramePr>
          <p:nvPr/>
        </p:nvGraphicFramePr>
        <p:xfrm>
          <a:off x="1716881" y="1450181"/>
          <a:ext cx="5710238" cy="3957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2726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MEAP 2012 3</a:t>
            </a:r>
            <a:r>
              <a:rPr lang="en-US" baseline="30000" dirty="0" smtClean="0"/>
              <a:t>rd</a:t>
            </a:r>
            <a:r>
              <a:rPr lang="en-US" dirty="0" smtClean="0"/>
              <a:t> Grade Math </a:t>
            </a:r>
            <a:br>
              <a:rPr lang="en-US" dirty="0" smtClean="0"/>
            </a:br>
            <a:r>
              <a:rPr lang="en-US" dirty="0" smtClean="0"/>
              <a:t>Students w/ Disabilities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242634389"/>
              </p:ext>
            </p:extLst>
          </p:nvPr>
        </p:nvGraphicFramePr>
        <p:xfrm>
          <a:off x="1259681" y="1373981"/>
          <a:ext cx="6624638" cy="411003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019800" y="1676400"/>
            <a:ext cx="2667000" cy="461665"/>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Calibri"/>
              </a:rPr>
              <a:t>% Proficient</a:t>
            </a:r>
            <a:endParaRPr lang="en-US" sz="2400" dirty="0">
              <a:solidFill>
                <a:prstClr val="black"/>
              </a:solidFill>
              <a:latin typeface="Calibri"/>
            </a:endParaRPr>
          </a:p>
        </p:txBody>
      </p:sp>
      <p:sp>
        <p:nvSpPr>
          <p:cNvPr id="10" name="TextBox 9"/>
          <p:cNvSpPr txBox="1"/>
          <p:nvPr/>
        </p:nvSpPr>
        <p:spPr>
          <a:xfrm>
            <a:off x="228600" y="2743200"/>
            <a:ext cx="2362200" cy="461665"/>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Calibri"/>
              </a:rPr>
              <a:t>% Not Proficient</a:t>
            </a:r>
            <a:endParaRPr lang="en-US" sz="2400" dirty="0">
              <a:solidFill>
                <a:prstClr val="black"/>
              </a:solidFill>
              <a:latin typeface="Calibri"/>
            </a:endParaRPr>
          </a:p>
        </p:txBody>
      </p:sp>
      <p:graphicFrame>
        <p:nvGraphicFramePr>
          <p:cNvPr id="13" name="Chart 12"/>
          <p:cNvGraphicFramePr>
            <a:graphicFrameLocks/>
          </p:cNvGraphicFramePr>
          <p:nvPr/>
        </p:nvGraphicFramePr>
        <p:xfrm>
          <a:off x="1716881" y="1450181"/>
          <a:ext cx="5710238" cy="3957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0526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MME 2013 Math </a:t>
            </a:r>
            <a:br>
              <a:rPr lang="en-US" dirty="0" smtClean="0"/>
            </a:br>
            <a:r>
              <a:rPr lang="en-US" dirty="0" smtClean="0"/>
              <a:t>All Students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82112495"/>
              </p:ext>
            </p:extLst>
          </p:nvPr>
        </p:nvGraphicFramePr>
        <p:xfrm>
          <a:off x="1259681" y="1373981"/>
          <a:ext cx="6624638" cy="411003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019800" y="1676400"/>
            <a:ext cx="2667000" cy="461665"/>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Calibri"/>
              </a:rPr>
              <a:t>% Proficient</a:t>
            </a:r>
            <a:endParaRPr lang="en-US" sz="2400" dirty="0">
              <a:solidFill>
                <a:prstClr val="black"/>
              </a:solidFill>
              <a:latin typeface="Calibri"/>
            </a:endParaRPr>
          </a:p>
        </p:txBody>
      </p:sp>
      <p:sp>
        <p:nvSpPr>
          <p:cNvPr id="10" name="TextBox 9"/>
          <p:cNvSpPr txBox="1"/>
          <p:nvPr/>
        </p:nvSpPr>
        <p:spPr>
          <a:xfrm>
            <a:off x="228600" y="2743200"/>
            <a:ext cx="2362200" cy="461665"/>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Calibri"/>
              </a:rPr>
              <a:t>% Not Proficient</a:t>
            </a:r>
            <a:endParaRPr lang="en-US" sz="2400" dirty="0">
              <a:solidFill>
                <a:prstClr val="black"/>
              </a:solidFill>
              <a:latin typeface="Calibri"/>
            </a:endParaRPr>
          </a:p>
        </p:txBody>
      </p:sp>
      <p:graphicFrame>
        <p:nvGraphicFramePr>
          <p:cNvPr id="7" name="Chart 6"/>
          <p:cNvGraphicFramePr>
            <a:graphicFrameLocks/>
          </p:cNvGraphicFramePr>
          <p:nvPr/>
        </p:nvGraphicFramePr>
        <p:xfrm>
          <a:off x="1716881" y="1450181"/>
          <a:ext cx="5710238" cy="3957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3441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a:xfrm>
            <a:off x="457200" y="1905000"/>
            <a:ext cx="8229600" cy="3505200"/>
          </a:xfrm>
        </p:spPr>
        <p:txBody>
          <a:bodyPr/>
          <a:lstStyle/>
          <a:p>
            <a:pPr marL="0" indent="0">
              <a:buNone/>
              <a:defRPr/>
            </a:pPr>
            <a:r>
              <a:rPr lang="en-US" sz="3600" dirty="0" smtClean="0">
                <a:solidFill>
                  <a:schemeClr val="tx2"/>
                </a:solidFill>
                <a:ea typeface="ＭＳ Ｐゴシック" pitchFamily="-84" charset="-128"/>
              </a:rPr>
              <a:t>Introductions</a:t>
            </a:r>
          </a:p>
          <a:p>
            <a:pPr>
              <a:defRPr/>
            </a:pPr>
            <a:r>
              <a:rPr lang="en-US" sz="3600" dirty="0" smtClean="0">
                <a:solidFill>
                  <a:schemeClr val="tx2"/>
                </a:solidFill>
                <a:ea typeface="ＭＳ Ｐゴシック" pitchFamily="-84" charset="-128"/>
              </a:rPr>
              <a:t>Day One Overview</a:t>
            </a:r>
          </a:p>
          <a:p>
            <a:pPr>
              <a:defRPr/>
            </a:pPr>
            <a:r>
              <a:rPr lang="en-US" sz="3600" dirty="0" smtClean="0">
                <a:solidFill>
                  <a:schemeClr val="tx2"/>
                </a:solidFill>
                <a:ea typeface="ＭＳ Ｐゴシック" pitchFamily="-84" charset="-128"/>
              </a:rPr>
              <a:t>Stage Setting/Context</a:t>
            </a:r>
          </a:p>
          <a:p>
            <a:pPr lvl="1">
              <a:buFont typeface="Courier New" pitchFamily="49" charset="0"/>
              <a:buChar char="o"/>
              <a:defRPr/>
            </a:pPr>
            <a:r>
              <a:rPr lang="en-US" dirty="0" smtClean="0">
                <a:solidFill>
                  <a:schemeClr val="tx2"/>
                </a:solidFill>
                <a:ea typeface="ＭＳ Ｐゴシック" pitchFamily="-84" charset="-128"/>
              </a:rPr>
              <a:t>Historical Perspective</a:t>
            </a:r>
          </a:p>
          <a:p>
            <a:pPr lvl="1">
              <a:buFont typeface="Courier New" pitchFamily="49" charset="0"/>
              <a:buChar char="o"/>
              <a:defRPr/>
            </a:pPr>
            <a:r>
              <a:rPr lang="en-US" dirty="0">
                <a:solidFill>
                  <a:schemeClr val="tx2"/>
                </a:solidFill>
                <a:ea typeface="ＭＳ Ｐゴシック" pitchFamily="-84" charset="-128"/>
              </a:rPr>
              <a:t>And the Data Says…</a:t>
            </a:r>
          </a:p>
          <a:p>
            <a:pPr lvl="1">
              <a:buFont typeface="Courier New" pitchFamily="49" charset="0"/>
              <a:buChar char="o"/>
              <a:defRPr/>
            </a:pPr>
            <a:r>
              <a:rPr lang="en-US" dirty="0" smtClean="0">
                <a:solidFill>
                  <a:schemeClr val="tx2"/>
                </a:solidFill>
                <a:ea typeface="ＭＳ Ｐゴシック" pitchFamily="-84" charset="-128"/>
              </a:rPr>
              <a:t>Opportunity – MDE MTSS Grant</a:t>
            </a:r>
          </a:p>
          <a:p>
            <a:pPr marL="0" indent="0">
              <a:buNone/>
              <a:defRPr/>
            </a:pPr>
            <a:endParaRPr lang="en-US" sz="3600" dirty="0" smtClean="0">
              <a:solidFill>
                <a:schemeClr val="tx2"/>
              </a:solidFill>
              <a:ea typeface="ＭＳ Ｐゴシック" pitchFamily="-84" charset="-128"/>
            </a:endParaRPr>
          </a:p>
          <a:p>
            <a:pPr marL="109537" indent="0">
              <a:buFont typeface="Wingdings 3" pitchFamily="18" charset="2"/>
              <a:buNone/>
              <a:defRPr/>
            </a:pPr>
            <a:endParaRPr lang="en-US" dirty="0" smtClean="0">
              <a:ea typeface="ＭＳ Ｐゴシック" pitchFamily="-84" charset="-128"/>
            </a:endParaRPr>
          </a:p>
        </p:txBody>
      </p:sp>
      <p:sp>
        <p:nvSpPr>
          <p:cNvPr id="3" name="Title 2"/>
          <p:cNvSpPr>
            <a:spLocks noGrp="1"/>
          </p:cNvSpPr>
          <p:nvPr>
            <p:ph type="title"/>
          </p:nvPr>
        </p:nvSpPr>
        <p:spPr>
          <a:xfrm>
            <a:off x="457200" y="609600"/>
            <a:ext cx="8229600" cy="1143000"/>
          </a:xfrm>
        </p:spPr>
        <p:txBody>
          <a:bodyPr/>
          <a:lstStyle/>
          <a:p>
            <a:pPr algn="ctr">
              <a:defRPr/>
            </a:pPr>
            <a:r>
              <a:rPr lang="en-US" dirty="0" smtClean="0">
                <a:ea typeface="+mj-ea"/>
              </a:rPr>
              <a:t>WELCOME!!!</a:t>
            </a:r>
            <a:endParaRPr lang="en-US" dirty="0">
              <a:ea typeface="+mj-ea"/>
            </a:endParaRPr>
          </a:p>
        </p:txBody>
      </p:sp>
    </p:spTree>
    <p:extLst>
      <p:ext uri="{BB962C8B-B14F-4D97-AF65-F5344CB8AC3E}">
        <p14:creationId xmlns:p14="http://schemas.microsoft.com/office/powerpoint/2010/main" val="1814761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MME 2013 Math </a:t>
            </a:r>
            <a:br>
              <a:rPr lang="en-US" dirty="0" smtClean="0"/>
            </a:br>
            <a:r>
              <a:rPr lang="en-US" dirty="0" smtClean="0"/>
              <a:t>Econ. Dis. Students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91489394"/>
              </p:ext>
            </p:extLst>
          </p:nvPr>
        </p:nvGraphicFramePr>
        <p:xfrm>
          <a:off x="1259681" y="1373981"/>
          <a:ext cx="6624638" cy="411003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019800" y="1676400"/>
            <a:ext cx="2667000" cy="461665"/>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Calibri"/>
              </a:rPr>
              <a:t>% Proficient</a:t>
            </a:r>
            <a:endParaRPr lang="en-US" sz="2400" dirty="0">
              <a:solidFill>
                <a:prstClr val="black"/>
              </a:solidFill>
              <a:latin typeface="Calibri"/>
            </a:endParaRPr>
          </a:p>
        </p:txBody>
      </p:sp>
      <p:sp>
        <p:nvSpPr>
          <p:cNvPr id="10" name="TextBox 9"/>
          <p:cNvSpPr txBox="1"/>
          <p:nvPr/>
        </p:nvSpPr>
        <p:spPr>
          <a:xfrm>
            <a:off x="228600" y="2743200"/>
            <a:ext cx="2362200" cy="461665"/>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Calibri"/>
              </a:rPr>
              <a:t>% Not Proficient</a:t>
            </a:r>
            <a:endParaRPr lang="en-US" sz="2400" dirty="0">
              <a:solidFill>
                <a:prstClr val="black"/>
              </a:solidFill>
              <a:latin typeface="Calibri"/>
            </a:endParaRPr>
          </a:p>
        </p:txBody>
      </p:sp>
      <p:graphicFrame>
        <p:nvGraphicFramePr>
          <p:cNvPr id="11" name="Chart 10"/>
          <p:cNvGraphicFramePr>
            <a:graphicFrameLocks/>
          </p:cNvGraphicFramePr>
          <p:nvPr/>
        </p:nvGraphicFramePr>
        <p:xfrm>
          <a:off x="1716881" y="1450181"/>
          <a:ext cx="5710238" cy="3957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1465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MME 2013 Math </a:t>
            </a:r>
            <a:br>
              <a:rPr lang="en-US" dirty="0" smtClean="0"/>
            </a:br>
            <a:r>
              <a:rPr lang="en-US" dirty="0" smtClean="0"/>
              <a:t>Students w/ Disabilities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875337593"/>
              </p:ext>
            </p:extLst>
          </p:nvPr>
        </p:nvGraphicFramePr>
        <p:xfrm>
          <a:off x="1259681" y="1373981"/>
          <a:ext cx="6624638" cy="411003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019800" y="1676400"/>
            <a:ext cx="2667000" cy="461665"/>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Calibri"/>
              </a:rPr>
              <a:t>% Proficient</a:t>
            </a:r>
            <a:endParaRPr lang="en-US" sz="2400" dirty="0">
              <a:solidFill>
                <a:prstClr val="black"/>
              </a:solidFill>
              <a:latin typeface="Calibri"/>
            </a:endParaRPr>
          </a:p>
        </p:txBody>
      </p:sp>
      <p:sp>
        <p:nvSpPr>
          <p:cNvPr id="10" name="TextBox 9"/>
          <p:cNvSpPr txBox="1"/>
          <p:nvPr/>
        </p:nvSpPr>
        <p:spPr>
          <a:xfrm>
            <a:off x="228600" y="2743200"/>
            <a:ext cx="2362200" cy="461665"/>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Calibri"/>
              </a:rPr>
              <a:t>% Not Proficient</a:t>
            </a:r>
            <a:endParaRPr lang="en-US" sz="2400" dirty="0">
              <a:solidFill>
                <a:prstClr val="black"/>
              </a:solidFill>
              <a:latin typeface="Calibri"/>
            </a:endParaRPr>
          </a:p>
        </p:txBody>
      </p:sp>
      <p:graphicFrame>
        <p:nvGraphicFramePr>
          <p:cNvPr id="7" name="Chart 6"/>
          <p:cNvGraphicFramePr>
            <a:graphicFrameLocks/>
          </p:cNvGraphicFramePr>
          <p:nvPr/>
        </p:nvGraphicFramePr>
        <p:xfrm>
          <a:off x="1716881" y="1450181"/>
          <a:ext cx="5710238" cy="3957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2426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MME 2013 Reading </a:t>
            </a:r>
            <a:br>
              <a:rPr lang="en-US" dirty="0" smtClean="0"/>
            </a:br>
            <a:r>
              <a:rPr lang="en-US" dirty="0" smtClean="0"/>
              <a:t>All Students</a:t>
            </a:r>
            <a:endParaRPr lang="en-US" dirty="0"/>
          </a:p>
        </p:txBody>
      </p:sp>
      <p:sp>
        <p:nvSpPr>
          <p:cNvPr id="9" name="TextBox 8"/>
          <p:cNvSpPr txBox="1"/>
          <p:nvPr/>
        </p:nvSpPr>
        <p:spPr>
          <a:xfrm>
            <a:off x="6019800" y="1676400"/>
            <a:ext cx="2667000" cy="461665"/>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Calibri"/>
              </a:rPr>
              <a:t>% Proficient</a:t>
            </a:r>
            <a:endParaRPr lang="en-US" sz="2400" dirty="0">
              <a:solidFill>
                <a:prstClr val="black"/>
              </a:solidFill>
              <a:latin typeface="Calibri"/>
            </a:endParaRPr>
          </a:p>
        </p:txBody>
      </p:sp>
      <p:sp>
        <p:nvSpPr>
          <p:cNvPr id="10" name="TextBox 9"/>
          <p:cNvSpPr txBox="1"/>
          <p:nvPr/>
        </p:nvSpPr>
        <p:spPr>
          <a:xfrm>
            <a:off x="228600" y="2743200"/>
            <a:ext cx="2362200" cy="461665"/>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Calibri"/>
              </a:rPr>
              <a:t>% Not Proficient</a:t>
            </a:r>
            <a:endParaRPr lang="en-US" sz="2400" dirty="0">
              <a:solidFill>
                <a:prstClr val="black"/>
              </a:solidFill>
              <a:latin typeface="Calibri"/>
            </a:endParaRPr>
          </a:p>
        </p:txBody>
      </p:sp>
      <p:graphicFrame>
        <p:nvGraphicFramePr>
          <p:cNvPr id="11" name="Chart 10"/>
          <p:cNvGraphicFramePr>
            <a:graphicFrameLocks/>
          </p:cNvGraphicFramePr>
          <p:nvPr/>
        </p:nvGraphicFramePr>
        <p:xfrm>
          <a:off x="1716881" y="1450181"/>
          <a:ext cx="5710238" cy="3957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9959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MME 2013 Reading </a:t>
            </a:r>
            <a:br>
              <a:rPr lang="en-US" dirty="0" smtClean="0"/>
            </a:br>
            <a:r>
              <a:rPr lang="en-US" dirty="0" smtClean="0"/>
              <a:t>Econ. Dis. Students</a:t>
            </a:r>
            <a:endParaRPr lang="en-US" dirty="0"/>
          </a:p>
        </p:txBody>
      </p:sp>
      <p:sp>
        <p:nvSpPr>
          <p:cNvPr id="9" name="TextBox 8"/>
          <p:cNvSpPr txBox="1"/>
          <p:nvPr/>
        </p:nvSpPr>
        <p:spPr>
          <a:xfrm>
            <a:off x="6019800" y="1676400"/>
            <a:ext cx="2667000" cy="461665"/>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Calibri"/>
              </a:rPr>
              <a:t>% Proficient</a:t>
            </a:r>
            <a:endParaRPr lang="en-US" sz="2400" dirty="0">
              <a:solidFill>
                <a:prstClr val="black"/>
              </a:solidFill>
              <a:latin typeface="Calibri"/>
            </a:endParaRPr>
          </a:p>
        </p:txBody>
      </p:sp>
      <p:sp>
        <p:nvSpPr>
          <p:cNvPr id="10" name="TextBox 9"/>
          <p:cNvSpPr txBox="1"/>
          <p:nvPr/>
        </p:nvSpPr>
        <p:spPr>
          <a:xfrm>
            <a:off x="228600" y="2743200"/>
            <a:ext cx="2362200" cy="461665"/>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Calibri"/>
              </a:rPr>
              <a:t>% Not Proficient</a:t>
            </a:r>
            <a:endParaRPr lang="en-US" sz="2400" dirty="0">
              <a:solidFill>
                <a:prstClr val="black"/>
              </a:solidFill>
              <a:latin typeface="Calibri"/>
            </a:endParaRPr>
          </a:p>
        </p:txBody>
      </p:sp>
      <p:graphicFrame>
        <p:nvGraphicFramePr>
          <p:cNvPr id="6" name="Chart 5"/>
          <p:cNvGraphicFramePr>
            <a:graphicFrameLocks/>
          </p:cNvGraphicFramePr>
          <p:nvPr/>
        </p:nvGraphicFramePr>
        <p:xfrm>
          <a:off x="1716881" y="1450181"/>
          <a:ext cx="5710238" cy="3957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3756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MME 2013 Reading </a:t>
            </a:r>
            <a:br>
              <a:rPr lang="en-US" dirty="0" smtClean="0"/>
            </a:br>
            <a:r>
              <a:rPr lang="en-US" dirty="0" smtClean="0"/>
              <a:t>Students w/ Disabilities</a:t>
            </a:r>
            <a:endParaRPr lang="en-US" dirty="0"/>
          </a:p>
        </p:txBody>
      </p:sp>
      <p:sp>
        <p:nvSpPr>
          <p:cNvPr id="9" name="TextBox 8"/>
          <p:cNvSpPr txBox="1"/>
          <p:nvPr/>
        </p:nvSpPr>
        <p:spPr>
          <a:xfrm>
            <a:off x="6019800" y="1676400"/>
            <a:ext cx="2667000" cy="461665"/>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Calibri"/>
              </a:rPr>
              <a:t>% Proficient</a:t>
            </a:r>
            <a:endParaRPr lang="en-US" sz="2400" dirty="0">
              <a:solidFill>
                <a:prstClr val="black"/>
              </a:solidFill>
              <a:latin typeface="Calibri"/>
            </a:endParaRPr>
          </a:p>
        </p:txBody>
      </p:sp>
      <p:sp>
        <p:nvSpPr>
          <p:cNvPr id="10" name="TextBox 9"/>
          <p:cNvSpPr txBox="1"/>
          <p:nvPr/>
        </p:nvSpPr>
        <p:spPr>
          <a:xfrm>
            <a:off x="228600" y="2743200"/>
            <a:ext cx="2362200" cy="461665"/>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Calibri"/>
              </a:rPr>
              <a:t>% Not Proficient</a:t>
            </a:r>
            <a:endParaRPr lang="en-US" sz="2400" dirty="0">
              <a:solidFill>
                <a:prstClr val="black"/>
              </a:solidFill>
              <a:latin typeface="Calibri"/>
            </a:endParaRPr>
          </a:p>
        </p:txBody>
      </p:sp>
      <p:graphicFrame>
        <p:nvGraphicFramePr>
          <p:cNvPr id="7" name="Chart 6"/>
          <p:cNvGraphicFramePr>
            <a:graphicFrameLocks/>
          </p:cNvGraphicFramePr>
          <p:nvPr/>
        </p:nvGraphicFramePr>
        <p:xfrm>
          <a:off x="1716881" y="1450181"/>
          <a:ext cx="5710238" cy="3957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3769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Education Identification Rates for SLD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63060392"/>
              </p:ext>
            </p:extLst>
          </p:nvPr>
        </p:nvGraphicFramePr>
        <p:xfrm>
          <a:off x="457200" y="2057400"/>
          <a:ext cx="8305800" cy="3352797"/>
        </p:xfrm>
        <a:graphic>
          <a:graphicData uri="http://schemas.openxmlformats.org/drawingml/2006/table">
            <a:tbl>
              <a:tblPr firstRow="1" firstCol="1" bandRow="1">
                <a:tableStyleId>{5C22544A-7EE6-4342-B048-85BDC9FD1C3A}</a:tableStyleId>
              </a:tblPr>
              <a:tblGrid>
                <a:gridCol w="3849029"/>
                <a:gridCol w="1721934"/>
                <a:gridCol w="1114192"/>
                <a:gridCol w="1620645"/>
              </a:tblGrid>
              <a:tr h="244803">
                <a:tc>
                  <a:txBody>
                    <a:bodyPr/>
                    <a:lstStyle/>
                    <a:p>
                      <a:pPr marL="0" marR="0">
                        <a:lnSpc>
                          <a:spcPct val="115000"/>
                        </a:lnSpc>
                        <a:spcBef>
                          <a:spcPts val="0"/>
                        </a:spcBef>
                        <a:spcAft>
                          <a:spcPts val="0"/>
                        </a:spcAft>
                      </a:pPr>
                      <a:r>
                        <a:rPr lang="en-US" sz="800" dirty="0">
                          <a:effectLst/>
                        </a:rPr>
                        <a:t> </a:t>
                      </a:r>
                      <a:endParaRPr lang="en-US" sz="11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800">
                          <a:effectLst/>
                        </a:rPr>
                        <a:t>Total SpEd Count</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800">
                          <a:effectLst/>
                        </a:rPr>
                        <a:t>SLD Students</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800">
                          <a:effectLst/>
                        </a:rPr>
                        <a:t>SLD %</a:t>
                      </a:r>
                      <a:endParaRPr lang="en-US" sz="1100">
                        <a:effectLst/>
                        <a:latin typeface="Calibri"/>
                        <a:ea typeface="Calibri"/>
                        <a:cs typeface="Times New Roman"/>
                      </a:endParaRPr>
                    </a:p>
                  </a:txBody>
                  <a:tcPr marL="9525" marR="9525" marT="9525" marB="9525" anchor="ctr"/>
                </a:tc>
              </a:tr>
              <a:tr h="375255">
                <a:tc>
                  <a:txBody>
                    <a:bodyPr/>
                    <a:lstStyle/>
                    <a:p>
                      <a:pPr marL="0" marR="0">
                        <a:lnSpc>
                          <a:spcPct val="115000"/>
                        </a:lnSpc>
                        <a:spcBef>
                          <a:spcPts val="0"/>
                        </a:spcBef>
                        <a:spcAft>
                          <a:spcPts val="0"/>
                        </a:spcAft>
                      </a:pPr>
                      <a:r>
                        <a:rPr lang="en-US" sz="1400" u="sng" dirty="0">
                          <a:solidFill>
                            <a:schemeClr val="bg1"/>
                          </a:solidFill>
                          <a:effectLst/>
                          <a:hlinkClick r:id="rId2"/>
                        </a:rPr>
                        <a:t>Statewide</a:t>
                      </a:r>
                      <a:endParaRPr lang="en-US" sz="1400" dirty="0">
                        <a:solidFill>
                          <a:schemeClr val="bg1"/>
                        </a:solidFill>
                        <a:effectLst/>
                        <a:latin typeface="Calibri"/>
                        <a:ea typeface="Calibri"/>
                        <a:cs typeface="Times New Roman"/>
                      </a:endParaRPr>
                    </a:p>
                  </a:txBody>
                  <a:tcPr marL="9525" marR="9525" marT="9525" marB="9525" anchor="ctr">
                    <a:solidFill>
                      <a:schemeClr val="bg1"/>
                    </a:solidFill>
                  </a:tcPr>
                </a:tc>
                <a:tc>
                  <a:txBody>
                    <a:bodyPr/>
                    <a:lstStyle/>
                    <a:p>
                      <a:pPr marL="0" marR="0">
                        <a:lnSpc>
                          <a:spcPct val="115000"/>
                        </a:lnSpc>
                        <a:spcBef>
                          <a:spcPts val="0"/>
                        </a:spcBef>
                        <a:spcAft>
                          <a:spcPts val="0"/>
                        </a:spcAft>
                      </a:pPr>
                      <a:r>
                        <a:rPr lang="en-US" sz="1400">
                          <a:effectLst/>
                        </a:rPr>
                        <a:t>211,380</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68,636</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highlight>
                            <a:srgbClr val="FFFF00"/>
                          </a:highlight>
                        </a:rPr>
                        <a:t>32.5%</a:t>
                      </a:r>
                      <a:endParaRPr lang="en-US" sz="1400">
                        <a:effectLst/>
                        <a:latin typeface="Calibri"/>
                        <a:ea typeface="Calibri"/>
                        <a:cs typeface="Times New Roman"/>
                      </a:endParaRPr>
                    </a:p>
                  </a:txBody>
                  <a:tcPr marL="9525" marR="9525" marT="9525" marB="9525" anchor="ctr"/>
                </a:tc>
              </a:tr>
              <a:tr h="518410">
                <a:tc>
                  <a:txBody>
                    <a:bodyPr/>
                    <a:lstStyle/>
                    <a:p>
                      <a:pPr marL="0" marR="0">
                        <a:lnSpc>
                          <a:spcPct val="115000"/>
                        </a:lnSpc>
                        <a:spcBef>
                          <a:spcPts val="0"/>
                        </a:spcBef>
                        <a:spcAft>
                          <a:spcPts val="0"/>
                        </a:spcAft>
                      </a:pPr>
                      <a:r>
                        <a:rPr lang="en-US" sz="1400" u="sng" dirty="0">
                          <a:solidFill>
                            <a:schemeClr val="bg1"/>
                          </a:solidFill>
                          <a:effectLst/>
                          <a:hlinkClick r:id="rId3"/>
                        </a:rPr>
                        <a:t>Clare-Gladwin Regional Education Service District</a:t>
                      </a:r>
                      <a:endParaRPr lang="en-US" sz="1400" dirty="0">
                        <a:solidFill>
                          <a:schemeClr val="bg1"/>
                        </a:solidFill>
                        <a:effectLst/>
                        <a:latin typeface="Calibri"/>
                        <a:ea typeface="Calibri"/>
                        <a:cs typeface="Times New Roman"/>
                      </a:endParaRPr>
                    </a:p>
                  </a:txBody>
                  <a:tcPr marL="9525" marR="9525" marT="9525" marB="9525" anchor="ctr">
                    <a:solidFill>
                      <a:schemeClr val="bg1"/>
                    </a:solidFill>
                  </a:tcPr>
                </a:tc>
                <a:tc>
                  <a:txBody>
                    <a:bodyPr/>
                    <a:lstStyle/>
                    <a:p>
                      <a:pPr marL="0" marR="0">
                        <a:lnSpc>
                          <a:spcPct val="115000"/>
                        </a:lnSpc>
                        <a:spcBef>
                          <a:spcPts val="0"/>
                        </a:spcBef>
                        <a:spcAft>
                          <a:spcPts val="0"/>
                        </a:spcAft>
                      </a:pPr>
                      <a:r>
                        <a:rPr lang="en-US" sz="1400">
                          <a:effectLst/>
                        </a:rPr>
                        <a:t>1,299</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472</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36.3%</a:t>
                      </a:r>
                      <a:endParaRPr lang="en-US" sz="1400">
                        <a:effectLst/>
                        <a:latin typeface="Calibri"/>
                        <a:ea typeface="Calibri"/>
                        <a:cs typeface="Times New Roman"/>
                      </a:endParaRPr>
                    </a:p>
                  </a:txBody>
                  <a:tcPr marL="9525" marR="9525" marT="9525" marB="9525" anchor="ctr"/>
                </a:tc>
              </a:tr>
              <a:tr h="338054">
                <a:tc>
                  <a:txBody>
                    <a:bodyPr/>
                    <a:lstStyle/>
                    <a:p>
                      <a:pPr marL="0" marR="0">
                        <a:lnSpc>
                          <a:spcPct val="115000"/>
                        </a:lnSpc>
                        <a:spcBef>
                          <a:spcPts val="0"/>
                        </a:spcBef>
                        <a:spcAft>
                          <a:spcPts val="0"/>
                        </a:spcAft>
                      </a:pPr>
                      <a:r>
                        <a:rPr lang="en-US" sz="800">
                          <a:solidFill>
                            <a:schemeClr val="bg1"/>
                          </a:solidFill>
                          <a:effectLst/>
                        </a:rPr>
                        <a:t> </a:t>
                      </a:r>
                      <a:endParaRPr lang="en-US" sz="1100">
                        <a:solidFill>
                          <a:schemeClr val="bg1"/>
                        </a:solidFill>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9525" marR="9525" marT="9525" marB="9525" anchor="ctr"/>
                </a:tc>
              </a:tr>
              <a:tr h="375255">
                <a:tc>
                  <a:txBody>
                    <a:bodyPr/>
                    <a:lstStyle/>
                    <a:p>
                      <a:pPr marL="0" marR="0">
                        <a:lnSpc>
                          <a:spcPct val="115000"/>
                        </a:lnSpc>
                        <a:spcBef>
                          <a:spcPts val="0"/>
                        </a:spcBef>
                        <a:spcAft>
                          <a:spcPts val="0"/>
                        </a:spcAft>
                      </a:pPr>
                      <a:r>
                        <a:rPr lang="en-US" sz="1400" u="sng" dirty="0">
                          <a:solidFill>
                            <a:schemeClr val="bg1"/>
                          </a:solidFill>
                          <a:effectLst/>
                          <a:hlinkClick r:id="rId4"/>
                        </a:rPr>
                        <a:t>Clare Public Schools</a:t>
                      </a:r>
                      <a:endParaRPr lang="en-US" sz="1400" dirty="0">
                        <a:solidFill>
                          <a:schemeClr val="bg1"/>
                        </a:solidFill>
                        <a:effectLst/>
                        <a:latin typeface="Calibri"/>
                        <a:ea typeface="Calibri"/>
                        <a:cs typeface="Times New Roman"/>
                      </a:endParaRPr>
                    </a:p>
                  </a:txBody>
                  <a:tcPr marL="9525" marR="9525" marT="9525" marB="9525" anchor="ctr">
                    <a:solidFill>
                      <a:schemeClr val="bg1"/>
                    </a:solidFill>
                  </a:tcPr>
                </a:tc>
                <a:tc>
                  <a:txBody>
                    <a:bodyPr/>
                    <a:lstStyle/>
                    <a:p>
                      <a:pPr marL="0" marR="0">
                        <a:lnSpc>
                          <a:spcPct val="115000"/>
                        </a:lnSpc>
                        <a:spcBef>
                          <a:spcPts val="0"/>
                        </a:spcBef>
                        <a:spcAft>
                          <a:spcPts val="0"/>
                        </a:spcAft>
                      </a:pPr>
                      <a:r>
                        <a:rPr lang="en-US" sz="1400">
                          <a:effectLst/>
                        </a:rPr>
                        <a:t>158</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52</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32.9%</a:t>
                      </a:r>
                      <a:endParaRPr lang="en-US" sz="1400">
                        <a:effectLst/>
                        <a:latin typeface="Calibri"/>
                        <a:ea typeface="Calibri"/>
                        <a:cs typeface="Times New Roman"/>
                      </a:endParaRPr>
                    </a:p>
                  </a:txBody>
                  <a:tcPr marL="9525" marR="9525" marT="9525" marB="9525" anchor="ctr"/>
                </a:tc>
              </a:tr>
              <a:tr h="375255">
                <a:tc>
                  <a:txBody>
                    <a:bodyPr/>
                    <a:lstStyle/>
                    <a:p>
                      <a:pPr marL="0" marR="0">
                        <a:lnSpc>
                          <a:spcPct val="115000"/>
                        </a:lnSpc>
                        <a:spcBef>
                          <a:spcPts val="0"/>
                        </a:spcBef>
                        <a:spcAft>
                          <a:spcPts val="0"/>
                        </a:spcAft>
                      </a:pPr>
                      <a:r>
                        <a:rPr lang="en-US" sz="1400" u="sng" dirty="0">
                          <a:solidFill>
                            <a:schemeClr val="bg1"/>
                          </a:solidFill>
                          <a:effectLst/>
                          <a:hlinkClick r:id="rId5"/>
                        </a:rPr>
                        <a:t>Farwell Area Schools</a:t>
                      </a:r>
                      <a:endParaRPr lang="en-US" sz="1400" dirty="0">
                        <a:solidFill>
                          <a:schemeClr val="bg1"/>
                        </a:solidFill>
                        <a:effectLst/>
                        <a:latin typeface="Calibri"/>
                        <a:ea typeface="Calibri"/>
                        <a:cs typeface="Times New Roman"/>
                      </a:endParaRPr>
                    </a:p>
                  </a:txBody>
                  <a:tcPr marL="9525" marR="9525" marT="9525" marB="9525" anchor="ctr">
                    <a:solidFill>
                      <a:schemeClr val="bg1"/>
                    </a:solidFill>
                  </a:tcPr>
                </a:tc>
                <a:tc>
                  <a:txBody>
                    <a:bodyPr/>
                    <a:lstStyle/>
                    <a:p>
                      <a:pPr marL="0" marR="0">
                        <a:lnSpc>
                          <a:spcPct val="115000"/>
                        </a:lnSpc>
                        <a:spcBef>
                          <a:spcPts val="0"/>
                        </a:spcBef>
                        <a:spcAft>
                          <a:spcPts val="0"/>
                        </a:spcAft>
                      </a:pPr>
                      <a:r>
                        <a:rPr lang="en-US" sz="1400">
                          <a:effectLst/>
                        </a:rPr>
                        <a:t>195</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83</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42.6%</a:t>
                      </a:r>
                      <a:endParaRPr lang="en-US" sz="1400">
                        <a:effectLst/>
                        <a:latin typeface="Calibri"/>
                        <a:ea typeface="Calibri"/>
                        <a:cs typeface="Times New Roman"/>
                      </a:endParaRPr>
                    </a:p>
                  </a:txBody>
                  <a:tcPr marL="9525" marR="9525" marT="9525" marB="9525" anchor="ctr"/>
                </a:tc>
              </a:tr>
              <a:tr h="375255">
                <a:tc>
                  <a:txBody>
                    <a:bodyPr/>
                    <a:lstStyle/>
                    <a:p>
                      <a:pPr marL="0" marR="0">
                        <a:lnSpc>
                          <a:spcPct val="115000"/>
                        </a:lnSpc>
                        <a:spcBef>
                          <a:spcPts val="0"/>
                        </a:spcBef>
                        <a:spcAft>
                          <a:spcPts val="0"/>
                        </a:spcAft>
                      </a:pPr>
                      <a:r>
                        <a:rPr lang="en-US" sz="1400" u="sng" dirty="0">
                          <a:solidFill>
                            <a:schemeClr val="bg1"/>
                          </a:solidFill>
                          <a:effectLst/>
                          <a:hlinkClick r:id="rId6"/>
                        </a:rPr>
                        <a:t>Harrison Community Schools</a:t>
                      </a:r>
                      <a:endParaRPr lang="en-US" sz="1400" dirty="0">
                        <a:solidFill>
                          <a:schemeClr val="bg1"/>
                        </a:solidFill>
                        <a:effectLst/>
                        <a:latin typeface="Calibri"/>
                        <a:ea typeface="Calibri"/>
                        <a:cs typeface="Times New Roman"/>
                      </a:endParaRPr>
                    </a:p>
                  </a:txBody>
                  <a:tcPr marL="9525" marR="9525" marT="9525" marB="9525" anchor="ctr">
                    <a:solidFill>
                      <a:schemeClr val="bg1"/>
                    </a:solidFill>
                  </a:tcPr>
                </a:tc>
                <a:tc>
                  <a:txBody>
                    <a:bodyPr/>
                    <a:lstStyle/>
                    <a:p>
                      <a:pPr marL="0" marR="0">
                        <a:lnSpc>
                          <a:spcPct val="115000"/>
                        </a:lnSpc>
                        <a:spcBef>
                          <a:spcPts val="0"/>
                        </a:spcBef>
                        <a:spcAft>
                          <a:spcPts val="0"/>
                        </a:spcAft>
                      </a:pPr>
                      <a:r>
                        <a:rPr lang="en-US" sz="1400">
                          <a:effectLst/>
                        </a:rPr>
                        <a:t>275</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109</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39.6%</a:t>
                      </a:r>
                      <a:endParaRPr lang="en-US" sz="1400">
                        <a:effectLst/>
                        <a:latin typeface="Calibri"/>
                        <a:ea typeface="Calibri"/>
                        <a:cs typeface="Times New Roman"/>
                      </a:endParaRPr>
                    </a:p>
                  </a:txBody>
                  <a:tcPr marL="9525" marR="9525" marT="9525" marB="9525" anchor="ctr"/>
                </a:tc>
              </a:tr>
              <a:tr h="375255">
                <a:tc>
                  <a:txBody>
                    <a:bodyPr/>
                    <a:lstStyle/>
                    <a:p>
                      <a:pPr marL="0" marR="0">
                        <a:lnSpc>
                          <a:spcPct val="115000"/>
                        </a:lnSpc>
                        <a:spcBef>
                          <a:spcPts val="0"/>
                        </a:spcBef>
                        <a:spcAft>
                          <a:spcPts val="0"/>
                        </a:spcAft>
                      </a:pPr>
                      <a:r>
                        <a:rPr lang="en-US" sz="1400" u="sng" dirty="0">
                          <a:solidFill>
                            <a:schemeClr val="bg1"/>
                          </a:solidFill>
                          <a:effectLst/>
                          <a:hlinkClick r:id="rId7"/>
                        </a:rPr>
                        <a:t>Beaverton Rural Schools</a:t>
                      </a:r>
                      <a:endParaRPr lang="en-US" sz="1400" dirty="0">
                        <a:solidFill>
                          <a:schemeClr val="bg1"/>
                        </a:solidFill>
                        <a:effectLst/>
                        <a:latin typeface="Calibri"/>
                        <a:ea typeface="Calibri"/>
                        <a:cs typeface="Times New Roman"/>
                      </a:endParaRPr>
                    </a:p>
                  </a:txBody>
                  <a:tcPr marL="9525" marR="9525" marT="9525" marB="9525" anchor="ctr">
                    <a:solidFill>
                      <a:schemeClr val="bg1"/>
                    </a:solidFill>
                  </a:tcPr>
                </a:tc>
                <a:tc>
                  <a:txBody>
                    <a:bodyPr/>
                    <a:lstStyle/>
                    <a:p>
                      <a:pPr marL="0" marR="0">
                        <a:lnSpc>
                          <a:spcPct val="115000"/>
                        </a:lnSpc>
                        <a:spcBef>
                          <a:spcPts val="0"/>
                        </a:spcBef>
                        <a:spcAft>
                          <a:spcPts val="0"/>
                        </a:spcAft>
                      </a:pPr>
                      <a:r>
                        <a:rPr lang="en-US" sz="1400">
                          <a:effectLst/>
                        </a:rPr>
                        <a:t>244</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dirty="0">
                          <a:effectLst/>
                        </a:rPr>
                        <a:t>112</a:t>
                      </a:r>
                      <a:endParaRPr lang="en-US" sz="14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45.9%</a:t>
                      </a:r>
                      <a:endParaRPr lang="en-US" sz="1400">
                        <a:effectLst/>
                        <a:latin typeface="Calibri"/>
                        <a:ea typeface="Calibri"/>
                        <a:cs typeface="Times New Roman"/>
                      </a:endParaRPr>
                    </a:p>
                  </a:txBody>
                  <a:tcPr marL="9525" marR="9525" marT="9525" marB="9525" anchor="ctr"/>
                </a:tc>
              </a:tr>
              <a:tr h="375255">
                <a:tc>
                  <a:txBody>
                    <a:bodyPr/>
                    <a:lstStyle/>
                    <a:p>
                      <a:pPr marL="0" marR="0">
                        <a:lnSpc>
                          <a:spcPct val="115000"/>
                        </a:lnSpc>
                        <a:spcBef>
                          <a:spcPts val="0"/>
                        </a:spcBef>
                        <a:spcAft>
                          <a:spcPts val="0"/>
                        </a:spcAft>
                      </a:pPr>
                      <a:r>
                        <a:rPr lang="en-US" sz="1400" u="sng" dirty="0">
                          <a:solidFill>
                            <a:schemeClr val="bg1"/>
                          </a:solidFill>
                          <a:effectLst/>
                          <a:hlinkClick r:id="rId8"/>
                        </a:rPr>
                        <a:t>Gladwin Community Schools</a:t>
                      </a:r>
                      <a:endParaRPr lang="en-US" sz="1400" dirty="0">
                        <a:solidFill>
                          <a:schemeClr val="bg1"/>
                        </a:solidFill>
                        <a:effectLst/>
                        <a:latin typeface="Calibri"/>
                        <a:ea typeface="Calibri"/>
                        <a:cs typeface="Times New Roman"/>
                      </a:endParaRPr>
                    </a:p>
                  </a:txBody>
                  <a:tcPr marL="9525" marR="9525" marT="9525" marB="9525" anchor="ctr">
                    <a:solidFill>
                      <a:schemeClr val="bg1"/>
                    </a:solidFill>
                  </a:tcPr>
                </a:tc>
                <a:tc>
                  <a:txBody>
                    <a:bodyPr/>
                    <a:lstStyle/>
                    <a:p>
                      <a:pPr marL="0" marR="0">
                        <a:lnSpc>
                          <a:spcPct val="115000"/>
                        </a:lnSpc>
                        <a:spcBef>
                          <a:spcPts val="0"/>
                        </a:spcBef>
                        <a:spcAft>
                          <a:spcPts val="0"/>
                        </a:spcAft>
                      </a:pPr>
                      <a:r>
                        <a:rPr lang="en-US" sz="1400">
                          <a:effectLst/>
                        </a:rPr>
                        <a:t>279</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dirty="0">
                          <a:effectLst/>
                        </a:rPr>
                        <a:t>116</a:t>
                      </a:r>
                      <a:endParaRPr lang="en-US" sz="14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dirty="0">
                          <a:effectLst/>
                        </a:rPr>
                        <a:t>41.6%</a:t>
                      </a:r>
                      <a:endParaRPr lang="en-US" sz="1400" dirty="0">
                        <a:effectLst/>
                        <a:latin typeface="Calibri"/>
                        <a:ea typeface="Calibri"/>
                        <a:cs typeface="Times New Roman"/>
                      </a:endParaRPr>
                    </a:p>
                  </a:txBody>
                  <a:tcPr marL="9525" marR="9525" marT="9525" marB="9525" anchor="ctr"/>
                </a:tc>
              </a:tr>
            </a:tbl>
          </a:graphicData>
        </a:graphic>
      </p:graphicFrame>
    </p:spTree>
    <p:extLst>
      <p:ext uri="{BB962C8B-B14F-4D97-AF65-F5344CB8AC3E}">
        <p14:creationId xmlns:p14="http://schemas.microsoft.com/office/powerpoint/2010/main" val="341621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If </a:t>
            </a:r>
            <a:r>
              <a:rPr lang="en-US" sz="2800" dirty="0"/>
              <a:t>you do what you always did, you will get what you always got. </a:t>
            </a:r>
            <a:r>
              <a:rPr lang="en-US" sz="2800" dirty="0" smtClean="0"/>
              <a:t> — </a:t>
            </a:r>
            <a:r>
              <a:rPr lang="en-US" sz="2800" dirty="0"/>
              <a:t>Albert Einstein </a:t>
            </a:r>
            <a:r>
              <a:rPr lang="en-US" dirty="0"/>
              <a:t/>
            </a:r>
            <a:br>
              <a:rPr lang="en-US" dirty="0"/>
            </a:br>
            <a:r>
              <a:rPr lang="en-US" dirty="0"/>
              <a:t/>
            </a:r>
            <a:br>
              <a:rPr lang="en-US" dirty="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864" y="1425002"/>
            <a:ext cx="4818860" cy="540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167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MDE MTSS Grant</a:t>
            </a:r>
            <a:endParaRPr lang="en-US" dirty="0"/>
          </a:p>
        </p:txBody>
      </p:sp>
      <p:sp>
        <p:nvSpPr>
          <p:cNvPr id="3" name="Content Placeholder 2"/>
          <p:cNvSpPr>
            <a:spLocks noGrp="1"/>
          </p:cNvSpPr>
          <p:nvPr>
            <p:ph idx="1"/>
          </p:nvPr>
        </p:nvSpPr>
        <p:spPr>
          <a:xfrm>
            <a:off x="1066800" y="1752600"/>
            <a:ext cx="7391400" cy="4525963"/>
          </a:xfrm>
        </p:spPr>
        <p:txBody>
          <a:bodyPr/>
          <a:lstStyle/>
          <a:p>
            <a:pPr marL="0" indent="0">
              <a:buNone/>
            </a:pPr>
            <a:r>
              <a:rPr lang="en-US" sz="2800" dirty="0" smtClean="0"/>
              <a:t>OPPORTUNITY TO:</a:t>
            </a:r>
          </a:p>
          <a:p>
            <a:pPr lvl="2"/>
            <a:r>
              <a:rPr lang="en-US" sz="2800" dirty="0" smtClean="0"/>
              <a:t>Explore</a:t>
            </a:r>
          </a:p>
          <a:p>
            <a:pPr lvl="2"/>
            <a:r>
              <a:rPr lang="en-US" sz="2800" dirty="0" smtClean="0"/>
              <a:t>Adopt</a:t>
            </a:r>
          </a:p>
          <a:p>
            <a:pPr lvl="2"/>
            <a:r>
              <a:rPr lang="en-US" sz="2800" dirty="0" smtClean="0"/>
              <a:t>Implement</a:t>
            </a:r>
          </a:p>
          <a:p>
            <a:pPr marL="457200" lvl="1" indent="0" algn="r">
              <a:buNone/>
            </a:pPr>
            <a:endParaRPr lang="en-US" dirty="0"/>
          </a:p>
          <a:p>
            <a:pPr marL="457200" lvl="1" indent="0" algn="r">
              <a:buNone/>
            </a:pPr>
            <a:r>
              <a:rPr lang="en-US" dirty="0" smtClean="0"/>
              <a:t>…A CGRESD MTSS Model </a:t>
            </a:r>
            <a:endParaRPr lang="en-US" dirty="0"/>
          </a:p>
        </p:txBody>
      </p:sp>
    </p:spTree>
    <p:extLst>
      <p:ext uri="{BB962C8B-B14F-4D97-AF65-F5344CB8AC3E}">
        <p14:creationId xmlns:p14="http://schemas.microsoft.com/office/powerpoint/2010/main" val="3491886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533400" y="1828800"/>
            <a:ext cx="8153400" cy="4876800"/>
          </a:xfrm>
        </p:spPr>
        <p:txBody>
          <a:bodyPr/>
          <a:lstStyle/>
          <a:p>
            <a:pPr eaLnBrk="1" hangingPunct="1">
              <a:defRPr/>
            </a:pPr>
            <a:r>
              <a:rPr lang="en-US" sz="2900" dirty="0" smtClean="0">
                <a:solidFill>
                  <a:schemeClr val="tx2"/>
                </a:solidFill>
                <a:latin typeface="+mj-lt"/>
                <a:ea typeface="+mn-ea"/>
              </a:rPr>
              <a:t>MTSS is an integrated, multi-tiered system of instruction, assessment, and intervention designed to meet the achievement and behavioral needs of all students.</a:t>
            </a:r>
          </a:p>
          <a:p>
            <a:pPr eaLnBrk="1" hangingPunct="1">
              <a:defRPr/>
            </a:pPr>
            <a:r>
              <a:rPr lang="en-US" sz="2900" dirty="0" smtClean="0">
                <a:solidFill>
                  <a:schemeClr val="tx2"/>
                </a:solidFill>
                <a:latin typeface="+mj-lt"/>
                <a:ea typeface="+mn-ea"/>
              </a:rPr>
              <a:t>MTSS is meant to be embedded into the  school improvement process to provide a framework for meeting the needs of ALL students.</a:t>
            </a:r>
          </a:p>
          <a:p>
            <a:pPr eaLnBrk="1" hangingPunct="1">
              <a:defRPr/>
            </a:pPr>
            <a:endParaRPr lang="en-US" sz="2800" dirty="0" smtClean="0">
              <a:solidFill>
                <a:schemeClr val="accent2"/>
              </a:solidFill>
              <a:latin typeface="Verdana" pitchFamily="34" charset="0"/>
              <a:ea typeface="+mn-ea"/>
            </a:endParaRPr>
          </a:p>
        </p:txBody>
      </p:sp>
      <p:sp>
        <p:nvSpPr>
          <p:cNvPr id="5124" name="Title 1"/>
          <p:cNvSpPr>
            <a:spLocks noGrp="1"/>
          </p:cNvSpPr>
          <p:nvPr>
            <p:ph type="title"/>
          </p:nvPr>
        </p:nvSpPr>
        <p:spPr>
          <a:xfrm>
            <a:off x="533400" y="457200"/>
            <a:ext cx="8229600" cy="1143000"/>
          </a:xfrm>
        </p:spPr>
        <p:txBody>
          <a:bodyPr/>
          <a:lstStyle/>
          <a:p>
            <a:pPr eaLnBrk="1" fontAlgn="auto" hangingPunct="1">
              <a:spcAft>
                <a:spcPts val="0"/>
              </a:spcAft>
              <a:defRPr/>
            </a:pPr>
            <a:r>
              <a:rPr lang="en-US" dirty="0" smtClean="0">
                <a:ea typeface="+mj-ea"/>
              </a:rPr>
              <a:t>Multi-Tiered System of Support</a:t>
            </a:r>
          </a:p>
        </p:txBody>
      </p:sp>
    </p:spTree>
    <p:extLst>
      <p:ext uri="{BB962C8B-B14F-4D97-AF65-F5344CB8AC3E}">
        <p14:creationId xmlns:p14="http://schemas.microsoft.com/office/powerpoint/2010/main" val="155579043"/>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1905000"/>
            <a:ext cx="8229600" cy="4525963"/>
          </a:xfrm>
        </p:spPr>
        <p:txBody>
          <a:bodyPr/>
          <a:lstStyle/>
          <a:p>
            <a:pPr eaLnBrk="1" hangingPunct="1">
              <a:defRPr/>
            </a:pPr>
            <a:r>
              <a:rPr lang="en-US" dirty="0" smtClean="0">
                <a:solidFill>
                  <a:schemeClr val="tx2"/>
                </a:solidFill>
                <a:latin typeface="+mj-lt"/>
                <a:ea typeface="+mn-ea"/>
              </a:rPr>
              <a:t>Is embedded into the school improvement process</a:t>
            </a:r>
          </a:p>
          <a:p>
            <a:pPr eaLnBrk="1" hangingPunct="1">
              <a:defRPr/>
            </a:pPr>
            <a:r>
              <a:rPr lang="en-US" dirty="0" smtClean="0">
                <a:solidFill>
                  <a:schemeClr val="tx2"/>
                </a:solidFill>
                <a:latin typeface="+mj-lt"/>
                <a:ea typeface="+mn-ea"/>
              </a:rPr>
              <a:t>Provides the framework that focuses on ALL students</a:t>
            </a:r>
          </a:p>
          <a:p>
            <a:pPr eaLnBrk="1" hangingPunct="1">
              <a:defRPr/>
            </a:pPr>
            <a:r>
              <a:rPr lang="en-US" dirty="0" smtClean="0">
                <a:solidFill>
                  <a:schemeClr val="tx2"/>
                </a:solidFill>
                <a:latin typeface="+mj-lt"/>
                <a:ea typeface="+mn-ea"/>
              </a:rPr>
              <a:t>Encompasses the flexible tier structure for  instruction and intervention, academic and non-academic core components and school and district system of supports  </a:t>
            </a:r>
          </a:p>
        </p:txBody>
      </p:sp>
      <p:sp>
        <p:nvSpPr>
          <p:cNvPr id="2" name="Title 1"/>
          <p:cNvSpPr>
            <a:spLocks noGrp="1"/>
          </p:cNvSpPr>
          <p:nvPr>
            <p:ph type="title"/>
          </p:nvPr>
        </p:nvSpPr>
        <p:spPr>
          <a:xfrm>
            <a:off x="457200" y="533400"/>
            <a:ext cx="8229600" cy="1143000"/>
          </a:xfrm>
        </p:spPr>
        <p:txBody>
          <a:bodyPr/>
          <a:lstStyle/>
          <a:p>
            <a:pPr eaLnBrk="1" fontAlgn="auto" hangingPunct="1">
              <a:spcAft>
                <a:spcPts val="0"/>
              </a:spcAft>
              <a:defRPr/>
            </a:pPr>
            <a:r>
              <a:rPr lang="en-US" dirty="0" smtClean="0">
                <a:ea typeface="+mj-ea"/>
              </a:rPr>
              <a:t>Multi-Tiered System of Support</a:t>
            </a:r>
          </a:p>
        </p:txBody>
      </p:sp>
    </p:spTree>
    <p:extLst>
      <p:ext uri="{BB962C8B-B14F-4D97-AF65-F5344CB8AC3E}">
        <p14:creationId xmlns:p14="http://schemas.microsoft.com/office/powerpoint/2010/main" val="28715450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Compare To Our Neighbors?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561487037"/>
              </p:ext>
            </p:extLst>
          </p:nvPr>
        </p:nvGraphicFramePr>
        <p:xfrm>
          <a:off x="457200" y="1219200"/>
          <a:ext cx="8458201" cy="4648199"/>
        </p:xfrm>
        <a:graphic>
          <a:graphicData uri="http://schemas.openxmlformats.org/drawingml/2006/table">
            <a:tbl>
              <a:tblPr/>
              <a:tblGrid>
                <a:gridCol w="2840923"/>
                <a:gridCol w="2628776"/>
                <a:gridCol w="2988502"/>
              </a:tblGrid>
              <a:tr h="1060115">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Calibri"/>
                        </a:rPr>
                        <a:t>Student Pop</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Calibri"/>
                        </a:rPr>
                        <a:t>Free/Reduced</a:t>
                      </a:r>
                    </a:p>
                  </a:txBody>
                  <a:tcPr marL="9525" marR="9525" marT="9525" marB="0" anchor="b">
                    <a:lnL>
                      <a:noFill/>
                    </a:lnL>
                    <a:lnR>
                      <a:noFill/>
                    </a:lnR>
                    <a:lnT>
                      <a:noFill/>
                    </a:lnT>
                    <a:lnB>
                      <a:noFill/>
                    </a:lnB>
                  </a:tcPr>
                </a:tc>
              </a:tr>
              <a:tr h="897021">
                <a:tc>
                  <a:txBody>
                    <a:bodyPr/>
                    <a:lstStyle/>
                    <a:p>
                      <a:pPr algn="l" fontAlgn="b"/>
                      <a:r>
                        <a:rPr lang="en-US" sz="2000" b="1" i="0" u="none" strike="noStrike" dirty="0">
                          <a:solidFill>
                            <a:srgbClr val="000000"/>
                          </a:solidFill>
                          <a:effectLst/>
                          <a:latin typeface="Calibri"/>
                        </a:rPr>
                        <a:t>COOR</a:t>
                      </a:r>
                    </a:p>
                  </a:txBody>
                  <a:tcPr marL="9525" marR="9525" marT="9525" marB="0" anchor="b">
                    <a:lnL>
                      <a:noFill/>
                    </a:lnL>
                    <a:lnR>
                      <a:noFill/>
                    </a:lnR>
                    <a:lnT>
                      <a:noFill/>
                    </a:lnT>
                    <a:lnB>
                      <a:noFill/>
                    </a:lnB>
                    <a:solidFill>
                      <a:schemeClr val="accent6">
                        <a:lumMod val="75000"/>
                      </a:schemeClr>
                    </a:solidFill>
                  </a:tcPr>
                </a:tc>
                <a:tc>
                  <a:txBody>
                    <a:bodyPr/>
                    <a:lstStyle/>
                    <a:p>
                      <a:pPr algn="r" fontAlgn="b"/>
                      <a:r>
                        <a:rPr lang="en-US" sz="2000" b="1" i="0" u="none" strike="noStrike" dirty="0">
                          <a:solidFill>
                            <a:srgbClr val="000000"/>
                          </a:solidFill>
                          <a:effectLst/>
                          <a:latin typeface="Calibri"/>
                        </a:rPr>
                        <a:t>7360</a:t>
                      </a:r>
                    </a:p>
                  </a:txBody>
                  <a:tcPr marL="9525" marR="9525" marT="9525" marB="0" anchor="b">
                    <a:lnL>
                      <a:noFill/>
                    </a:lnL>
                    <a:lnR>
                      <a:noFill/>
                    </a:lnR>
                    <a:lnT>
                      <a:noFill/>
                    </a:lnT>
                    <a:lnB>
                      <a:noFill/>
                    </a:lnB>
                    <a:solidFill>
                      <a:schemeClr val="accent6">
                        <a:lumMod val="75000"/>
                      </a:schemeClr>
                    </a:solidFill>
                  </a:tcPr>
                </a:tc>
                <a:tc>
                  <a:txBody>
                    <a:bodyPr/>
                    <a:lstStyle/>
                    <a:p>
                      <a:pPr algn="r" fontAlgn="b"/>
                      <a:r>
                        <a:rPr lang="en-US" sz="2000" b="1" i="0" u="none" strike="noStrike" dirty="0">
                          <a:solidFill>
                            <a:srgbClr val="000000"/>
                          </a:solidFill>
                          <a:effectLst/>
                          <a:latin typeface="Calibri"/>
                        </a:rPr>
                        <a:t>77.4</a:t>
                      </a:r>
                    </a:p>
                  </a:txBody>
                  <a:tcPr marL="9525" marR="9525" marT="9525" marB="0" anchor="b">
                    <a:lnL>
                      <a:noFill/>
                    </a:lnL>
                    <a:lnR>
                      <a:noFill/>
                    </a:lnR>
                    <a:lnT>
                      <a:noFill/>
                    </a:lnT>
                    <a:lnB>
                      <a:noFill/>
                    </a:lnB>
                    <a:solidFill>
                      <a:schemeClr val="accent6">
                        <a:lumMod val="75000"/>
                      </a:schemeClr>
                    </a:solidFill>
                  </a:tcPr>
                </a:tc>
              </a:tr>
              <a:tr h="897021">
                <a:tc>
                  <a:txBody>
                    <a:bodyPr/>
                    <a:lstStyle/>
                    <a:p>
                      <a:pPr algn="l" fontAlgn="b"/>
                      <a:r>
                        <a:rPr lang="en-US" sz="2000" b="1" i="0" u="none" strike="noStrike">
                          <a:solidFill>
                            <a:srgbClr val="000000"/>
                          </a:solidFill>
                          <a:effectLst/>
                          <a:latin typeface="Calibri"/>
                        </a:rPr>
                        <a:t>MOISD</a:t>
                      </a:r>
                    </a:p>
                  </a:txBody>
                  <a:tcPr marL="9525" marR="9525" marT="9525" marB="0" anchor="b">
                    <a:lnL>
                      <a:noFill/>
                    </a:lnL>
                    <a:lnR>
                      <a:noFill/>
                    </a:lnR>
                    <a:lnT>
                      <a:noFill/>
                    </a:lnT>
                    <a:lnB>
                      <a:noFill/>
                    </a:lnB>
                  </a:tcPr>
                </a:tc>
                <a:tc>
                  <a:txBody>
                    <a:bodyPr/>
                    <a:lstStyle/>
                    <a:p>
                      <a:pPr algn="r" fontAlgn="b"/>
                      <a:r>
                        <a:rPr lang="en-US" sz="2000" b="1" i="0" u="none" strike="noStrike" dirty="0">
                          <a:solidFill>
                            <a:srgbClr val="000000"/>
                          </a:solidFill>
                          <a:effectLst/>
                          <a:latin typeface="Calibri"/>
                        </a:rPr>
                        <a:t>8859</a:t>
                      </a:r>
                    </a:p>
                  </a:txBody>
                  <a:tcPr marL="9525" marR="9525" marT="9525" marB="0" anchor="b">
                    <a:lnL>
                      <a:noFill/>
                    </a:lnL>
                    <a:lnR>
                      <a:noFill/>
                    </a:lnR>
                    <a:lnT>
                      <a:noFill/>
                    </a:lnT>
                    <a:lnB>
                      <a:noFill/>
                    </a:lnB>
                  </a:tcPr>
                </a:tc>
                <a:tc>
                  <a:txBody>
                    <a:bodyPr/>
                    <a:lstStyle/>
                    <a:p>
                      <a:pPr algn="r" fontAlgn="b"/>
                      <a:r>
                        <a:rPr lang="en-US" sz="2000" b="1" i="0" u="none" strike="noStrike" dirty="0">
                          <a:solidFill>
                            <a:srgbClr val="000000"/>
                          </a:solidFill>
                          <a:effectLst/>
                          <a:latin typeface="Calibri"/>
                        </a:rPr>
                        <a:t>75.7</a:t>
                      </a:r>
                    </a:p>
                  </a:txBody>
                  <a:tcPr marL="9525" marR="9525" marT="9525" marB="0" anchor="b">
                    <a:lnL>
                      <a:noFill/>
                    </a:lnL>
                    <a:lnR>
                      <a:noFill/>
                    </a:lnR>
                    <a:lnT>
                      <a:noFill/>
                    </a:lnT>
                    <a:lnB>
                      <a:noFill/>
                    </a:lnB>
                  </a:tcPr>
                </a:tc>
              </a:tr>
              <a:tr h="897021">
                <a:tc>
                  <a:txBody>
                    <a:bodyPr/>
                    <a:lstStyle/>
                    <a:p>
                      <a:pPr algn="l" fontAlgn="b"/>
                      <a:r>
                        <a:rPr lang="en-US" sz="2000" b="1" i="0" u="none" strike="noStrike" dirty="0" smtClean="0">
                          <a:solidFill>
                            <a:srgbClr val="000000"/>
                          </a:solidFill>
                          <a:effectLst/>
                          <a:latin typeface="Calibri"/>
                        </a:rPr>
                        <a:t>CGRESD</a:t>
                      </a:r>
                      <a:endParaRPr lang="en-US" sz="2000" b="1" i="0" u="none" strike="noStrike" dirty="0">
                        <a:solidFill>
                          <a:srgbClr val="000000"/>
                        </a:solidFill>
                        <a:effectLst/>
                        <a:latin typeface="Calibri"/>
                      </a:endParaRPr>
                    </a:p>
                  </a:txBody>
                  <a:tcPr marL="9525" marR="9525" marT="9525" marB="0" anchor="b">
                    <a:lnL>
                      <a:noFill/>
                    </a:lnL>
                    <a:lnR>
                      <a:noFill/>
                    </a:lnR>
                    <a:lnT>
                      <a:noFill/>
                    </a:lnT>
                    <a:lnB>
                      <a:noFill/>
                    </a:lnB>
                    <a:solidFill>
                      <a:schemeClr val="accent6">
                        <a:lumMod val="75000"/>
                      </a:schemeClr>
                    </a:solidFill>
                  </a:tcPr>
                </a:tc>
                <a:tc>
                  <a:txBody>
                    <a:bodyPr/>
                    <a:lstStyle/>
                    <a:p>
                      <a:pPr algn="r" fontAlgn="b"/>
                      <a:r>
                        <a:rPr lang="en-US" sz="2000" b="1" i="0" u="none" strike="noStrike" dirty="0">
                          <a:solidFill>
                            <a:srgbClr val="000000"/>
                          </a:solidFill>
                          <a:effectLst/>
                          <a:latin typeface="Calibri"/>
                        </a:rPr>
                        <a:t>7553</a:t>
                      </a:r>
                    </a:p>
                  </a:txBody>
                  <a:tcPr marL="9525" marR="9525" marT="9525" marB="0" anchor="b">
                    <a:lnL>
                      <a:noFill/>
                    </a:lnL>
                    <a:lnR>
                      <a:noFill/>
                    </a:lnR>
                    <a:lnT>
                      <a:noFill/>
                    </a:lnT>
                    <a:lnB>
                      <a:noFill/>
                    </a:lnB>
                    <a:solidFill>
                      <a:schemeClr val="accent6">
                        <a:lumMod val="75000"/>
                      </a:schemeClr>
                    </a:solidFill>
                  </a:tcPr>
                </a:tc>
                <a:tc>
                  <a:txBody>
                    <a:bodyPr/>
                    <a:lstStyle/>
                    <a:p>
                      <a:pPr algn="r" fontAlgn="b"/>
                      <a:r>
                        <a:rPr lang="en-US" sz="2000" b="1" i="0" u="none" strike="noStrike" dirty="0">
                          <a:solidFill>
                            <a:srgbClr val="000000"/>
                          </a:solidFill>
                          <a:effectLst/>
                          <a:latin typeface="Calibri"/>
                        </a:rPr>
                        <a:t>72.9</a:t>
                      </a:r>
                    </a:p>
                  </a:txBody>
                  <a:tcPr marL="9525" marR="9525" marT="9525" marB="0" anchor="b">
                    <a:lnL>
                      <a:noFill/>
                    </a:lnL>
                    <a:lnR>
                      <a:noFill/>
                    </a:lnR>
                    <a:lnT>
                      <a:noFill/>
                    </a:lnT>
                    <a:lnB>
                      <a:noFill/>
                    </a:lnB>
                    <a:solidFill>
                      <a:schemeClr val="accent6">
                        <a:lumMod val="75000"/>
                      </a:schemeClr>
                    </a:solidFill>
                  </a:tcPr>
                </a:tc>
              </a:tr>
              <a:tr h="897021">
                <a:tc>
                  <a:txBody>
                    <a:bodyPr/>
                    <a:lstStyle/>
                    <a:p>
                      <a:pPr algn="l" fontAlgn="b"/>
                      <a:r>
                        <a:rPr lang="en-US" sz="2000" b="1" i="0" u="none" strike="noStrike">
                          <a:solidFill>
                            <a:srgbClr val="000000"/>
                          </a:solidFill>
                          <a:effectLst/>
                          <a:latin typeface="Calibri"/>
                        </a:rPr>
                        <a:t>WMISD</a:t>
                      </a:r>
                    </a:p>
                  </a:txBody>
                  <a:tcPr marL="9525" marR="9525" marT="9525" marB="0" anchor="b">
                    <a:lnL>
                      <a:noFill/>
                    </a:lnL>
                    <a:lnR>
                      <a:noFill/>
                    </a:lnR>
                    <a:lnT>
                      <a:noFill/>
                    </a:lnT>
                    <a:lnB>
                      <a:noFill/>
                    </a:lnB>
                  </a:tcPr>
                </a:tc>
                <a:tc>
                  <a:txBody>
                    <a:bodyPr/>
                    <a:lstStyle/>
                    <a:p>
                      <a:pPr algn="r" fontAlgn="b"/>
                      <a:r>
                        <a:rPr lang="en-US" sz="2000" b="1" i="0" u="none" strike="noStrike">
                          <a:solidFill>
                            <a:srgbClr val="000000"/>
                          </a:solidFill>
                          <a:effectLst/>
                          <a:latin typeface="Calibri"/>
                        </a:rPr>
                        <a:t>8707</a:t>
                      </a:r>
                    </a:p>
                  </a:txBody>
                  <a:tcPr marL="9525" marR="9525" marT="9525" marB="0" anchor="b">
                    <a:lnL>
                      <a:noFill/>
                    </a:lnL>
                    <a:lnR>
                      <a:noFill/>
                    </a:lnR>
                    <a:lnT>
                      <a:noFill/>
                    </a:lnT>
                    <a:lnB>
                      <a:noFill/>
                    </a:lnB>
                  </a:tcPr>
                </a:tc>
                <a:tc>
                  <a:txBody>
                    <a:bodyPr/>
                    <a:lstStyle/>
                    <a:p>
                      <a:pPr algn="r" fontAlgn="b"/>
                      <a:r>
                        <a:rPr lang="en-US" sz="2000" b="1" i="0" u="none" strike="noStrike" dirty="0">
                          <a:solidFill>
                            <a:srgbClr val="000000"/>
                          </a:solidFill>
                          <a:effectLst/>
                          <a:latin typeface="Calibri"/>
                        </a:rPr>
                        <a:t>74.8</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2064579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MTSS</a:t>
            </a:r>
            <a:endParaRPr lang="en-US" sz="6600" dirty="0"/>
          </a:p>
        </p:txBody>
      </p:sp>
      <p:sp>
        <p:nvSpPr>
          <p:cNvPr id="7" name="TextBox 6"/>
          <p:cNvSpPr txBox="1"/>
          <p:nvPr/>
        </p:nvSpPr>
        <p:spPr>
          <a:xfrm>
            <a:off x="762000" y="2209800"/>
            <a:ext cx="3276600" cy="1446550"/>
          </a:xfrm>
          <a:prstGeom prst="rect">
            <a:avLst/>
          </a:prstGeom>
          <a:noFill/>
        </p:spPr>
        <p:txBody>
          <a:bodyPr wrap="square" rtlCol="0">
            <a:spAutoFit/>
          </a:bodyPr>
          <a:lstStyle/>
          <a:p>
            <a:r>
              <a:rPr lang="en-US" sz="4400" dirty="0" smtClean="0"/>
              <a:t>Not Regular Education</a:t>
            </a:r>
            <a:endParaRPr lang="en-US" sz="4400" dirty="0"/>
          </a:p>
        </p:txBody>
      </p:sp>
      <p:sp>
        <p:nvSpPr>
          <p:cNvPr id="8" name="TextBox 7"/>
          <p:cNvSpPr txBox="1"/>
          <p:nvPr/>
        </p:nvSpPr>
        <p:spPr>
          <a:xfrm>
            <a:off x="4724400" y="2223247"/>
            <a:ext cx="3276600" cy="1446550"/>
          </a:xfrm>
          <a:prstGeom prst="rect">
            <a:avLst/>
          </a:prstGeom>
          <a:noFill/>
        </p:spPr>
        <p:txBody>
          <a:bodyPr wrap="square" rtlCol="0">
            <a:spAutoFit/>
          </a:bodyPr>
          <a:lstStyle/>
          <a:p>
            <a:r>
              <a:rPr lang="en-US" sz="4400" dirty="0" smtClean="0"/>
              <a:t>Not Special Education</a:t>
            </a:r>
            <a:endParaRPr lang="en-US" sz="4400" dirty="0"/>
          </a:p>
        </p:txBody>
      </p:sp>
      <p:sp>
        <p:nvSpPr>
          <p:cNvPr id="9" name="Rectangle 8"/>
          <p:cNvSpPr/>
          <p:nvPr/>
        </p:nvSpPr>
        <p:spPr>
          <a:xfrm>
            <a:off x="1066800" y="3907536"/>
            <a:ext cx="7192996" cy="1446550"/>
          </a:xfrm>
          <a:prstGeom prst="rect">
            <a:avLst/>
          </a:prstGeom>
          <a:noFill/>
        </p:spPr>
        <p:txBody>
          <a:bodyPr wrap="none" lIns="91440" tIns="45720" rIns="91440" bIns="45720">
            <a:spAutoFit/>
          </a:bodyPr>
          <a:lstStyle/>
          <a:p>
            <a:pPr algn="ctr"/>
            <a:r>
              <a:rPr lang="en-US" sz="8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“Education”</a:t>
            </a:r>
            <a:endParaRPr lang="en-US" sz="8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561313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1524000"/>
            <a:ext cx="8153400" cy="4413250"/>
          </a:xfrm>
        </p:spPr>
        <p:txBody>
          <a:bodyPr/>
          <a:lstStyle/>
          <a:p>
            <a:pPr marL="0" indent="0" algn="ctr" eaLnBrk="1" hangingPunct="1">
              <a:buFont typeface="Arial" pitchFamily="34" charset="0"/>
              <a:buNone/>
            </a:pPr>
            <a:r>
              <a:rPr lang="ja-JP" altLang="en-US" dirty="0" smtClean="0">
                <a:solidFill>
                  <a:srgbClr val="2B4A76"/>
                </a:solidFill>
                <a:latin typeface="Verdana" pitchFamily="34" charset="0"/>
                <a:ea typeface="ＭＳ Ｐゴシック" pitchFamily="-84" charset="-128"/>
              </a:rPr>
              <a:t>“</a:t>
            </a:r>
            <a:r>
              <a:rPr lang="en-US" altLang="ja-JP" sz="3200" dirty="0" smtClean="0">
                <a:solidFill>
                  <a:srgbClr val="2B4A76"/>
                </a:solidFill>
                <a:ea typeface="ＭＳ Ｐゴシック" pitchFamily="-84" charset="-128"/>
              </a:rPr>
              <a:t>MTSS requires </a:t>
            </a:r>
            <a:r>
              <a:rPr lang="en-US" altLang="ja-JP" sz="3200" dirty="0" smtClean="0">
                <a:solidFill>
                  <a:srgbClr val="FF0000"/>
                </a:solidFill>
                <a:ea typeface="ＭＳ Ｐゴシック" pitchFamily="-84" charset="-128"/>
              </a:rPr>
              <a:t>systems change </a:t>
            </a:r>
            <a:r>
              <a:rPr lang="en-US" altLang="ja-JP" sz="3200" dirty="0" smtClean="0">
                <a:solidFill>
                  <a:srgbClr val="2B4A76"/>
                </a:solidFill>
                <a:ea typeface="ＭＳ Ｐゴシック" pitchFamily="-84" charset="-128"/>
              </a:rPr>
              <a:t>. . .</a:t>
            </a:r>
          </a:p>
          <a:p>
            <a:pPr marL="0" indent="0" algn="ctr" eaLnBrk="1" hangingPunct="1">
              <a:buFont typeface="Arial" pitchFamily="34" charset="0"/>
              <a:buNone/>
            </a:pPr>
            <a:r>
              <a:rPr lang="en-US" sz="3200" dirty="0" smtClean="0">
                <a:solidFill>
                  <a:srgbClr val="2B4A76"/>
                </a:solidFill>
                <a:ea typeface="ＭＳ Ｐゴシック" pitchFamily="-84" charset="-128"/>
              </a:rPr>
              <a:t>rethinking how schools meet the</a:t>
            </a:r>
          </a:p>
          <a:p>
            <a:pPr marL="0" indent="0" algn="ctr" eaLnBrk="1" hangingPunct="1">
              <a:buFont typeface="Arial" pitchFamily="34" charset="0"/>
              <a:buNone/>
            </a:pPr>
            <a:r>
              <a:rPr lang="en-US" sz="3200" dirty="0" smtClean="0">
                <a:solidFill>
                  <a:srgbClr val="2B4A76"/>
                </a:solidFill>
                <a:ea typeface="ＭＳ Ｐゴシック" pitchFamily="-84" charset="-128"/>
              </a:rPr>
              <a:t>needs of ALL students through</a:t>
            </a:r>
          </a:p>
          <a:p>
            <a:pPr marL="0" indent="0" algn="ctr" eaLnBrk="1" hangingPunct="1">
              <a:buFont typeface="Arial" pitchFamily="34" charset="0"/>
              <a:buNone/>
            </a:pPr>
            <a:r>
              <a:rPr lang="en-US" sz="3200" dirty="0" smtClean="0">
                <a:solidFill>
                  <a:srgbClr val="2B4A76"/>
                </a:solidFill>
                <a:ea typeface="ＭＳ Ｐゴシック" pitchFamily="-84" charset="-128"/>
              </a:rPr>
              <a:t>core curriculum and</a:t>
            </a:r>
          </a:p>
          <a:p>
            <a:pPr marL="0" indent="0" algn="ctr" eaLnBrk="1" hangingPunct="1">
              <a:buFont typeface="Arial" pitchFamily="34" charset="0"/>
              <a:buNone/>
            </a:pPr>
            <a:r>
              <a:rPr lang="en-US" sz="3200" dirty="0" smtClean="0">
                <a:solidFill>
                  <a:srgbClr val="2B4A76"/>
                </a:solidFill>
                <a:ea typeface="ＭＳ Ｐゴシック" pitchFamily="-84" charset="-128"/>
              </a:rPr>
              <a:t>instruction.</a:t>
            </a:r>
            <a:r>
              <a:rPr lang="ja-JP" altLang="en-US" sz="3200" dirty="0" smtClean="0">
                <a:solidFill>
                  <a:srgbClr val="2B4A76"/>
                </a:solidFill>
                <a:ea typeface="ＭＳ Ｐゴシック" pitchFamily="-84" charset="-128"/>
              </a:rPr>
              <a:t>”</a:t>
            </a:r>
            <a:endParaRPr lang="en-US" altLang="ja-JP" sz="3200" dirty="0" smtClean="0">
              <a:solidFill>
                <a:srgbClr val="2B4A76"/>
              </a:solidFill>
              <a:ea typeface="ＭＳ Ｐゴシック" pitchFamily="-84" charset="-128"/>
            </a:endParaRPr>
          </a:p>
          <a:p>
            <a:pPr marL="0" indent="0" algn="ctr" eaLnBrk="1" hangingPunct="1">
              <a:buFont typeface="Arial" pitchFamily="34" charset="0"/>
              <a:buNone/>
            </a:pPr>
            <a:endParaRPr lang="en-US" sz="2900" dirty="0" smtClean="0">
              <a:solidFill>
                <a:srgbClr val="2B4A76"/>
              </a:solidFill>
              <a:ea typeface="ＭＳ Ｐゴシック" pitchFamily="-84" charset="-128"/>
            </a:endParaRPr>
          </a:p>
          <a:p>
            <a:pPr marL="0" indent="0" algn="ctr" eaLnBrk="1" hangingPunct="1">
              <a:buFont typeface="Arial" pitchFamily="34" charset="0"/>
              <a:buNone/>
            </a:pPr>
            <a:r>
              <a:rPr lang="en-US" sz="2900" dirty="0" smtClean="0">
                <a:solidFill>
                  <a:srgbClr val="2B4A76"/>
                </a:solidFill>
                <a:ea typeface="ＭＳ Ｐゴシック" pitchFamily="-84" charset="-128"/>
              </a:rPr>
              <a:t>Dr. Diane </a:t>
            </a:r>
            <a:r>
              <a:rPr lang="en-US" sz="2900" dirty="0" err="1" smtClean="0">
                <a:solidFill>
                  <a:srgbClr val="2B4A76"/>
                </a:solidFill>
                <a:ea typeface="ＭＳ Ｐゴシック" pitchFamily="-84" charset="-128"/>
              </a:rPr>
              <a:t>DeBacker</a:t>
            </a:r>
            <a:endParaRPr lang="en-US" sz="2900" dirty="0" smtClean="0">
              <a:solidFill>
                <a:srgbClr val="2B4A76"/>
              </a:solidFill>
              <a:ea typeface="ＭＳ Ｐゴシック" pitchFamily="-84" charset="-128"/>
            </a:endParaRPr>
          </a:p>
          <a:p>
            <a:pPr marL="0" indent="0" algn="ctr" eaLnBrk="1" hangingPunct="1">
              <a:buFont typeface="Arial" pitchFamily="34" charset="0"/>
              <a:buNone/>
            </a:pPr>
            <a:endParaRPr lang="en-US" sz="2800" dirty="0" smtClean="0">
              <a:solidFill>
                <a:schemeClr val="accent2"/>
              </a:solidFill>
              <a:latin typeface="Verdana" pitchFamily="34" charset="0"/>
              <a:ea typeface="ＭＳ Ｐゴシック" pitchFamily="-84" charset="-128"/>
            </a:endParaRPr>
          </a:p>
        </p:txBody>
      </p:sp>
    </p:spTree>
    <p:extLst>
      <p:ext uri="{BB962C8B-B14F-4D97-AF65-F5344CB8AC3E}">
        <p14:creationId xmlns:p14="http://schemas.microsoft.com/office/powerpoint/2010/main" val="1448505493"/>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990600" y="1143000"/>
            <a:ext cx="8153400" cy="5486400"/>
          </a:xfrm>
        </p:spPr>
        <p:txBody>
          <a:bodyPr>
            <a:normAutofit fontScale="55000" lnSpcReduction="20000"/>
          </a:bodyPr>
          <a:lstStyle/>
          <a:p>
            <a:pPr marL="0" indent="0" eaLnBrk="1" fontAlgn="auto" hangingPunct="1">
              <a:lnSpc>
                <a:spcPct val="170000"/>
              </a:lnSpc>
              <a:spcAft>
                <a:spcPts val="0"/>
              </a:spcAft>
              <a:buFont typeface="Wingdings 3"/>
              <a:buNone/>
              <a:defRPr/>
            </a:pPr>
            <a:r>
              <a:rPr lang="en-US" sz="3300" dirty="0" smtClean="0">
                <a:solidFill>
                  <a:schemeClr val="tx2"/>
                </a:solidFill>
                <a:latin typeface="Verdana "/>
                <a:ea typeface="+mn-ea"/>
              </a:rPr>
              <a:t>1. </a:t>
            </a:r>
            <a:r>
              <a:rPr lang="en-US" sz="3300" dirty="0" smtClean="0">
                <a:solidFill>
                  <a:schemeClr val="tx2"/>
                </a:solidFill>
                <a:latin typeface="+mj-lt"/>
                <a:ea typeface="+mn-ea"/>
              </a:rPr>
              <a:t>Implement effective instruction for all children </a:t>
            </a:r>
          </a:p>
          <a:p>
            <a:pPr marL="0" indent="0" eaLnBrk="1" fontAlgn="auto" hangingPunct="1">
              <a:lnSpc>
                <a:spcPct val="170000"/>
              </a:lnSpc>
              <a:spcAft>
                <a:spcPts val="0"/>
              </a:spcAft>
              <a:buFont typeface="Wingdings 3"/>
              <a:buNone/>
              <a:defRPr/>
            </a:pPr>
            <a:r>
              <a:rPr lang="en-US" sz="3300" dirty="0" smtClean="0">
                <a:solidFill>
                  <a:schemeClr val="tx2"/>
                </a:solidFill>
                <a:latin typeface="+mj-lt"/>
                <a:ea typeface="+mn-ea"/>
              </a:rPr>
              <a:t>2. Intervene Early</a:t>
            </a:r>
          </a:p>
          <a:p>
            <a:pPr marL="0" indent="0" eaLnBrk="1" fontAlgn="auto" hangingPunct="1">
              <a:lnSpc>
                <a:spcPct val="170000"/>
              </a:lnSpc>
              <a:spcAft>
                <a:spcPts val="0"/>
              </a:spcAft>
              <a:buFont typeface="Wingdings 3"/>
              <a:buNone/>
              <a:defRPr/>
            </a:pPr>
            <a:r>
              <a:rPr lang="en-US" sz="3300" dirty="0" smtClean="0">
                <a:solidFill>
                  <a:schemeClr val="tx2"/>
                </a:solidFill>
                <a:latin typeface="+mj-lt"/>
                <a:ea typeface="+mn-ea"/>
              </a:rPr>
              <a:t>3. Provide multi-tiered  model of instruction and intervention</a:t>
            </a:r>
          </a:p>
          <a:p>
            <a:pPr marL="0" indent="0" eaLnBrk="1" fontAlgn="auto" hangingPunct="1">
              <a:lnSpc>
                <a:spcPct val="170000"/>
              </a:lnSpc>
              <a:spcAft>
                <a:spcPts val="0"/>
              </a:spcAft>
              <a:buFont typeface="Wingdings 3"/>
              <a:buNone/>
              <a:defRPr/>
            </a:pPr>
            <a:r>
              <a:rPr lang="en-US" sz="3300" dirty="0" smtClean="0">
                <a:solidFill>
                  <a:schemeClr val="tx2"/>
                </a:solidFill>
                <a:latin typeface="+mj-lt"/>
                <a:ea typeface="+mn-ea"/>
              </a:rPr>
              <a:t>4. Utilize a collaborative problem solving model</a:t>
            </a:r>
          </a:p>
          <a:p>
            <a:pPr marL="0" indent="0" eaLnBrk="1" fontAlgn="auto" hangingPunct="1">
              <a:lnSpc>
                <a:spcPct val="170000"/>
              </a:lnSpc>
              <a:spcAft>
                <a:spcPts val="0"/>
              </a:spcAft>
              <a:buFont typeface="Wingdings 3"/>
              <a:buNone/>
              <a:defRPr/>
            </a:pPr>
            <a:r>
              <a:rPr lang="en-US" sz="3300" dirty="0" smtClean="0">
                <a:solidFill>
                  <a:schemeClr val="tx2"/>
                </a:solidFill>
                <a:latin typeface="+mj-lt"/>
                <a:ea typeface="+mn-ea"/>
              </a:rPr>
              <a:t>5. Assure Research based core curriculum</a:t>
            </a:r>
          </a:p>
          <a:p>
            <a:pPr marL="0" indent="0" eaLnBrk="1" fontAlgn="auto" hangingPunct="1">
              <a:lnSpc>
                <a:spcPct val="170000"/>
              </a:lnSpc>
              <a:spcAft>
                <a:spcPts val="0"/>
              </a:spcAft>
              <a:buFont typeface="Wingdings 3"/>
              <a:buNone/>
              <a:defRPr/>
            </a:pPr>
            <a:r>
              <a:rPr lang="en-US" sz="3300" dirty="0" smtClean="0">
                <a:solidFill>
                  <a:schemeClr val="tx2"/>
                </a:solidFill>
                <a:latin typeface="+mj-lt"/>
                <a:ea typeface="+mn-ea"/>
              </a:rPr>
              <a:t>6. Implement </a:t>
            </a:r>
            <a:r>
              <a:rPr lang="en-US" sz="3300" dirty="0">
                <a:solidFill>
                  <a:schemeClr val="tx2"/>
                </a:solidFill>
                <a:latin typeface="+mj-lt"/>
                <a:ea typeface="+mn-ea"/>
              </a:rPr>
              <a:t>research-based, valid </a:t>
            </a:r>
            <a:r>
              <a:rPr lang="en-US" sz="3300" dirty="0" smtClean="0">
                <a:solidFill>
                  <a:schemeClr val="tx2"/>
                </a:solidFill>
                <a:latin typeface="+mj-lt"/>
                <a:ea typeface="+mn-ea"/>
              </a:rPr>
              <a:t>interventions and </a:t>
            </a:r>
            <a:r>
              <a:rPr lang="en-US" sz="3300" dirty="0">
                <a:solidFill>
                  <a:schemeClr val="tx2"/>
                </a:solidFill>
                <a:latin typeface="+mj-lt"/>
                <a:ea typeface="+mn-ea"/>
              </a:rPr>
              <a:t>instruction</a:t>
            </a:r>
          </a:p>
          <a:p>
            <a:pPr marL="0" indent="0" eaLnBrk="1" fontAlgn="auto" hangingPunct="1">
              <a:lnSpc>
                <a:spcPct val="170000"/>
              </a:lnSpc>
              <a:spcAft>
                <a:spcPts val="0"/>
              </a:spcAft>
              <a:buFont typeface="Wingdings 3"/>
              <a:buNone/>
              <a:defRPr/>
            </a:pPr>
            <a:r>
              <a:rPr lang="en-US" sz="3300" dirty="0">
                <a:solidFill>
                  <a:schemeClr val="tx2"/>
                </a:solidFill>
                <a:latin typeface="+mj-lt"/>
                <a:ea typeface="+mn-ea"/>
              </a:rPr>
              <a:t>7</a:t>
            </a:r>
            <a:r>
              <a:rPr lang="en-US" sz="3300" dirty="0" smtClean="0">
                <a:solidFill>
                  <a:schemeClr val="tx2"/>
                </a:solidFill>
                <a:latin typeface="+mj-lt"/>
                <a:ea typeface="+mn-ea"/>
              </a:rPr>
              <a:t>. </a:t>
            </a:r>
            <a:r>
              <a:rPr lang="en-US" sz="3300" dirty="0">
                <a:solidFill>
                  <a:schemeClr val="tx2"/>
                </a:solidFill>
                <a:latin typeface="+mj-lt"/>
                <a:ea typeface="+mn-ea"/>
              </a:rPr>
              <a:t>Monitor progress to inform </a:t>
            </a:r>
            <a:r>
              <a:rPr lang="en-US" sz="3300" dirty="0" smtClean="0">
                <a:solidFill>
                  <a:schemeClr val="tx2"/>
                </a:solidFill>
                <a:latin typeface="+mj-lt"/>
                <a:ea typeface="+mn-ea"/>
              </a:rPr>
              <a:t>instruction</a:t>
            </a:r>
          </a:p>
          <a:p>
            <a:pPr marL="0" indent="0" eaLnBrk="1" fontAlgn="auto" hangingPunct="1">
              <a:lnSpc>
                <a:spcPct val="170000"/>
              </a:lnSpc>
              <a:spcAft>
                <a:spcPts val="0"/>
              </a:spcAft>
              <a:buFont typeface="Wingdings 3"/>
              <a:buNone/>
              <a:defRPr/>
            </a:pPr>
            <a:r>
              <a:rPr lang="en-US" sz="3300" dirty="0">
                <a:solidFill>
                  <a:schemeClr val="tx2"/>
                </a:solidFill>
                <a:latin typeface="+mj-lt"/>
                <a:ea typeface="+mn-ea"/>
              </a:rPr>
              <a:t>8.  Use data to make instructional </a:t>
            </a:r>
            <a:r>
              <a:rPr lang="en-US" sz="3300" dirty="0" smtClean="0">
                <a:solidFill>
                  <a:schemeClr val="tx2"/>
                </a:solidFill>
                <a:latin typeface="+mj-lt"/>
                <a:ea typeface="+mn-ea"/>
              </a:rPr>
              <a:t>decisions</a:t>
            </a:r>
            <a:endParaRPr lang="en-US" sz="3300" dirty="0">
              <a:solidFill>
                <a:schemeClr val="tx2"/>
              </a:solidFill>
              <a:latin typeface="+mj-lt"/>
              <a:ea typeface="+mn-ea"/>
            </a:endParaRPr>
          </a:p>
          <a:p>
            <a:pPr marL="0" indent="0" eaLnBrk="1" fontAlgn="auto" hangingPunct="1">
              <a:lnSpc>
                <a:spcPct val="170000"/>
              </a:lnSpc>
              <a:spcAft>
                <a:spcPts val="0"/>
              </a:spcAft>
              <a:buFont typeface="Wingdings 3"/>
              <a:buNone/>
              <a:tabLst>
                <a:tab pos="463550" algn="l"/>
              </a:tabLst>
              <a:defRPr/>
            </a:pPr>
            <a:r>
              <a:rPr lang="en-US" sz="3300" dirty="0">
                <a:solidFill>
                  <a:schemeClr val="tx2"/>
                </a:solidFill>
                <a:latin typeface="+mj-lt"/>
                <a:ea typeface="+mn-ea"/>
              </a:rPr>
              <a:t>9.  Use assessments for screening, </a:t>
            </a:r>
            <a:r>
              <a:rPr lang="en-US" sz="3300" dirty="0" smtClean="0">
                <a:solidFill>
                  <a:schemeClr val="tx2"/>
                </a:solidFill>
                <a:latin typeface="+mj-lt"/>
                <a:ea typeface="+mn-ea"/>
              </a:rPr>
              <a:t>diagnostics</a:t>
            </a:r>
            <a:r>
              <a:rPr lang="en-US" sz="3300" dirty="0">
                <a:solidFill>
                  <a:schemeClr val="tx2"/>
                </a:solidFill>
                <a:latin typeface="+mj-lt"/>
                <a:ea typeface="+mn-ea"/>
              </a:rPr>
              <a:t>, and progress monitoring</a:t>
            </a:r>
          </a:p>
          <a:p>
            <a:pPr marL="0" indent="0" eaLnBrk="1" fontAlgn="auto" hangingPunct="1">
              <a:lnSpc>
                <a:spcPct val="170000"/>
              </a:lnSpc>
              <a:spcAft>
                <a:spcPts val="0"/>
              </a:spcAft>
              <a:buFont typeface="Wingdings 3"/>
              <a:buNone/>
              <a:defRPr/>
            </a:pPr>
            <a:r>
              <a:rPr lang="en-US" sz="3300" dirty="0">
                <a:solidFill>
                  <a:schemeClr val="tx2"/>
                </a:solidFill>
                <a:latin typeface="+mj-lt"/>
                <a:ea typeface="+mn-ea"/>
              </a:rPr>
              <a:t>10. Implement with fidelity</a:t>
            </a:r>
          </a:p>
          <a:p>
            <a:pPr marL="0" indent="0" eaLnBrk="1" fontAlgn="auto" hangingPunct="1">
              <a:lnSpc>
                <a:spcPct val="170000"/>
              </a:lnSpc>
              <a:spcAft>
                <a:spcPts val="0"/>
              </a:spcAft>
              <a:buFont typeface="Wingdings 3"/>
              <a:buNone/>
              <a:defRPr/>
            </a:pPr>
            <a:r>
              <a:rPr lang="en-US" sz="3300" dirty="0">
                <a:solidFill>
                  <a:schemeClr val="tx2"/>
                </a:solidFill>
                <a:latin typeface="+mj-lt"/>
                <a:ea typeface="+mn-ea"/>
              </a:rPr>
              <a:t>11. Engage parents and community</a:t>
            </a:r>
          </a:p>
          <a:p>
            <a:pPr marL="0" indent="0" eaLnBrk="1" fontAlgn="auto" hangingPunct="1">
              <a:lnSpc>
                <a:spcPct val="200000"/>
              </a:lnSpc>
              <a:spcAft>
                <a:spcPts val="0"/>
              </a:spcAft>
              <a:buFont typeface="Wingdings 3"/>
              <a:buNone/>
              <a:defRPr/>
            </a:pPr>
            <a:endParaRPr lang="en-US" sz="2800" dirty="0">
              <a:solidFill>
                <a:schemeClr val="accent2"/>
              </a:solidFill>
              <a:latin typeface="Verdana "/>
              <a:ea typeface="+mn-ea"/>
            </a:endParaRPr>
          </a:p>
          <a:p>
            <a:pPr marL="0" indent="0" eaLnBrk="1" fontAlgn="auto" hangingPunct="1">
              <a:spcAft>
                <a:spcPts val="0"/>
              </a:spcAft>
              <a:buFont typeface="Arial" pitchFamily="34" charset="0"/>
              <a:buNone/>
              <a:defRPr/>
            </a:pPr>
            <a:endParaRPr lang="en-US" sz="2800" dirty="0" smtClean="0">
              <a:solidFill>
                <a:schemeClr val="accent2"/>
              </a:solidFill>
              <a:latin typeface="Verdana" pitchFamily="34" charset="0"/>
              <a:ea typeface="+mn-ea"/>
            </a:endParaRPr>
          </a:p>
        </p:txBody>
      </p:sp>
      <p:sp>
        <p:nvSpPr>
          <p:cNvPr id="12292" name="Title 1"/>
          <p:cNvSpPr>
            <a:spLocks noGrp="1"/>
          </p:cNvSpPr>
          <p:nvPr>
            <p:ph type="title"/>
          </p:nvPr>
        </p:nvSpPr>
        <p:spPr>
          <a:xfrm>
            <a:off x="533400" y="-36576"/>
            <a:ext cx="8229600" cy="1143000"/>
          </a:xfrm>
        </p:spPr>
        <p:txBody>
          <a:bodyPr/>
          <a:lstStyle/>
          <a:p>
            <a:pPr algn="ctr" eaLnBrk="1" fontAlgn="auto" hangingPunct="1">
              <a:spcAft>
                <a:spcPts val="0"/>
              </a:spcAft>
              <a:defRPr/>
            </a:pPr>
            <a:r>
              <a:rPr lang="en-US" dirty="0" smtClean="0">
                <a:latin typeface="Verdana "/>
                <a:ea typeface="+mj-ea"/>
              </a:rPr>
              <a:t>11 Essential Elements</a:t>
            </a:r>
          </a:p>
        </p:txBody>
      </p:sp>
    </p:spTree>
    <p:extLst>
      <p:ext uri="{BB962C8B-B14F-4D97-AF65-F5344CB8AC3E}">
        <p14:creationId xmlns:p14="http://schemas.microsoft.com/office/powerpoint/2010/main" val="686188576"/>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533400" y="1447800"/>
            <a:ext cx="8153400" cy="4870450"/>
          </a:xfrm>
        </p:spPr>
        <p:txBody>
          <a:bodyPr/>
          <a:lstStyle/>
          <a:p>
            <a:pPr marL="627063" indent="-627063" eaLnBrk="1" hangingPunct="1">
              <a:buFont typeface="Arial" pitchFamily="34" charset="0"/>
              <a:buNone/>
              <a:defRPr/>
            </a:pPr>
            <a:r>
              <a:rPr lang="en-US" sz="3000" b="1" u="sng" dirty="0" smtClean="0">
                <a:solidFill>
                  <a:srgbClr val="00863D"/>
                </a:solidFill>
                <a:latin typeface="+mj-lt"/>
                <a:ea typeface="+mn-ea"/>
              </a:rPr>
              <a:t>Instruction and Intervention</a:t>
            </a:r>
          </a:p>
          <a:p>
            <a:pPr marL="769938" lvl="1" indent="-514350" eaLnBrk="1" hangingPunct="1">
              <a:lnSpc>
                <a:spcPct val="150000"/>
              </a:lnSpc>
              <a:buClrTx/>
              <a:buFont typeface="Lucida Sans Unicode" pitchFamily="34" charset="0"/>
              <a:buAutoNum type="arabicPeriod"/>
              <a:defRPr/>
            </a:pPr>
            <a:r>
              <a:rPr lang="en-US" sz="2600" dirty="0" smtClean="0">
                <a:solidFill>
                  <a:schemeClr val="tx2"/>
                </a:solidFill>
                <a:latin typeface="+mj-lt"/>
                <a:ea typeface="+mn-ea"/>
              </a:rPr>
              <a:t>Implement effective instruction for all learners</a:t>
            </a:r>
          </a:p>
          <a:p>
            <a:pPr marL="769938" lvl="1" indent="-514350" eaLnBrk="1" hangingPunct="1">
              <a:lnSpc>
                <a:spcPct val="150000"/>
              </a:lnSpc>
              <a:buClrTx/>
              <a:buFont typeface="Lucida Sans Unicode" pitchFamily="34" charset="0"/>
              <a:buAutoNum type="arabicPeriod"/>
              <a:defRPr/>
            </a:pPr>
            <a:r>
              <a:rPr lang="en-US" sz="2600" dirty="0" smtClean="0">
                <a:solidFill>
                  <a:schemeClr val="tx2"/>
                </a:solidFill>
                <a:latin typeface="+mj-lt"/>
                <a:ea typeface="+mn-ea"/>
              </a:rPr>
              <a:t>Intervene early</a:t>
            </a:r>
          </a:p>
          <a:p>
            <a:pPr marL="769938" lvl="1" indent="-514350" eaLnBrk="1" hangingPunct="1">
              <a:lnSpc>
                <a:spcPct val="150000"/>
              </a:lnSpc>
              <a:buClrTx/>
              <a:buFont typeface="Lucida Sans Unicode" pitchFamily="34" charset="0"/>
              <a:buAutoNum type="arabicPeriod"/>
              <a:defRPr/>
            </a:pPr>
            <a:r>
              <a:rPr lang="en-US" sz="2600" dirty="0" smtClean="0">
                <a:solidFill>
                  <a:schemeClr val="tx2"/>
                </a:solidFill>
                <a:latin typeface="+mj-lt"/>
                <a:ea typeface="+mn-ea"/>
              </a:rPr>
              <a:t>Provide a milt-tiered model of instruction and intervention</a:t>
            </a:r>
          </a:p>
        </p:txBody>
      </p:sp>
      <p:sp>
        <p:nvSpPr>
          <p:cNvPr id="13316" name="Title 1"/>
          <p:cNvSpPr>
            <a:spLocks noGrp="1"/>
          </p:cNvSpPr>
          <p:nvPr>
            <p:ph type="title"/>
          </p:nvPr>
        </p:nvSpPr>
        <p:spPr>
          <a:xfrm>
            <a:off x="533400" y="76200"/>
            <a:ext cx="8229600" cy="1143000"/>
          </a:xfrm>
        </p:spPr>
        <p:txBody>
          <a:bodyPr/>
          <a:lstStyle/>
          <a:p>
            <a:pPr eaLnBrk="1" fontAlgn="auto" hangingPunct="1">
              <a:spcAft>
                <a:spcPts val="0"/>
              </a:spcAft>
              <a:defRPr/>
            </a:pPr>
            <a:r>
              <a:rPr lang="en-US" dirty="0" smtClean="0">
                <a:ea typeface="+mj-ea"/>
              </a:rPr>
              <a:t>Essential Components Clusters</a:t>
            </a:r>
          </a:p>
        </p:txBody>
      </p:sp>
    </p:spTree>
    <p:extLst>
      <p:ext uri="{BB962C8B-B14F-4D97-AF65-F5344CB8AC3E}">
        <p14:creationId xmlns:p14="http://schemas.microsoft.com/office/powerpoint/2010/main" val="39733386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2101850"/>
            <a:ext cx="8153400" cy="3835400"/>
          </a:xfrm>
        </p:spPr>
        <p:txBody>
          <a:bodyPr/>
          <a:lstStyle/>
          <a:p>
            <a:pPr marL="627063" indent="-627063" eaLnBrk="1" hangingPunct="1">
              <a:buFont typeface="Arial" pitchFamily="34" charset="0"/>
              <a:buNone/>
              <a:defRPr/>
            </a:pPr>
            <a:r>
              <a:rPr lang="en-US" sz="3000" b="1" u="sng" dirty="0" smtClean="0">
                <a:solidFill>
                  <a:srgbClr val="0070C0"/>
                </a:solidFill>
                <a:latin typeface="+mj-lt"/>
                <a:ea typeface="+mn-ea"/>
              </a:rPr>
              <a:t>Problem Solving</a:t>
            </a:r>
          </a:p>
          <a:p>
            <a:pPr marL="769938" lvl="1" indent="-514350" eaLnBrk="1" hangingPunct="1">
              <a:lnSpc>
                <a:spcPct val="150000"/>
              </a:lnSpc>
              <a:buClrTx/>
              <a:buFont typeface="Lucida Sans Unicode" pitchFamily="34" charset="0"/>
              <a:buAutoNum type="arabicPeriod" startAt="4"/>
              <a:defRPr/>
            </a:pPr>
            <a:r>
              <a:rPr lang="en-US" sz="2600" dirty="0" smtClean="0">
                <a:solidFill>
                  <a:schemeClr val="tx2"/>
                </a:solidFill>
                <a:latin typeface="+mj-lt"/>
                <a:ea typeface="+mn-ea"/>
              </a:rPr>
              <a:t>Utilize a collaborative problem solving model</a:t>
            </a:r>
          </a:p>
        </p:txBody>
      </p:sp>
      <p:sp>
        <p:nvSpPr>
          <p:cNvPr id="13316" name="Title 1"/>
          <p:cNvSpPr>
            <a:spLocks noGrp="1"/>
          </p:cNvSpPr>
          <p:nvPr>
            <p:ph type="title"/>
          </p:nvPr>
        </p:nvSpPr>
        <p:spPr>
          <a:xfrm>
            <a:off x="533400" y="76200"/>
            <a:ext cx="8229600" cy="1143000"/>
          </a:xfrm>
        </p:spPr>
        <p:txBody>
          <a:bodyPr/>
          <a:lstStyle/>
          <a:p>
            <a:pPr eaLnBrk="1" fontAlgn="auto" hangingPunct="1">
              <a:spcAft>
                <a:spcPts val="0"/>
              </a:spcAft>
              <a:defRPr/>
            </a:pPr>
            <a:r>
              <a:rPr lang="en-US" dirty="0" smtClean="0">
                <a:ea typeface="+mj-ea"/>
              </a:rPr>
              <a:t>Essential Components Clusters</a:t>
            </a:r>
          </a:p>
        </p:txBody>
      </p:sp>
    </p:spTree>
    <p:extLst>
      <p:ext uri="{BB962C8B-B14F-4D97-AF65-F5344CB8AC3E}">
        <p14:creationId xmlns:p14="http://schemas.microsoft.com/office/powerpoint/2010/main" val="42214689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1219200"/>
            <a:ext cx="8153400" cy="4718050"/>
          </a:xfrm>
        </p:spPr>
        <p:txBody>
          <a:bodyPr/>
          <a:lstStyle/>
          <a:p>
            <a:pPr marL="627063" indent="-627063" eaLnBrk="1" hangingPunct="1">
              <a:buFont typeface="Arial" pitchFamily="34" charset="0"/>
              <a:buNone/>
            </a:pPr>
            <a:r>
              <a:rPr lang="en-US" sz="3000" b="1" u="sng" smtClean="0">
                <a:solidFill>
                  <a:srgbClr val="B2489B"/>
                </a:solidFill>
                <a:ea typeface="ＭＳ Ｐゴシック" pitchFamily="-84" charset="-128"/>
              </a:rPr>
              <a:t>Implementation of Evidence-based Practices</a:t>
            </a:r>
          </a:p>
          <a:p>
            <a:pPr marL="769938" lvl="1" indent="-514350" eaLnBrk="1" hangingPunct="1">
              <a:lnSpc>
                <a:spcPct val="150000"/>
              </a:lnSpc>
              <a:buClrTx/>
              <a:buFont typeface="Lucida Sans Unicode" pitchFamily="34" charset="0"/>
              <a:buAutoNum type="arabicPeriod" startAt="5"/>
            </a:pPr>
            <a:r>
              <a:rPr lang="en-US" sz="2600" smtClean="0">
                <a:solidFill>
                  <a:schemeClr val="tx2"/>
                </a:solidFill>
                <a:ea typeface="ＭＳ Ｐゴシック" pitchFamily="-84" charset="-128"/>
              </a:rPr>
              <a:t>Assure a research-based core curriculum (aligned with Michigan</a:t>
            </a:r>
            <a:r>
              <a:rPr lang="ja-JP" altLang="en-US" sz="2600" smtClean="0">
                <a:solidFill>
                  <a:schemeClr val="tx2"/>
                </a:solidFill>
                <a:ea typeface="ＭＳ Ｐゴシック" pitchFamily="-84" charset="-128"/>
              </a:rPr>
              <a:t>’</a:t>
            </a:r>
            <a:r>
              <a:rPr lang="en-US" altLang="ja-JP" sz="2600" smtClean="0">
                <a:solidFill>
                  <a:schemeClr val="tx2"/>
                </a:solidFill>
                <a:ea typeface="ＭＳ Ｐゴシック" pitchFamily="-84" charset="-128"/>
              </a:rPr>
              <a:t>s state standards)</a:t>
            </a:r>
          </a:p>
          <a:p>
            <a:pPr marL="769938" lvl="1" indent="-514350" eaLnBrk="1" hangingPunct="1">
              <a:lnSpc>
                <a:spcPct val="150000"/>
              </a:lnSpc>
              <a:buClrTx/>
              <a:buFont typeface="Lucida Sans Unicode" pitchFamily="34" charset="0"/>
              <a:buAutoNum type="arabicPeriod" startAt="5"/>
            </a:pPr>
            <a:r>
              <a:rPr lang="en-US" sz="2600" smtClean="0">
                <a:solidFill>
                  <a:schemeClr val="tx2"/>
                </a:solidFill>
                <a:ea typeface="ＭＳ Ｐゴシック" pitchFamily="-84" charset="-128"/>
              </a:rPr>
              <a:t>Implement research/evidence-based, scientifically validated instruction/interventions</a:t>
            </a:r>
          </a:p>
          <a:p>
            <a:pPr marL="769938" lvl="1" indent="-514350" eaLnBrk="1" hangingPunct="1">
              <a:lnSpc>
                <a:spcPct val="150000"/>
              </a:lnSpc>
              <a:buClrTx/>
              <a:buFont typeface="Lucida Sans Unicode" pitchFamily="34" charset="0"/>
              <a:buAutoNum type="arabicPeriod" startAt="10"/>
            </a:pPr>
            <a:r>
              <a:rPr lang="en-US" sz="2600" smtClean="0">
                <a:solidFill>
                  <a:schemeClr val="tx2"/>
                </a:solidFill>
                <a:ea typeface="ＭＳ Ｐゴシック" pitchFamily="-84" charset="-128"/>
              </a:rPr>
              <a:t>Implement with fidelity</a:t>
            </a:r>
          </a:p>
          <a:p>
            <a:pPr marL="769938" lvl="1" indent="-514350" eaLnBrk="1" hangingPunct="1">
              <a:lnSpc>
                <a:spcPct val="150000"/>
              </a:lnSpc>
              <a:buClrTx/>
              <a:buFont typeface="Lucida Sans Unicode" pitchFamily="34" charset="0"/>
              <a:buAutoNum type="arabicPeriod" startAt="10"/>
            </a:pPr>
            <a:endParaRPr lang="en-US" sz="2600" smtClean="0">
              <a:solidFill>
                <a:srgbClr val="0070C0"/>
              </a:solidFill>
              <a:latin typeface="Verdana " charset="0"/>
              <a:ea typeface="ＭＳ Ｐゴシック" pitchFamily="-84" charset="-128"/>
            </a:endParaRPr>
          </a:p>
        </p:txBody>
      </p:sp>
      <p:sp>
        <p:nvSpPr>
          <p:cNvPr id="13316" name="Title 1"/>
          <p:cNvSpPr>
            <a:spLocks noGrp="1"/>
          </p:cNvSpPr>
          <p:nvPr>
            <p:ph type="title"/>
          </p:nvPr>
        </p:nvSpPr>
        <p:spPr>
          <a:xfrm>
            <a:off x="533400" y="76200"/>
            <a:ext cx="8229600" cy="1143000"/>
          </a:xfrm>
        </p:spPr>
        <p:txBody>
          <a:bodyPr/>
          <a:lstStyle/>
          <a:p>
            <a:pPr eaLnBrk="1" fontAlgn="auto" hangingPunct="1">
              <a:spcAft>
                <a:spcPts val="0"/>
              </a:spcAft>
              <a:defRPr/>
            </a:pPr>
            <a:r>
              <a:rPr lang="en-US" dirty="0" smtClean="0">
                <a:ea typeface="+mj-ea"/>
              </a:rPr>
              <a:t>Essential Components Clusters</a:t>
            </a:r>
          </a:p>
        </p:txBody>
      </p:sp>
    </p:spTree>
    <p:extLst>
      <p:ext uri="{BB962C8B-B14F-4D97-AF65-F5344CB8AC3E}">
        <p14:creationId xmlns:p14="http://schemas.microsoft.com/office/powerpoint/2010/main" val="224190771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1219200"/>
            <a:ext cx="8153400" cy="4718050"/>
          </a:xfrm>
        </p:spPr>
        <p:txBody>
          <a:bodyPr/>
          <a:lstStyle/>
          <a:p>
            <a:pPr marL="627063" indent="-627063" eaLnBrk="1" hangingPunct="1">
              <a:buFont typeface="Arial" pitchFamily="34" charset="0"/>
              <a:buNone/>
              <a:defRPr/>
            </a:pPr>
            <a:r>
              <a:rPr lang="en-US" sz="3000" b="1" u="sng" dirty="0" smtClean="0">
                <a:solidFill>
                  <a:srgbClr val="FF6600"/>
                </a:solidFill>
                <a:latin typeface="+mj-lt"/>
                <a:ea typeface="+mn-ea"/>
              </a:rPr>
              <a:t>Data/Assessment</a:t>
            </a:r>
          </a:p>
          <a:p>
            <a:pPr marL="769938" lvl="1" indent="-514350" eaLnBrk="1" hangingPunct="1">
              <a:lnSpc>
                <a:spcPct val="150000"/>
              </a:lnSpc>
              <a:buClrTx/>
              <a:buFont typeface="Lucida Sans Unicode" pitchFamily="34" charset="0"/>
              <a:buAutoNum type="arabicPeriod" startAt="7"/>
              <a:defRPr/>
            </a:pPr>
            <a:r>
              <a:rPr lang="en-US" sz="2600" dirty="0" smtClean="0">
                <a:solidFill>
                  <a:schemeClr val="tx2"/>
                </a:solidFill>
                <a:latin typeface="+mj-lt"/>
                <a:ea typeface="+mn-ea"/>
              </a:rPr>
              <a:t>Monitor student progress to inform instruction</a:t>
            </a:r>
          </a:p>
          <a:p>
            <a:pPr marL="769938" lvl="1" indent="-514350" eaLnBrk="1" hangingPunct="1">
              <a:lnSpc>
                <a:spcPct val="150000"/>
              </a:lnSpc>
              <a:buClrTx/>
              <a:buFont typeface="Lucida Sans Unicode" pitchFamily="34" charset="0"/>
              <a:buAutoNum type="arabicPeriod" startAt="7"/>
              <a:defRPr/>
            </a:pPr>
            <a:r>
              <a:rPr lang="en-US" sz="2600" dirty="0" smtClean="0">
                <a:solidFill>
                  <a:schemeClr val="tx2"/>
                </a:solidFill>
                <a:latin typeface="+mj-lt"/>
                <a:ea typeface="+mn-ea"/>
              </a:rPr>
              <a:t>Use data to make instructional decisions</a:t>
            </a:r>
          </a:p>
          <a:p>
            <a:pPr marL="769938" lvl="1" indent="-514350" eaLnBrk="1" hangingPunct="1">
              <a:lnSpc>
                <a:spcPct val="150000"/>
              </a:lnSpc>
              <a:buClrTx/>
              <a:buFont typeface="Lucida Sans Unicode" pitchFamily="34" charset="0"/>
              <a:buAutoNum type="arabicPeriod" startAt="9"/>
              <a:defRPr/>
            </a:pPr>
            <a:r>
              <a:rPr lang="en-US" sz="2600" dirty="0" smtClean="0">
                <a:solidFill>
                  <a:schemeClr val="tx2"/>
                </a:solidFill>
                <a:latin typeface="+mj-lt"/>
                <a:ea typeface="+mn-ea"/>
              </a:rPr>
              <a:t>Use assessments for three purposes: universal screening, diagnostics, and progress monitoring</a:t>
            </a:r>
          </a:p>
          <a:p>
            <a:pPr marL="255588" lvl="1" indent="0" eaLnBrk="1" hangingPunct="1">
              <a:lnSpc>
                <a:spcPct val="150000"/>
              </a:lnSpc>
              <a:buClrTx/>
              <a:buFont typeface="Verdana" pitchFamily="34" charset="0"/>
              <a:buNone/>
              <a:defRPr/>
            </a:pPr>
            <a:endParaRPr lang="en-US" sz="2600" dirty="0" smtClean="0">
              <a:solidFill>
                <a:srgbClr val="0070C0"/>
              </a:solidFill>
              <a:latin typeface="+mj-lt"/>
              <a:ea typeface="+mn-ea"/>
            </a:endParaRPr>
          </a:p>
        </p:txBody>
      </p:sp>
      <p:sp>
        <p:nvSpPr>
          <p:cNvPr id="13316" name="Title 1"/>
          <p:cNvSpPr>
            <a:spLocks noGrp="1"/>
          </p:cNvSpPr>
          <p:nvPr>
            <p:ph type="title"/>
          </p:nvPr>
        </p:nvSpPr>
        <p:spPr>
          <a:xfrm>
            <a:off x="533400" y="76200"/>
            <a:ext cx="8229600" cy="1143000"/>
          </a:xfrm>
        </p:spPr>
        <p:txBody>
          <a:bodyPr/>
          <a:lstStyle/>
          <a:p>
            <a:pPr eaLnBrk="1" fontAlgn="auto" hangingPunct="1">
              <a:spcAft>
                <a:spcPts val="0"/>
              </a:spcAft>
              <a:defRPr/>
            </a:pPr>
            <a:r>
              <a:rPr lang="en-US" dirty="0" smtClean="0">
                <a:ea typeface="+mj-ea"/>
              </a:rPr>
              <a:t>Essential Components Clusters</a:t>
            </a:r>
          </a:p>
        </p:txBody>
      </p:sp>
    </p:spTree>
    <p:extLst>
      <p:ext uri="{BB962C8B-B14F-4D97-AF65-F5344CB8AC3E}">
        <p14:creationId xmlns:p14="http://schemas.microsoft.com/office/powerpoint/2010/main" val="36574388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1905000"/>
            <a:ext cx="8153400" cy="3575050"/>
          </a:xfrm>
        </p:spPr>
        <p:txBody>
          <a:bodyPr/>
          <a:lstStyle/>
          <a:p>
            <a:pPr marL="627063" indent="-627063" eaLnBrk="1" hangingPunct="1">
              <a:buFont typeface="Arial" pitchFamily="34" charset="0"/>
              <a:buNone/>
              <a:defRPr/>
            </a:pPr>
            <a:r>
              <a:rPr lang="en-US" sz="3000" b="1" u="sng" dirty="0" smtClean="0">
                <a:solidFill>
                  <a:srgbClr val="FFFF00"/>
                </a:solidFill>
                <a:effectLst>
                  <a:outerShdw blurRad="38100" dist="38100" dir="2700000" algn="tl">
                    <a:srgbClr val="000000">
                      <a:alpha val="43137"/>
                    </a:srgbClr>
                  </a:outerShdw>
                </a:effectLst>
                <a:latin typeface="+mj-lt"/>
                <a:ea typeface="+mn-ea"/>
              </a:rPr>
              <a:t>Stakeholder Engagement</a:t>
            </a:r>
          </a:p>
          <a:p>
            <a:pPr marL="769938" lvl="1" indent="-514350" eaLnBrk="1" hangingPunct="1">
              <a:lnSpc>
                <a:spcPct val="150000"/>
              </a:lnSpc>
              <a:buClrTx/>
              <a:buFont typeface="Lucida Sans Unicode" pitchFamily="34" charset="0"/>
              <a:buAutoNum type="arabicPeriod" startAt="11"/>
              <a:defRPr/>
            </a:pPr>
            <a:r>
              <a:rPr lang="en-US" sz="2600" dirty="0" smtClean="0">
                <a:solidFill>
                  <a:schemeClr val="tx2"/>
                </a:solidFill>
                <a:latin typeface="+mj-lt"/>
                <a:ea typeface="+mn-ea"/>
              </a:rPr>
              <a:t>Engage parents and community (and students!)</a:t>
            </a:r>
          </a:p>
          <a:p>
            <a:pPr marL="769938" lvl="1" indent="-514350" eaLnBrk="1" hangingPunct="1">
              <a:lnSpc>
                <a:spcPct val="150000"/>
              </a:lnSpc>
              <a:buClrTx/>
              <a:buFont typeface="Lucida Sans Unicode" pitchFamily="34" charset="0"/>
              <a:buAutoNum type="arabicPeriod" startAt="9"/>
              <a:defRPr/>
            </a:pPr>
            <a:endParaRPr lang="en-US" sz="2600" dirty="0" smtClean="0">
              <a:solidFill>
                <a:srgbClr val="B4B432"/>
              </a:solidFill>
              <a:latin typeface="+mj-lt"/>
              <a:ea typeface="+mn-ea"/>
            </a:endParaRPr>
          </a:p>
        </p:txBody>
      </p:sp>
      <p:sp>
        <p:nvSpPr>
          <p:cNvPr id="13316" name="Title 1"/>
          <p:cNvSpPr>
            <a:spLocks noGrp="1"/>
          </p:cNvSpPr>
          <p:nvPr>
            <p:ph type="title"/>
          </p:nvPr>
        </p:nvSpPr>
        <p:spPr>
          <a:xfrm>
            <a:off x="533400" y="76200"/>
            <a:ext cx="8229600" cy="1143000"/>
          </a:xfrm>
        </p:spPr>
        <p:txBody>
          <a:bodyPr/>
          <a:lstStyle/>
          <a:p>
            <a:pPr eaLnBrk="1" fontAlgn="auto" hangingPunct="1">
              <a:spcAft>
                <a:spcPts val="0"/>
              </a:spcAft>
              <a:defRPr/>
            </a:pPr>
            <a:r>
              <a:rPr lang="en-US" dirty="0" smtClean="0">
                <a:ea typeface="+mj-ea"/>
              </a:rPr>
              <a:t>Essential Components Clusters</a:t>
            </a:r>
          </a:p>
        </p:txBody>
      </p:sp>
    </p:spTree>
    <p:extLst>
      <p:ext uri="{BB962C8B-B14F-4D97-AF65-F5344CB8AC3E}">
        <p14:creationId xmlns:p14="http://schemas.microsoft.com/office/powerpoint/2010/main" val="39959932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73365">
            <a:off x="1004620" y="805072"/>
            <a:ext cx="3589137" cy="1323439"/>
          </a:xfrm>
          <a:prstGeom prst="rect">
            <a:avLst/>
          </a:prstGeom>
          <a:noFill/>
        </p:spPr>
        <p:txBody>
          <a:bodyPr>
            <a:spAutoFit/>
          </a:bodyPr>
          <a:lstStyle/>
          <a:p>
            <a:pPr algn="ctr">
              <a:defRPr/>
            </a:pPr>
            <a:r>
              <a:rPr lang="en-US" sz="8000" b="1"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latin typeface="+mj-lt"/>
                <a:ea typeface="+mn-ea"/>
              </a:rPr>
              <a:t>RtI</a:t>
            </a:r>
          </a:p>
        </p:txBody>
      </p:sp>
      <p:sp>
        <p:nvSpPr>
          <p:cNvPr id="5" name="Rectangle 4"/>
          <p:cNvSpPr/>
          <p:nvPr/>
        </p:nvSpPr>
        <p:spPr>
          <a:xfrm rot="962768">
            <a:off x="4193061" y="1002390"/>
            <a:ext cx="4113960" cy="1200329"/>
          </a:xfrm>
          <a:prstGeom prst="rect">
            <a:avLst/>
          </a:prstGeom>
          <a:noFill/>
        </p:spPr>
        <p:txBody>
          <a:bodyPr>
            <a:spAutoFit/>
          </a:bodyPr>
          <a:lstStyle/>
          <a:p>
            <a:pPr algn="ctr">
              <a:defRPr/>
            </a:pPr>
            <a:r>
              <a:rPr lang="en-US" sz="72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n-ea"/>
              </a:rPr>
              <a:t>MTSS</a:t>
            </a:r>
          </a:p>
        </p:txBody>
      </p:sp>
      <p:sp>
        <p:nvSpPr>
          <p:cNvPr id="18436" name="TextBox 1"/>
          <p:cNvSpPr txBox="1">
            <a:spLocks noChangeArrowheads="1"/>
          </p:cNvSpPr>
          <p:nvPr/>
        </p:nvSpPr>
        <p:spPr bwMode="auto">
          <a:xfrm>
            <a:off x="1600200" y="2285999"/>
            <a:ext cx="59118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r>
              <a:rPr lang="en-US" sz="2800" dirty="0"/>
              <a:t>How are the terms being used by your ISD/Districts currently?</a:t>
            </a:r>
          </a:p>
          <a:p>
            <a:pPr eaLnBrk="1" hangingPunct="1"/>
            <a:r>
              <a:rPr lang="en-US" sz="2800" dirty="0"/>
              <a:t>Is changing names going to be an issue?</a:t>
            </a:r>
          </a:p>
          <a:p>
            <a:pPr eaLnBrk="1" hangingPunct="1"/>
            <a:r>
              <a:rPr lang="en-US" sz="2800" dirty="0"/>
              <a:t>Do you have a working definition?</a:t>
            </a:r>
          </a:p>
          <a:p>
            <a:pPr eaLnBrk="1" hangingPunct="1"/>
            <a:r>
              <a:rPr lang="en-US" sz="2800" dirty="0"/>
              <a:t>Have you provided Professional learning opportunities around one or the other?</a:t>
            </a:r>
          </a:p>
          <a:p>
            <a:pPr eaLnBrk="1" hangingPunct="1"/>
            <a:r>
              <a:rPr lang="en-US" dirty="0" smtClean="0"/>
              <a:t>                                                    Table talk and Processing</a:t>
            </a:r>
            <a:endParaRPr lang="en-US" dirty="0"/>
          </a:p>
        </p:txBody>
      </p:sp>
    </p:spTree>
    <p:extLst>
      <p:ext uri="{BB962C8B-B14F-4D97-AF65-F5344CB8AC3E}">
        <p14:creationId xmlns:p14="http://schemas.microsoft.com/office/powerpoint/2010/main" val="3587463330"/>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1143000"/>
          </a:xfrm>
        </p:spPr>
        <p:txBody>
          <a:bodyPr/>
          <a:lstStyle/>
          <a:p>
            <a:r>
              <a:rPr lang="en-US" dirty="0" smtClean="0"/>
              <a:t>Let’s Take 15 </a:t>
            </a:r>
            <a:r>
              <a:rPr lang="en-US" dirty="0" err="1" smtClean="0"/>
              <a:t>Mins</a:t>
            </a:r>
            <a:endParaRPr lang="en-US" dirty="0"/>
          </a:p>
        </p:txBody>
      </p:sp>
      <p:pic>
        <p:nvPicPr>
          <p:cNvPr id="3074" name="Picture 2" descr="C:\Documents and Settings\User\Local Settings\Temporary Internet Files\Content.IE5\6EBSQIFK\MP900316418[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7200" y="3727091"/>
            <a:ext cx="2743200" cy="18928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Documents and Settings\User\Local Settings\Temporary Internet Files\Content.IE5\6EBSQIFK\MC9002991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64347">
            <a:off x="1607589" y="2416624"/>
            <a:ext cx="3621939" cy="189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308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NMLC Data Comparison </a:t>
            </a:r>
            <a:br>
              <a:rPr lang="en-US" dirty="0" smtClean="0"/>
            </a:br>
            <a:r>
              <a:rPr lang="en-US" dirty="0" smtClean="0"/>
              <a:t>Math 2011-2012</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76353" cy="520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2812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533400" y="1600200"/>
            <a:ext cx="8153400" cy="4870450"/>
          </a:xfrm>
        </p:spPr>
        <p:txBody>
          <a:bodyPr/>
          <a:lstStyle/>
          <a:p>
            <a:pPr marL="627063" indent="-627063" eaLnBrk="1" hangingPunct="1">
              <a:buFont typeface="Arial" pitchFamily="34" charset="0"/>
              <a:buNone/>
              <a:defRPr/>
            </a:pPr>
            <a:r>
              <a:rPr lang="en-US" sz="3000" b="1" u="sng" dirty="0" smtClean="0">
                <a:solidFill>
                  <a:srgbClr val="00863D"/>
                </a:solidFill>
                <a:latin typeface="+mj-lt"/>
                <a:ea typeface="+mn-ea"/>
              </a:rPr>
              <a:t>Instruction and Intervention</a:t>
            </a:r>
          </a:p>
          <a:p>
            <a:pPr marL="769938" lvl="1" indent="-514350" eaLnBrk="1" hangingPunct="1">
              <a:lnSpc>
                <a:spcPct val="150000"/>
              </a:lnSpc>
              <a:buClrTx/>
              <a:buFont typeface="Lucida Sans Unicode" pitchFamily="34" charset="0"/>
              <a:buAutoNum type="arabicPeriod"/>
              <a:defRPr/>
            </a:pPr>
            <a:r>
              <a:rPr lang="en-US" sz="2600" dirty="0" smtClean="0">
                <a:solidFill>
                  <a:schemeClr val="tx2"/>
                </a:solidFill>
                <a:latin typeface="+mj-lt"/>
                <a:ea typeface="+mn-ea"/>
              </a:rPr>
              <a:t>Implement effective instruction for all learners</a:t>
            </a:r>
          </a:p>
          <a:p>
            <a:pPr marL="769938" lvl="1" indent="-514350" eaLnBrk="1" hangingPunct="1">
              <a:lnSpc>
                <a:spcPct val="150000"/>
              </a:lnSpc>
              <a:buClrTx/>
              <a:buFont typeface="Lucida Sans Unicode" pitchFamily="34" charset="0"/>
              <a:buAutoNum type="arabicPeriod"/>
              <a:defRPr/>
            </a:pPr>
            <a:r>
              <a:rPr lang="en-US" sz="2600" dirty="0" smtClean="0">
                <a:solidFill>
                  <a:schemeClr val="tx2"/>
                </a:solidFill>
                <a:latin typeface="+mj-lt"/>
                <a:ea typeface="+mn-ea"/>
              </a:rPr>
              <a:t>Intervene early</a:t>
            </a:r>
          </a:p>
          <a:p>
            <a:pPr marL="769938" lvl="1" indent="-514350" eaLnBrk="1" hangingPunct="1">
              <a:lnSpc>
                <a:spcPct val="150000"/>
              </a:lnSpc>
              <a:buClrTx/>
              <a:buFont typeface="Lucida Sans Unicode" pitchFamily="34" charset="0"/>
              <a:buAutoNum type="arabicPeriod"/>
              <a:defRPr/>
            </a:pPr>
            <a:r>
              <a:rPr lang="en-US" sz="2600" dirty="0" smtClean="0">
                <a:solidFill>
                  <a:schemeClr val="tx2"/>
                </a:solidFill>
                <a:latin typeface="+mj-lt"/>
                <a:ea typeface="+mn-ea"/>
              </a:rPr>
              <a:t>Provide a milt-tiered model of instruction and intervention</a:t>
            </a:r>
          </a:p>
        </p:txBody>
      </p:sp>
      <p:sp>
        <p:nvSpPr>
          <p:cNvPr id="13316" name="Title 1"/>
          <p:cNvSpPr>
            <a:spLocks noGrp="1"/>
          </p:cNvSpPr>
          <p:nvPr>
            <p:ph type="title"/>
          </p:nvPr>
        </p:nvSpPr>
        <p:spPr>
          <a:xfrm>
            <a:off x="533400" y="76200"/>
            <a:ext cx="8229600" cy="1143000"/>
          </a:xfrm>
        </p:spPr>
        <p:txBody>
          <a:bodyPr/>
          <a:lstStyle/>
          <a:p>
            <a:pPr eaLnBrk="1" fontAlgn="auto" hangingPunct="1">
              <a:spcAft>
                <a:spcPts val="0"/>
              </a:spcAft>
              <a:defRPr/>
            </a:pPr>
            <a:r>
              <a:rPr lang="en-US" dirty="0" smtClean="0">
                <a:ea typeface="+mj-ea"/>
              </a:rPr>
              <a:t>Essential Components Clusters</a:t>
            </a:r>
          </a:p>
        </p:txBody>
      </p:sp>
    </p:spTree>
    <p:extLst>
      <p:ext uri="{BB962C8B-B14F-4D97-AF65-F5344CB8AC3E}">
        <p14:creationId xmlns:p14="http://schemas.microsoft.com/office/powerpoint/2010/main" val="166499413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2101850"/>
            <a:ext cx="8153400" cy="3835400"/>
          </a:xfrm>
        </p:spPr>
        <p:txBody>
          <a:bodyPr/>
          <a:lstStyle/>
          <a:p>
            <a:pPr marL="627063" indent="-627063" eaLnBrk="1" hangingPunct="1">
              <a:buFont typeface="Arial" pitchFamily="34" charset="0"/>
              <a:buNone/>
              <a:defRPr/>
            </a:pPr>
            <a:r>
              <a:rPr lang="en-US" sz="3000" b="1" u="sng" dirty="0" smtClean="0">
                <a:solidFill>
                  <a:srgbClr val="0070C0"/>
                </a:solidFill>
                <a:latin typeface="+mj-lt"/>
                <a:ea typeface="+mn-ea"/>
              </a:rPr>
              <a:t>Problem Solving</a:t>
            </a:r>
          </a:p>
          <a:p>
            <a:pPr marL="769938" lvl="1" indent="-514350" eaLnBrk="1" hangingPunct="1">
              <a:lnSpc>
                <a:spcPct val="150000"/>
              </a:lnSpc>
              <a:buClrTx/>
              <a:buFont typeface="Lucida Sans Unicode" pitchFamily="34" charset="0"/>
              <a:buAutoNum type="arabicPeriod" startAt="4"/>
              <a:defRPr/>
            </a:pPr>
            <a:r>
              <a:rPr lang="en-US" sz="2600" dirty="0" smtClean="0">
                <a:solidFill>
                  <a:schemeClr val="tx2"/>
                </a:solidFill>
                <a:latin typeface="+mj-lt"/>
                <a:ea typeface="+mn-ea"/>
              </a:rPr>
              <a:t>Utilize a collaborative problem solving model</a:t>
            </a:r>
          </a:p>
        </p:txBody>
      </p:sp>
      <p:sp>
        <p:nvSpPr>
          <p:cNvPr id="13316" name="Title 1"/>
          <p:cNvSpPr>
            <a:spLocks noGrp="1"/>
          </p:cNvSpPr>
          <p:nvPr>
            <p:ph type="title"/>
          </p:nvPr>
        </p:nvSpPr>
        <p:spPr>
          <a:xfrm>
            <a:off x="533400" y="76200"/>
            <a:ext cx="8229600" cy="1143000"/>
          </a:xfrm>
        </p:spPr>
        <p:txBody>
          <a:bodyPr/>
          <a:lstStyle/>
          <a:p>
            <a:pPr eaLnBrk="1" fontAlgn="auto" hangingPunct="1">
              <a:spcAft>
                <a:spcPts val="0"/>
              </a:spcAft>
              <a:defRPr/>
            </a:pPr>
            <a:r>
              <a:rPr lang="en-US" dirty="0" smtClean="0">
                <a:ea typeface="+mj-ea"/>
              </a:rPr>
              <a:t>Essential Components Clusters</a:t>
            </a:r>
          </a:p>
        </p:txBody>
      </p:sp>
    </p:spTree>
    <p:extLst>
      <p:ext uri="{BB962C8B-B14F-4D97-AF65-F5344CB8AC3E}">
        <p14:creationId xmlns:p14="http://schemas.microsoft.com/office/powerpoint/2010/main" val="36924971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1219200"/>
            <a:ext cx="8153400" cy="4718050"/>
          </a:xfrm>
        </p:spPr>
        <p:txBody>
          <a:bodyPr/>
          <a:lstStyle/>
          <a:p>
            <a:pPr marL="627063" indent="-627063" eaLnBrk="1" hangingPunct="1">
              <a:buFont typeface="Arial" pitchFamily="34" charset="0"/>
              <a:buNone/>
            </a:pPr>
            <a:r>
              <a:rPr lang="en-US" sz="3000" b="1" u="sng" smtClean="0">
                <a:solidFill>
                  <a:srgbClr val="B2489B"/>
                </a:solidFill>
                <a:ea typeface="ＭＳ Ｐゴシック" pitchFamily="-84" charset="-128"/>
              </a:rPr>
              <a:t>Implementation of Evidence-based Practices</a:t>
            </a:r>
          </a:p>
          <a:p>
            <a:pPr marL="769938" lvl="1" indent="-514350" eaLnBrk="1" hangingPunct="1">
              <a:lnSpc>
                <a:spcPct val="150000"/>
              </a:lnSpc>
              <a:buClrTx/>
              <a:buFont typeface="Lucida Sans Unicode" pitchFamily="34" charset="0"/>
              <a:buAutoNum type="arabicPeriod" startAt="5"/>
            </a:pPr>
            <a:r>
              <a:rPr lang="en-US" sz="2600" smtClean="0">
                <a:solidFill>
                  <a:schemeClr val="tx2"/>
                </a:solidFill>
                <a:ea typeface="ＭＳ Ｐゴシック" pitchFamily="-84" charset="-128"/>
              </a:rPr>
              <a:t>Assure a research-based core curriculum (aligned with Michigan</a:t>
            </a:r>
            <a:r>
              <a:rPr lang="ja-JP" altLang="en-US" sz="2600" smtClean="0">
                <a:solidFill>
                  <a:schemeClr val="tx2"/>
                </a:solidFill>
                <a:ea typeface="ＭＳ Ｐゴシック" pitchFamily="-84" charset="-128"/>
              </a:rPr>
              <a:t>’</a:t>
            </a:r>
            <a:r>
              <a:rPr lang="en-US" altLang="ja-JP" sz="2600" smtClean="0">
                <a:solidFill>
                  <a:schemeClr val="tx2"/>
                </a:solidFill>
                <a:ea typeface="ＭＳ Ｐゴシック" pitchFamily="-84" charset="-128"/>
              </a:rPr>
              <a:t>s state standards)</a:t>
            </a:r>
          </a:p>
          <a:p>
            <a:pPr marL="769938" lvl="1" indent="-514350" eaLnBrk="1" hangingPunct="1">
              <a:lnSpc>
                <a:spcPct val="150000"/>
              </a:lnSpc>
              <a:buClrTx/>
              <a:buFont typeface="Lucida Sans Unicode" pitchFamily="34" charset="0"/>
              <a:buAutoNum type="arabicPeriod" startAt="5"/>
            </a:pPr>
            <a:r>
              <a:rPr lang="en-US" sz="2600" smtClean="0">
                <a:solidFill>
                  <a:schemeClr val="tx2"/>
                </a:solidFill>
                <a:ea typeface="ＭＳ Ｐゴシック" pitchFamily="-84" charset="-128"/>
              </a:rPr>
              <a:t>Implement research/evidence-based, scientifically validated instruction/interventions</a:t>
            </a:r>
          </a:p>
          <a:p>
            <a:pPr marL="769938" lvl="1" indent="-514350" eaLnBrk="1" hangingPunct="1">
              <a:lnSpc>
                <a:spcPct val="150000"/>
              </a:lnSpc>
              <a:buClrTx/>
              <a:buFont typeface="Lucida Sans Unicode" pitchFamily="34" charset="0"/>
              <a:buAutoNum type="arabicPeriod" startAt="10"/>
            </a:pPr>
            <a:r>
              <a:rPr lang="en-US" sz="2600" smtClean="0">
                <a:solidFill>
                  <a:schemeClr val="tx2"/>
                </a:solidFill>
                <a:ea typeface="ＭＳ Ｐゴシック" pitchFamily="-84" charset="-128"/>
              </a:rPr>
              <a:t>Implement with fidelity</a:t>
            </a:r>
          </a:p>
          <a:p>
            <a:pPr marL="769938" lvl="1" indent="-514350" eaLnBrk="1" hangingPunct="1">
              <a:lnSpc>
                <a:spcPct val="150000"/>
              </a:lnSpc>
              <a:buClrTx/>
              <a:buFont typeface="Lucida Sans Unicode" pitchFamily="34" charset="0"/>
              <a:buAutoNum type="arabicPeriod" startAt="10"/>
            </a:pPr>
            <a:endParaRPr lang="en-US" sz="2600" smtClean="0">
              <a:solidFill>
                <a:srgbClr val="0070C0"/>
              </a:solidFill>
              <a:latin typeface="Verdana " charset="0"/>
              <a:ea typeface="ＭＳ Ｐゴシック" pitchFamily="-84" charset="-128"/>
            </a:endParaRPr>
          </a:p>
        </p:txBody>
      </p:sp>
      <p:sp>
        <p:nvSpPr>
          <p:cNvPr id="13316" name="Title 1"/>
          <p:cNvSpPr>
            <a:spLocks noGrp="1"/>
          </p:cNvSpPr>
          <p:nvPr>
            <p:ph type="title"/>
          </p:nvPr>
        </p:nvSpPr>
        <p:spPr>
          <a:xfrm>
            <a:off x="533400" y="76200"/>
            <a:ext cx="8229600" cy="1143000"/>
          </a:xfrm>
        </p:spPr>
        <p:txBody>
          <a:bodyPr/>
          <a:lstStyle/>
          <a:p>
            <a:pPr eaLnBrk="1" fontAlgn="auto" hangingPunct="1">
              <a:spcAft>
                <a:spcPts val="0"/>
              </a:spcAft>
              <a:defRPr/>
            </a:pPr>
            <a:r>
              <a:rPr lang="en-US" dirty="0" smtClean="0">
                <a:ea typeface="+mj-ea"/>
              </a:rPr>
              <a:t>Essential Components Clusters</a:t>
            </a:r>
          </a:p>
        </p:txBody>
      </p:sp>
    </p:spTree>
    <p:extLst>
      <p:ext uri="{BB962C8B-B14F-4D97-AF65-F5344CB8AC3E}">
        <p14:creationId xmlns:p14="http://schemas.microsoft.com/office/powerpoint/2010/main" val="289008150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1219200"/>
            <a:ext cx="8153400" cy="4718050"/>
          </a:xfrm>
        </p:spPr>
        <p:txBody>
          <a:bodyPr/>
          <a:lstStyle/>
          <a:p>
            <a:pPr marL="627063" indent="-627063" eaLnBrk="1" hangingPunct="1">
              <a:buFont typeface="Arial" pitchFamily="34" charset="0"/>
              <a:buNone/>
              <a:defRPr/>
            </a:pPr>
            <a:r>
              <a:rPr lang="en-US" sz="3000" b="1" u="sng" dirty="0" smtClean="0">
                <a:solidFill>
                  <a:srgbClr val="FF6600"/>
                </a:solidFill>
                <a:latin typeface="+mj-lt"/>
                <a:ea typeface="+mn-ea"/>
              </a:rPr>
              <a:t>Data/Assessment</a:t>
            </a:r>
          </a:p>
          <a:p>
            <a:pPr marL="769938" lvl="1" indent="-514350" eaLnBrk="1" hangingPunct="1">
              <a:lnSpc>
                <a:spcPct val="150000"/>
              </a:lnSpc>
              <a:buClrTx/>
              <a:buFont typeface="Lucida Sans Unicode" pitchFamily="34" charset="0"/>
              <a:buAutoNum type="arabicPeriod" startAt="7"/>
              <a:defRPr/>
            </a:pPr>
            <a:r>
              <a:rPr lang="en-US" sz="2600" dirty="0" smtClean="0">
                <a:solidFill>
                  <a:schemeClr val="tx2"/>
                </a:solidFill>
                <a:latin typeface="+mj-lt"/>
                <a:ea typeface="+mn-ea"/>
              </a:rPr>
              <a:t>Monitor student progress to inform instruction</a:t>
            </a:r>
          </a:p>
          <a:p>
            <a:pPr marL="769938" lvl="1" indent="-514350" eaLnBrk="1" hangingPunct="1">
              <a:lnSpc>
                <a:spcPct val="150000"/>
              </a:lnSpc>
              <a:buClrTx/>
              <a:buFont typeface="Lucida Sans Unicode" pitchFamily="34" charset="0"/>
              <a:buAutoNum type="arabicPeriod" startAt="7"/>
              <a:defRPr/>
            </a:pPr>
            <a:r>
              <a:rPr lang="en-US" sz="2600" dirty="0" smtClean="0">
                <a:solidFill>
                  <a:schemeClr val="tx2"/>
                </a:solidFill>
                <a:latin typeface="+mj-lt"/>
                <a:ea typeface="+mn-ea"/>
              </a:rPr>
              <a:t>Use data to make instructional decisions</a:t>
            </a:r>
          </a:p>
          <a:p>
            <a:pPr marL="769938" lvl="1" indent="-514350" eaLnBrk="1" hangingPunct="1">
              <a:lnSpc>
                <a:spcPct val="150000"/>
              </a:lnSpc>
              <a:buClrTx/>
              <a:buFont typeface="Lucida Sans Unicode" pitchFamily="34" charset="0"/>
              <a:buAutoNum type="arabicPeriod" startAt="9"/>
              <a:defRPr/>
            </a:pPr>
            <a:r>
              <a:rPr lang="en-US" sz="2600" dirty="0" smtClean="0">
                <a:solidFill>
                  <a:schemeClr val="tx2"/>
                </a:solidFill>
                <a:latin typeface="+mj-lt"/>
                <a:ea typeface="+mn-ea"/>
              </a:rPr>
              <a:t>Use assessments for three purposes: universal screening, diagnostics, and progress monitoring</a:t>
            </a:r>
          </a:p>
          <a:p>
            <a:pPr marL="255588" lvl="1" indent="0" eaLnBrk="1" hangingPunct="1">
              <a:lnSpc>
                <a:spcPct val="150000"/>
              </a:lnSpc>
              <a:buClrTx/>
              <a:buFont typeface="Verdana" pitchFamily="34" charset="0"/>
              <a:buNone/>
              <a:defRPr/>
            </a:pPr>
            <a:endParaRPr lang="en-US" sz="2600" dirty="0" smtClean="0">
              <a:solidFill>
                <a:srgbClr val="0070C0"/>
              </a:solidFill>
              <a:latin typeface="+mj-lt"/>
              <a:ea typeface="+mn-ea"/>
            </a:endParaRPr>
          </a:p>
        </p:txBody>
      </p:sp>
      <p:sp>
        <p:nvSpPr>
          <p:cNvPr id="13316" name="Title 1"/>
          <p:cNvSpPr>
            <a:spLocks noGrp="1"/>
          </p:cNvSpPr>
          <p:nvPr>
            <p:ph type="title"/>
          </p:nvPr>
        </p:nvSpPr>
        <p:spPr>
          <a:xfrm>
            <a:off x="533400" y="76200"/>
            <a:ext cx="8229600" cy="1143000"/>
          </a:xfrm>
        </p:spPr>
        <p:txBody>
          <a:bodyPr/>
          <a:lstStyle/>
          <a:p>
            <a:pPr eaLnBrk="1" fontAlgn="auto" hangingPunct="1">
              <a:spcAft>
                <a:spcPts val="0"/>
              </a:spcAft>
              <a:defRPr/>
            </a:pPr>
            <a:r>
              <a:rPr lang="en-US" dirty="0" smtClean="0">
                <a:ea typeface="+mj-ea"/>
              </a:rPr>
              <a:t>Essential Components Clusters</a:t>
            </a:r>
          </a:p>
        </p:txBody>
      </p:sp>
    </p:spTree>
    <p:extLst>
      <p:ext uri="{BB962C8B-B14F-4D97-AF65-F5344CB8AC3E}">
        <p14:creationId xmlns:p14="http://schemas.microsoft.com/office/powerpoint/2010/main" val="145357824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1905000"/>
            <a:ext cx="8153400" cy="3575050"/>
          </a:xfrm>
        </p:spPr>
        <p:txBody>
          <a:bodyPr/>
          <a:lstStyle/>
          <a:p>
            <a:pPr marL="627063" indent="-627063" eaLnBrk="1" hangingPunct="1">
              <a:buFont typeface="Arial" pitchFamily="34" charset="0"/>
              <a:buNone/>
              <a:defRPr/>
            </a:pPr>
            <a:r>
              <a:rPr lang="en-US" sz="3000" b="1" u="sng" dirty="0" smtClean="0">
                <a:solidFill>
                  <a:srgbClr val="FFFF00"/>
                </a:solidFill>
                <a:effectLst>
                  <a:outerShdw blurRad="38100" dist="38100" dir="2700000" algn="tl">
                    <a:srgbClr val="000000">
                      <a:alpha val="43137"/>
                    </a:srgbClr>
                  </a:outerShdw>
                </a:effectLst>
                <a:latin typeface="+mj-lt"/>
                <a:ea typeface="+mn-ea"/>
              </a:rPr>
              <a:t>Stakeholder Engagement</a:t>
            </a:r>
          </a:p>
          <a:p>
            <a:pPr marL="769938" lvl="1" indent="-514350" eaLnBrk="1" hangingPunct="1">
              <a:lnSpc>
                <a:spcPct val="150000"/>
              </a:lnSpc>
              <a:buClrTx/>
              <a:buFont typeface="Lucida Sans Unicode" pitchFamily="34" charset="0"/>
              <a:buAutoNum type="arabicPeriod" startAt="11"/>
              <a:defRPr/>
            </a:pPr>
            <a:r>
              <a:rPr lang="en-US" sz="2600" dirty="0" smtClean="0">
                <a:solidFill>
                  <a:schemeClr val="tx2"/>
                </a:solidFill>
                <a:latin typeface="+mj-lt"/>
                <a:ea typeface="+mn-ea"/>
              </a:rPr>
              <a:t>Engage parents and community (and students!)</a:t>
            </a:r>
          </a:p>
          <a:p>
            <a:pPr marL="769938" lvl="1" indent="-514350" eaLnBrk="1" hangingPunct="1">
              <a:lnSpc>
                <a:spcPct val="150000"/>
              </a:lnSpc>
              <a:buClrTx/>
              <a:buFont typeface="Lucida Sans Unicode" pitchFamily="34" charset="0"/>
              <a:buAutoNum type="arabicPeriod" startAt="9"/>
              <a:defRPr/>
            </a:pPr>
            <a:endParaRPr lang="en-US" sz="2600" dirty="0" smtClean="0">
              <a:solidFill>
                <a:srgbClr val="B4B432"/>
              </a:solidFill>
              <a:latin typeface="+mj-lt"/>
              <a:ea typeface="+mn-ea"/>
            </a:endParaRPr>
          </a:p>
        </p:txBody>
      </p:sp>
      <p:sp>
        <p:nvSpPr>
          <p:cNvPr id="13316" name="Title 1"/>
          <p:cNvSpPr>
            <a:spLocks noGrp="1"/>
          </p:cNvSpPr>
          <p:nvPr>
            <p:ph type="title"/>
          </p:nvPr>
        </p:nvSpPr>
        <p:spPr>
          <a:xfrm>
            <a:off x="533400" y="76200"/>
            <a:ext cx="8229600" cy="1143000"/>
          </a:xfrm>
        </p:spPr>
        <p:txBody>
          <a:bodyPr/>
          <a:lstStyle/>
          <a:p>
            <a:pPr eaLnBrk="1" fontAlgn="auto" hangingPunct="1">
              <a:spcAft>
                <a:spcPts val="0"/>
              </a:spcAft>
              <a:defRPr/>
            </a:pPr>
            <a:r>
              <a:rPr lang="en-US" dirty="0" smtClean="0">
                <a:ea typeface="+mj-ea"/>
              </a:rPr>
              <a:t>Essential Components Clusters</a:t>
            </a:r>
          </a:p>
        </p:txBody>
      </p:sp>
    </p:spTree>
    <p:extLst>
      <p:ext uri="{BB962C8B-B14F-4D97-AF65-F5344CB8AC3E}">
        <p14:creationId xmlns:p14="http://schemas.microsoft.com/office/powerpoint/2010/main" val="12140018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59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2233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Screen Shot 2013-06-11 at 3.10.3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6738" y="166688"/>
            <a:ext cx="8204200"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201735"/>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p:spPr>
        <p:txBody>
          <a:bodyPr/>
          <a:lstStyle/>
          <a:p>
            <a:r>
              <a:rPr lang="en-US" dirty="0" smtClean="0"/>
              <a:t>“Big 5”</a:t>
            </a:r>
            <a:br>
              <a:rPr lang="en-US" dirty="0" smtClean="0"/>
            </a:br>
            <a:r>
              <a:rPr lang="en-US" dirty="0" smtClean="0"/>
              <a:t>Team Activity – Chart Paper</a:t>
            </a:r>
            <a:endParaRPr lang="en-US" dirty="0"/>
          </a:p>
        </p:txBody>
      </p:sp>
      <p:sp>
        <p:nvSpPr>
          <p:cNvPr id="3" name="Text Placeholder 2"/>
          <p:cNvSpPr>
            <a:spLocks noGrp="1"/>
          </p:cNvSpPr>
          <p:nvPr>
            <p:ph type="body" idx="1"/>
          </p:nvPr>
        </p:nvSpPr>
        <p:spPr>
          <a:xfrm>
            <a:off x="533400" y="1905000"/>
            <a:ext cx="8229600" cy="4525963"/>
          </a:xfrm>
        </p:spPr>
        <p:txBody>
          <a:bodyPr/>
          <a:lstStyle/>
          <a:p>
            <a:r>
              <a:rPr lang="en-US" sz="4000" dirty="0" smtClean="0"/>
              <a:t>Key </a:t>
            </a:r>
            <a:r>
              <a:rPr lang="en-US" sz="4000" dirty="0" err="1" smtClean="0"/>
              <a:t>Learnings</a:t>
            </a:r>
            <a:r>
              <a:rPr lang="en-US" sz="4000" dirty="0" smtClean="0"/>
              <a:t> from “Big 5”</a:t>
            </a:r>
          </a:p>
          <a:p>
            <a:pPr marL="0" indent="0">
              <a:buNone/>
            </a:pPr>
            <a:endParaRPr lang="en-US" sz="1600" dirty="0" smtClean="0"/>
          </a:p>
          <a:p>
            <a:r>
              <a:rPr lang="en-US" sz="4000" dirty="0" smtClean="0"/>
              <a:t>Where did you see convergence?</a:t>
            </a:r>
          </a:p>
          <a:p>
            <a:pPr marL="0" indent="0">
              <a:buNone/>
            </a:pPr>
            <a:endParaRPr lang="en-US" dirty="0" smtClean="0"/>
          </a:p>
          <a:p>
            <a:r>
              <a:rPr lang="en-US" sz="4000" dirty="0" smtClean="0"/>
              <a:t>Where did you see divergence?</a:t>
            </a:r>
            <a:endParaRPr lang="en-US" sz="4000" dirty="0"/>
          </a:p>
        </p:txBody>
      </p:sp>
    </p:spTree>
    <p:extLst>
      <p:ext uri="{BB962C8B-B14F-4D97-AF65-F5344CB8AC3E}">
        <p14:creationId xmlns:p14="http://schemas.microsoft.com/office/powerpoint/2010/main" val="32227138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Share Out</a:t>
            </a:r>
            <a:endParaRPr lang="en-US" dirty="0"/>
          </a:p>
        </p:txBody>
      </p:sp>
      <p:sp>
        <p:nvSpPr>
          <p:cNvPr id="3" name="TextBox 2"/>
          <p:cNvSpPr txBox="1"/>
          <p:nvPr/>
        </p:nvSpPr>
        <p:spPr>
          <a:xfrm>
            <a:off x="1143000" y="1828800"/>
            <a:ext cx="7162800" cy="1754326"/>
          </a:xfrm>
          <a:prstGeom prst="rect">
            <a:avLst/>
          </a:prstGeom>
          <a:noFill/>
        </p:spPr>
        <p:txBody>
          <a:bodyPr wrap="square" rtlCol="0">
            <a:spAutoFit/>
          </a:bodyPr>
          <a:lstStyle/>
          <a:p>
            <a:pPr marL="285750" indent="-285750">
              <a:buFont typeface="Arial" pitchFamily="34" charset="0"/>
              <a:buChar char="•"/>
            </a:pPr>
            <a:r>
              <a:rPr lang="en-US" sz="3600" dirty="0" smtClean="0"/>
              <a:t>ISD Findings</a:t>
            </a:r>
          </a:p>
          <a:p>
            <a:endParaRPr lang="en-US" sz="3600" dirty="0" smtClean="0"/>
          </a:p>
          <a:p>
            <a:pPr marL="285750" indent="-285750">
              <a:buFont typeface="Arial" pitchFamily="34" charset="0"/>
              <a:buChar char="•"/>
            </a:pPr>
            <a:r>
              <a:rPr lang="en-US" sz="3600" dirty="0" smtClean="0"/>
              <a:t>District Teams</a:t>
            </a:r>
            <a:endParaRPr lang="en-US" sz="3600" dirty="0"/>
          </a:p>
        </p:txBody>
      </p:sp>
    </p:spTree>
    <p:extLst>
      <p:ext uri="{BB962C8B-B14F-4D97-AF65-F5344CB8AC3E}">
        <p14:creationId xmlns:p14="http://schemas.microsoft.com/office/powerpoint/2010/main" val="38956019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9400"/>
            <a:ext cx="9144000" cy="1143000"/>
          </a:xfrm>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Lunch Time</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1307592" y="4495800"/>
            <a:ext cx="7010400" cy="954107"/>
          </a:xfrm>
          <a:prstGeom prst="rect">
            <a:avLst/>
          </a:prstGeom>
          <a:noFill/>
        </p:spPr>
        <p:txBody>
          <a:bodyPr wrap="square" rtlCol="0">
            <a:spAutoFit/>
          </a:bodyPr>
          <a:lstStyle/>
          <a:p>
            <a:r>
              <a:rPr lang="en-US" sz="2800" dirty="0"/>
              <a:t>Do educators in your school district share a vision for achieving excellence? </a:t>
            </a:r>
          </a:p>
        </p:txBody>
      </p:sp>
      <p:pic>
        <p:nvPicPr>
          <p:cNvPr id="4098" name="Picture 2" descr="C:\Documents and Settings\User\Local Settings\Temporary Internet Files\Content.IE5\ZQEAIFUB\MC90002432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85800"/>
            <a:ext cx="904047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816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NMLC Data Comparison</a:t>
            </a:r>
            <a:br>
              <a:rPr lang="en-US" dirty="0" smtClean="0"/>
            </a:br>
            <a:r>
              <a:rPr lang="en-US" dirty="0" smtClean="0"/>
              <a:t>Reading 2011-2012</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481" y="1517398"/>
            <a:ext cx="8904951" cy="534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0030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7066"/>
            <a:ext cx="8702040" cy="65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Documents and Settings\User\Local Settings\Temporary Internet Files\Content.IE5\6EBSQIFK\MC9001408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149489">
            <a:off x="6949629" y="1054303"/>
            <a:ext cx="1077927" cy="10036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977966">
            <a:off x="621222" y="1417494"/>
            <a:ext cx="1968808" cy="307777"/>
          </a:xfrm>
          <a:prstGeom prst="rect">
            <a:avLst/>
          </a:prstGeom>
          <a:solidFill>
            <a:schemeClr val="accent6">
              <a:lumMod val="40000"/>
              <a:lumOff val="60000"/>
            </a:schemeClr>
          </a:solidFill>
          <a:effectLst>
            <a:glow rad="63500">
              <a:schemeClr val="accent1">
                <a:satMod val="175000"/>
                <a:alpha val="40000"/>
              </a:schemeClr>
            </a:glow>
          </a:effectLst>
        </p:spPr>
        <p:txBody>
          <a:bodyPr wrap="square" rtlCol="0">
            <a:spAutoFit/>
          </a:bodyPr>
          <a:lstStyle/>
          <a:p>
            <a:r>
              <a:rPr lang="en-US" sz="1400" dirty="0" smtClean="0"/>
              <a:t>What Do We Believe?</a:t>
            </a:r>
            <a:endParaRPr lang="en-US" sz="1400" dirty="0"/>
          </a:p>
        </p:txBody>
      </p:sp>
      <p:sp>
        <p:nvSpPr>
          <p:cNvPr id="3" name="TextBox 2"/>
          <p:cNvSpPr txBox="1"/>
          <p:nvPr/>
        </p:nvSpPr>
        <p:spPr>
          <a:xfrm>
            <a:off x="2788920" y="6109978"/>
            <a:ext cx="6111240" cy="369332"/>
          </a:xfrm>
          <a:prstGeom prst="rect">
            <a:avLst/>
          </a:prstGeom>
          <a:noFill/>
        </p:spPr>
        <p:txBody>
          <a:bodyPr wrap="square" rtlCol="0">
            <a:spAutoFit/>
          </a:bodyPr>
          <a:lstStyle/>
          <a:p>
            <a:r>
              <a:rPr lang="en-US" dirty="0">
                <a:hlinkClick r:id="rId4"/>
              </a:rPr>
              <a:t>http://</a:t>
            </a:r>
            <a:r>
              <a:rPr lang="en-US" dirty="0" smtClean="0">
                <a:hlinkClick r:id="rId4"/>
              </a:rPr>
              <a:t>www.teachit.co.uk/custom_content/Timer/timer.htm</a:t>
            </a:r>
            <a:r>
              <a:rPr lang="en-US" dirty="0" smtClean="0"/>
              <a:t> l</a:t>
            </a:r>
            <a:endParaRPr lang="en-US" dirty="0"/>
          </a:p>
        </p:txBody>
      </p:sp>
    </p:spTree>
    <p:extLst>
      <p:ext uri="{BB962C8B-B14F-4D97-AF65-F5344CB8AC3E}">
        <p14:creationId xmlns:p14="http://schemas.microsoft.com/office/powerpoint/2010/main" val="16923900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925"/>
            <a:ext cx="9144000" cy="680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7067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2600"/>
            <a:ext cx="9144000" cy="2849562"/>
          </a:xfrm>
        </p:spPr>
        <p:txBody>
          <a:bodyPr/>
          <a:lstStyle/>
          <a:p>
            <a:r>
              <a:rPr lang="en-US" dirty="0" smtClean="0"/>
              <a:t>Day One Recap</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82139">
            <a:off x="435814" y="574772"/>
            <a:ext cx="2643489" cy="181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6638">
            <a:off x="5942970" y="537508"/>
            <a:ext cx="2758059" cy="188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599" y="3886477"/>
            <a:ext cx="4465403" cy="297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0357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a:xfrm>
            <a:off x="609600" y="1219200"/>
            <a:ext cx="8229600" cy="5334000"/>
          </a:xfrm>
        </p:spPr>
        <p:txBody>
          <a:bodyPr/>
          <a:lstStyle/>
          <a:p>
            <a:pPr>
              <a:defRPr/>
            </a:pPr>
            <a:r>
              <a:rPr lang="en-US" sz="3600" dirty="0" smtClean="0">
                <a:solidFill>
                  <a:schemeClr val="tx2"/>
                </a:solidFill>
                <a:ea typeface="ＭＳ Ｐゴシック" pitchFamily="-84" charset="-128"/>
              </a:rPr>
              <a:t>Day Two Overview-Deeper Dive into the “Big 5” MTSS Essential Components</a:t>
            </a:r>
          </a:p>
          <a:p>
            <a:pPr lvl="1">
              <a:defRPr/>
            </a:pPr>
            <a:r>
              <a:rPr lang="en-US" dirty="0" smtClean="0">
                <a:solidFill>
                  <a:schemeClr val="tx2"/>
                </a:solidFill>
                <a:ea typeface="ＭＳ Ｐゴシック" pitchFamily="-84" charset="-128"/>
              </a:rPr>
              <a:t>Number Off (1-5)for Multi-District Team Activity</a:t>
            </a:r>
          </a:p>
          <a:p>
            <a:pPr lvl="1">
              <a:defRPr/>
            </a:pPr>
            <a:r>
              <a:rPr lang="en-US" dirty="0" smtClean="0">
                <a:solidFill>
                  <a:schemeClr val="tx2"/>
                </a:solidFill>
                <a:ea typeface="ＭＳ Ｐゴシック" pitchFamily="-84" charset="-128"/>
              </a:rPr>
              <a:t>Gallery Walk – group findings</a:t>
            </a:r>
          </a:p>
          <a:p>
            <a:pPr>
              <a:defRPr/>
            </a:pPr>
            <a:r>
              <a:rPr lang="en-US" sz="3600" dirty="0" smtClean="0">
                <a:solidFill>
                  <a:schemeClr val="tx2"/>
                </a:solidFill>
                <a:ea typeface="ＭＳ Ｐゴシック" pitchFamily="-84" charset="-128"/>
              </a:rPr>
              <a:t>Alignment with School Improvement</a:t>
            </a:r>
          </a:p>
          <a:p>
            <a:pPr>
              <a:defRPr/>
            </a:pPr>
            <a:r>
              <a:rPr lang="en-US" sz="3600" dirty="0" smtClean="0">
                <a:solidFill>
                  <a:schemeClr val="tx2"/>
                </a:solidFill>
                <a:ea typeface="ＭＳ Ｐゴシック" pitchFamily="-84" charset="-128"/>
              </a:rPr>
              <a:t>Supporting MTSS Implementation</a:t>
            </a:r>
          </a:p>
          <a:p>
            <a:pPr>
              <a:defRPr/>
            </a:pPr>
            <a:r>
              <a:rPr lang="en-US" sz="3600" dirty="0" smtClean="0">
                <a:solidFill>
                  <a:schemeClr val="tx2"/>
                </a:solidFill>
                <a:ea typeface="ＭＳ Ｐゴシック" pitchFamily="-84" charset="-128"/>
              </a:rPr>
              <a:t>MTSS Self-Assessment</a:t>
            </a:r>
            <a:endParaRPr lang="en-US" sz="3600" dirty="0">
              <a:solidFill>
                <a:schemeClr val="tx2"/>
              </a:solidFill>
              <a:ea typeface="ＭＳ Ｐゴシック" pitchFamily="-84" charset="-128"/>
            </a:endParaRPr>
          </a:p>
          <a:p>
            <a:pPr marL="0" indent="0">
              <a:buNone/>
              <a:defRPr/>
            </a:pPr>
            <a:endParaRPr lang="en-US" sz="3600" dirty="0" smtClean="0">
              <a:solidFill>
                <a:schemeClr val="tx2"/>
              </a:solidFill>
              <a:ea typeface="ＭＳ Ｐゴシック" pitchFamily="-84" charset="-128"/>
            </a:endParaRPr>
          </a:p>
          <a:p>
            <a:pPr marL="109537" indent="0">
              <a:buFont typeface="Wingdings 3" pitchFamily="18" charset="2"/>
              <a:buNone/>
              <a:defRPr/>
            </a:pPr>
            <a:endParaRPr lang="en-US" dirty="0" smtClean="0">
              <a:ea typeface="ＭＳ Ｐゴシック" pitchFamily="-84" charset="-128"/>
            </a:endParaRPr>
          </a:p>
        </p:txBody>
      </p:sp>
      <p:sp>
        <p:nvSpPr>
          <p:cNvPr id="3" name="Title 2"/>
          <p:cNvSpPr>
            <a:spLocks noGrp="1"/>
          </p:cNvSpPr>
          <p:nvPr>
            <p:ph type="title"/>
          </p:nvPr>
        </p:nvSpPr>
        <p:spPr>
          <a:xfrm>
            <a:off x="533400" y="304800"/>
            <a:ext cx="8229600" cy="914400"/>
          </a:xfrm>
        </p:spPr>
        <p:txBody>
          <a:bodyPr/>
          <a:lstStyle/>
          <a:p>
            <a:pPr algn="ctr">
              <a:defRPr/>
            </a:pPr>
            <a:r>
              <a:rPr lang="en-US" dirty="0" smtClean="0">
                <a:ea typeface="+mj-ea"/>
              </a:rPr>
              <a:t>WELCOME BACK</a:t>
            </a:r>
            <a:endParaRPr lang="en-US" dirty="0">
              <a:ea typeface="+mj-ea"/>
            </a:endParaRPr>
          </a:p>
        </p:txBody>
      </p:sp>
    </p:spTree>
    <p:extLst>
      <p:ext uri="{BB962C8B-B14F-4D97-AF65-F5344CB8AC3E}">
        <p14:creationId xmlns:p14="http://schemas.microsoft.com/office/powerpoint/2010/main" val="22881789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Multi-District Group Activity</a:t>
            </a:r>
            <a:endParaRPr lang="en-US" dirty="0"/>
          </a:p>
        </p:txBody>
      </p:sp>
      <p:sp>
        <p:nvSpPr>
          <p:cNvPr id="3" name="TextBox 2"/>
          <p:cNvSpPr txBox="1"/>
          <p:nvPr/>
        </p:nvSpPr>
        <p:spPr>
          <a:xfrm>
            <a:off x="762000" y="1752600"/>
            <a:ext cx="7848600" cy="4801314"/>
          </a:xfrm>
          <a:prstGeom prst="rect">
            <a:avLst/>
          </a:prstGeom>
          <a:noFill/>
        </p:spPr>
        <p:txBody>
          <a:bodyPr wrap="square" rtlCol="0">
            <a:spAutoFit/>
          </a:bodyPr>
          <a:lstStyle/>
          <a:p>
            <a:r>
              <a:rPr lang="en-US" sz="2400" dirty="0" smtClean="0"/>
              <a:t>Using your “Shared Vision/Purpose” notes, answer the following questions:</a:t>
            </a:r>
          </a:p>
          <a:p>
            <a:endParaRPr lang="en-US" sz="2400" dirty="0"/>
          </a:p>
          <a:p>
            <a:r>
              <a:rPr lang="en-US" sz="2400" dirty="0" smtClean="0"/>
              <a:t>1. a) List 3-5 features of what the essential component looks like when done well. b) What does it NOT look like?</a:t>
            </a:r>
          </a:p>
          <a:p>
            <a:endParaRPr lang="en-US" sz="2400" dirty="0"/>
          </a:p>
          <a:p>
            <a:r>
              <a:rPr lang="en-US" sz="2400" dirty="0" smtClean="0"/>
              <a:t>2. What common strengths or capacities emerged?</a:t>
            </a:r>
          </a:p>
          <a:p>
            <a:endParaRPr lang="en-US" sz="2400" dirty="0" smtClean="0"/>
          </a:p>
          <a:p>
            <a:r>
              <a:rPr lang="en-US" sz="2400" dirty="0" smtClean="0"/>
              <a:t>3. What common areas for improvement emerged?</a:t>
            </a:r>
          </a:p>
          <a:p>
            <a:endParaRPr lang="en-US" sz="2400" dirty="0" smtClean="0"/>
          </a:p>
          <a:p>
            <a:r>
              <a:rPr lang="en-US" sz="2400" dirty="0" smtClean="0"/>
              <a:t>4. What evidence would exist to show commitment?  </a:t>
            </a:r>
          </a:p>
          <a:p>
            <a:endParaRPr lang="en-US" dirty="0"/>
          </a:p>
        </p:txBody>
      </p:sp>
    </p:spTree>
    <p:extLst>
      <p:ext uri="{BB962C8B-B14F-4D97-AF65-F5344CB8AC3E}">
        <p14:creationId xmlns:p14="http://schemas.microsoft.com/office/powerpoint/2010/main" val="6748185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idx="4294967295"/>
          </p:nvPr>
        </p:nvSpPr>
        <p:spPr>
          <a:xfrm>
            <a:off x="0" y="974725"/>
            <a:ext cx="9144000" cy="1470025"/>
          </a:xfrm>
        </p:spPr>
        <p:txBody>
          <a:bodyPr/>
          <a:lstStyle/>
          <a:p>
            <a:pPr eaLnBrk="1" hangingPunct="1"/>
            <a:r>
              <a:rPr lang="en-US" smtClean="0">
                <a:ea typeface="ＭＳ Ｐゴシック" pitchFamily="34" charset="-128"/>
              </a:rPr>
              <a:t>Creating Effective Systems to Support School Improvement</a:t>
            </a:r>
          </a:p>
        </p:txBody>
      </p:sp>
      <p:pic>
        <p:nvPicPr>
          <p:cNvPr id="9219" name="Picture 3"/>
          <p:cNvPicPr>
            <a:picLocks noChangeAspect="1"/>
          </p:cNvPicPr>
          <p:nvPr/>
        </p:nvPicPr>
        <p:blipFill>
          <a:blip r:embed="rId3" cstate="print"/>
          <a:srcRect/>
          <a:stretch>
            <a:fillRect/>
          </a:stretch>
        </p:blipFill>
        <p:spPr bwMode="auto">
          <a:xfrm>
            <a:off x="2209800" y="2590800"/>
            <a:ext cx="4690072" cy="3689350"/>
          </a:xfrm>
          <a:prstGeom prst="rect">
            <a:avLst/>
          </a:prstGeom>
          <a:noFill/>
          <a:ln w="9525">
            <a:noFill/>
            <a:miter lim="800000"/>
            <a:headEnd/>
            <a:tailEnd/>
          </a:ln>
        </p:spPr>
      </p:pic>
    </p:spTree>
    <p:extLst>
      <p:ext uri="{BB962C8B-B14F-4D97-AF65-F5344CB8AC3E}">
        <p14:creationId xmlns:p14="http://schemas.microsoft.com/office/powerpoint/2010/main" val="25266493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print"/>
          <a:srcRect/>
          <a:stretch>
            <a:fillRect/>
          </a:stretch>
        </p:blipFill>
        <p:spPr bwMode="auto">
          <a:xfrm>
            <a:off x="927100" y="552450"/>
            <a:ext cx="7277100" cy="5859463"/>
          </a:xfrm>
          <a:prstGeom prst="rect">
            <a:avLst/>
          </a:prstGeom>
          <a:noFill/>
          <a:ln w="9525">
            <a:noFill/>
            <a:miter lim="800000"/>
            <a:headEnd/>
            <a:tailEnd/>
          </a:ln>
        </p:spPr>
      </p:pic>
    </p:spTree>
    <p:extLst>
      <p:ext uri="{BB962C8B-B14F-4D97-AF65-F5344CB8AC3E}">
        <p14:creationId xmlns:p14="http://schemas.microsoft.com/office/powerpoint/2010/main" val="4434786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60"/>
          <p:cNvGraphicFramePr>
            <a:graphicFrameLocks noGrp="1"/>
          </p:cNvGraphicFramePr>
          <p:nvPr/>
        </p:nvGraphicFramePr>
        <p:xfrm>
          <a:off x="298450" y="1997075"/>
          <a:ext cx="7239000" cy="4206875"/>
        </p:xfrm>
        <a:graphic>
          <a:graphicData uri="http://schemas.openxmlformats.org/drawingml/2006/table">
            <a:tbl>
              <a:tblPr/>
              <a:tblGrid>
                <a:gridCol w="1809750"/>
                <a:gridCol w="1809750"/>
                <a:gridCol w="1900482"/>
                <a:gridCol w="1719018"/>
              </a:tblGrid>
              <a:tr h="731630">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800" b="0" i="0" u="none" strike="noStrike" cap="none" normalizeH="0" baseline="0" dirty="0">
                        <a:ln>
                          <a:noFill/>
                        </a:ln>
                        <a:solidFill>
                          <a:schemeClr val="tx1"/>
                        </a:solidFill>
                        <a:effectLst/>
                        <a:latin typeface="Tahoma" charset="0"/>
                        <a:ea typeface="ＭＳ Ｐゴシック" charset="0"/>
                      </a:endParaRPr>
                    </a:p>
                  </a:txBody>
                  <a:tcPr marT="45727" marB="45727" horzOverflow="overflow">
                    <a:lnL cap="flat">
                      <a:noFill/>
                    </a:lnL>
                    <a:lnR>
                      <a:noFill/>
                    </a:lnR>
                    <a:lnT cap="flat">
                      <a:noFill/>
                    </a:lnT>
                    <a:lnB>
                      <a:noFill/>
                    </a:lnB>
                    <a:lnTlToBr>
                      <a:noFill/>
                    </a:lnTlToBr>
                    <a:lnBlToTr>
                      <a:noFill/>
                    </a:lnBlToTr>
                    <a:noFill/>
                  </a:tcPr>
                </a:tc>
                <a:tc rowSpan="2"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800" b="0" i="0" u="none" strike="noStrike" cap="none" normalizeH="0" baseline="0" dirty="0">
                        <a:ln>
                          <a:noFill/>
                        </a:ln>
                        <a:solidFill>
                          <a:schemeClr val="tx1"/>
                        </a:solidFill>
                        <a:effectLst/>
                        <a:latin typeface="Tahoma" charset="0"/>
                        <a:ea typeface="ＭＳ Ｐゴシック" charset="0"/>
                      </a:endParaRPr>
                    </a:p>
                  </a:txBody>
                  <a:tcPr marT="45727" marB="45727" horzOverflow="overflow">
                    <a:lnL>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entury Gothic" charset="0"/>
                          <a:ea typeface="ＭＳ Ｐゴシック" charset="0"/>
                          <a:cs typeface="Times New Roman" charset="0"/>
                        </a:rPr>
                        <a:t>MDE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entury Gothic" charset="0"/>
                          <a:ea typeface="ＭＳ Ｐゴシック" charset="0"/>
                          <a:cs typeface="Times New Roman" charset="0"/>
                        </a:rPr>
                        <a:t>Statewide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entury Gothic" charset="0"/>
                          <a:ea typeface="ＭＳ Ｐゴシック" charset="0"/>
                          <a:cs typeface="Times New Roman" charset="0"/>
                        </a:rPr>
                        <a:t>Plan</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45727" marB="45727"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945023">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entury Gothic" charset="0"/>
                          <a:ea typeface="ＭＳ Ｐゴシック" charset="0"/>
                          <a:cs typeface="Times New Roman" charset="0"/>
                        </a:rPr>
                        <a:t>ISD SI Plan (driven by District Plans, and </a:t>
                      </a:r>
                      <a:r>
                        <a:rPr kumimoji="0" lang="en-US" sz="1400" b="0" i="0" u="none" strike="noStrike" cap="none" normalizeH="0" baseline="0" dirty="0" smtClean="0">
                          <a:ln>
                            <a:noFill/>
                          </a:ln>
                          <a:solidFill>
                            <a:schemeClr val="tx1"/>
                          </a:solidFill>
                          <a:effectLst/>
                          <a:latin typeface="Century Gothic" charset="0"/>
                          <a:ea typeface="ＭＳ Ｐゴシック" charset="0"/>
                          <a:cs typeface="Times New Roman" charset="0"/>
                        </a:rPr>
                        <a:t>coming soon, Needs Assessment</a:t>
                      </a:r>
                      <a:r>
                        <a:rPr kumimoji="0" lang="en-US" sz="1400" b="0" i="0" u="none" strike="noStrike" cap="none" normalizeH="0" baseline="0" dirty="0">
                          <a:ln>
                            <a:noFill/>
                          </a:ln>
                          <a:solidFill>
                            <a:schemeClr val="tx1"/>
                          </a:solidFill>
                          <a:effectLst/>
                          <a:latin typeface="Century Gothic" charset="0"/>
                          <a:ea typeface="ＭＳ Ｐゴシック" charset="0"/>
                          <a:cs typeface="Times New Roman" charset="0"/>
                        </a:rPr>
                        <a:t>)</a:t>
                      </a:r>
                      <a:endParaRPr kumimoji="0" lang="en-US" sz="2000" b="0" i="0" u="none" strike="noStrike" cap="none" normalizeH="0" baseline="0" dirty="0">
                        <a:ln>
                          <a:noFill/>
                        </a:ln>
                        <a:solidFill>
                          <a:schemeClr val="tx1"/>
                        </a:solidFill>
                        <a:effectLst/>
                        <a:latin typeface="Arial" charset="0"/>
                        <a:ea typeface="ＭＳ Ｐゴシック" charset="0"/>
                      </a:endParaRPr>
                    </a:p>
                  </a:txBody>
                  <a:tcPr marT="45727" marB="45727"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3600" b="0" i="0" u="none" strike="noStrike" cap="none" normalizeH="0" baseline="0" dirty="0">
                        <a:ln>
                          <a:noFill/>
                        </a:ln>
                        <a:solidFill>
                          <a:schemeClr val="tx1"/>
                        </a:solidFill>
                        <a:effectLst/>
                        <a:latin typeface="Tahoma" charset="0"/>
                        <a:ea typeface="ＭＳ Ｐゴシック" charset="0"/>
                      </a:endParaRPr>
                    </a:p>
                  </a:txBody>
                  <a:tcPr marT="45727" marB="45727" horzOverflow="overflow">
                    <a:lnL>
                      <a:noFill/>
                    </a:lnL>
                    <a:lnR cap="flat">
                      <a:noFill/>
                    </a:lnR>
                    <a:lnT>
                      <a:noFill/>
                    </a:lnT>
                    <a:lnB>
                      <a:noFill/>
                    </a:lnB>
                    <a:lnTlToBr>
                      <a:noFill/>
                    </a:lnTlToBr>
                    <a:lnBlToTr>
                      <a:noFill/>
                    </a:lnBlToTr>
                    <a:noFill/>
                  </a:tcPr>
                </a:tc>
              </a:tr>
              <a:tr h="137180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800" b="0" i="0" u="none" strike="noStrike" cap="none" normalizeH="0" baseline="0" dirty="0">
                        <a:ln>
                          <a:noFill/>
                        </a:ln>
                        <a:solidFill>
                          <a:schemeClr val="tx1"/>
                        </a:solidFill>
                        <a:effectLst/>
                        <a:latin typeface="Tahoma" charset="0"/>
                        <a:ea typeface="ＭＳ Ｐゴシック" charset="0"/>
                      </a:endParaRPr>
                    </a:p>
                  </a:txBody>
                  <a:tcPr marT="45727" marB="45727" horzOverflow="overflow">
                    <a:lnL cap="flat">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entury Gothic" charset="0"/>
                          <a:ea typeface="ＭＳ Ｐゴシック" charset="0"/>
                          <a:cs typeface="Times New Roman" charset="0"/>
                        </a:rPr>
                        <a:t>District SI Plan (driven by Building Plans, Needs </a:t>
                      </a:r>
                      <a:r>
                        <a:rPr kumimoji="0" lang="en-US" sz="1400" b="0" i="0" u="none" strike="noStrike" cap="none" normalizeH="0" baseline="0" dirty="0" smtClean="0">
                          <a:ln>
                            <a:noFill/>
                          </a:ln>
                          <a:solidFill>
                            <a:schemeClr val="tx1"/>
                          </a:solidFill>
                          <a:effectLst/>
                          <a:latin typeface="Century Gothic" charset="0"/>
                          <a:ea typeface="ＭＳ Ｐゴシック" charset="0"/>
                          <a:cs typeface="Times New Roman" charset="0"/>
                        </a:rPr>
                        <a:t>Assessment (District Process Rubrics)</a:t>
                      </a:r>
                      <a:endParaRPr kumimoji="0" lang="en-US" sz="2000" b="0" i="0" u="none" strike="noStrike" cap="none" normalizeH="0" baseline="0" dirty="0">
                        <a:ln>
                          <a:noFill/>
                        </a:ln>
                        <a:solidFill>
                          <a:schemeClr val="tx1"/>
                        </a:solidFill>
                        <a:effectLst/>
                        <a:latin typeface="Arial" charset="0"/>
                        <a:ea typeface="ＭＳ Ｐゴシック" charset="0"/>
                      </a:endParaRPr>
                    </a:p>
                  </a:txBody>
                  <a:tcPr marT="45727" marB="45727"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3200" b="0" i="0" u="none" strike="noStrike" cap="none" normalizeH="0" baseline="0" dirty="0">
                        <a:ln>
                          <a:noFill/>
                        </a:ln>
                        <a:solidFill>
                          <a:schemeClr val="tx1"/>
                        </a:solidFill>
                        <a:effectLst/>
                        <a:latin typeface="Tahoma" charset="0"/>
                        <a:ea typeface="ＭＳ Ｐゴシック"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3600" b="0" i="0" u="none" strike="noStrike" cap="none" normalizeH="0" baseline="0" dirty="0">
                        <a:ln>
                          <a:noFill/>
                        </a:ln>
                        <a:solidFill>
                          <a:schemeClr val="tx1"/>
                        </a:solidFill>
                        <a:effectLst/>
                        <a:latin typeface="Tahoma" charset="0"/>
                        <a:ea typeface="ＭＳ Ｐゴシック" charset="0"/>
                      </a:endParaRPr>
                    </a:p>
                  </a:txBody>
                  <a:tcPr marT="45727" marB="45727" horzOverflow="overflow">
                    <a:lnL>
                      <a:noFill/>
                    </a:lnL>
                    <a:lnR cap="flat">
                      <a:noFill/>
                    </a:lnR>
                    <a:lnT>
                      <a:noFill/>
                    </a:lnT>
                    <a:lnB>
                      <a:noFill/>
                    </a:lnB>
                    <a:lnTlToBr>
                      <a:noFill/>
                    </a:lnTlToBr>
                    <a:lnBlToTr>
                      <a:noFill/>
                    </a:lnBlToTr>
                    <a:noFill/>
                  </a:tcPr>
                </a:tc>
              </a:tr>
              <a:tr h="11584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entury Gothic" charset="0"/>
                          <a:ea typeface="ＭＳ Ｐゴシック" charset="0"/>
                          <a:cs typeface="Times New Roman" charset="0"/>
                        </a:rPr>
                        <a:t>Building SI Plans (driven by </a:t>
                      </a:r>
                      <a:r>
                        <a:rPr kumimoji="0" lang="en-US" sz="1400" b="0" i="0" u="none" strike="noStrike" cap="none" normalizeH="0" baseline="0" dirty="0" smtClean="0">
                          <a:ln>
                            <a:noFill/>
                          </a:ln>
                          <a:solidFill>
                            <a:schemeClr val="tx1"/>
                          </a:solidFill>
                          <a:effectLst/>
                          <a:latin typeface="Century Gothic" charset="0"/>
                          <a:ea typeface="ＭＳ Ｐゴシック" charset="0"/>
                          <a:cs typeface="Times New Roman" charset="0"/>
                        </a:rPr>
                        <a:t>Comprehensive Needs Assessment SPR 40/90, SDP/A)</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45727" marB="45727"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800" b="0" i="0" u="none" strike="noStrike" cap="none" normalizeH="0" baseline="0" dirty="0">
                        <a:ln>
                          <a:noFill/>
                        </a:ln>
                        <a:solidFill>
                          <a:schemeClr val="tx1"/>
                        </a:solidFill>
                        <a:effectLst/>
                        <a:latin typeface="Tahoma" charset="0"/>
                        <a:ea typeface="ＭＳ Ｐゴシック" charset="0"/>
                      </a:endParaRPr>
                    </a:p>
                  </a:txBody>
                  <a:tcPr marT="45727" marB="45727"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800" b="0" i="0" u="none" strike="noStrike" cap="none" normalizeH="0" baseline="0" dirty="0">
                        <a:ln>
                          <a:noFill/>
                        </a:ln>
                        <a:solidFill>
                          <a:schemeClr val="tx1"/>
                        </a:solidFill>
                        <a:effectLst/>
                        <a:latin typeface="Tahoma" charset="0"/>
                        <a:ea typeface="ＭＳ Ｐゴシック" charset="0"/>
                      </a:endParaRPr>
                    </a:p>
                  </a:txBody>
                  <a:tcPr marT="45727" marB="45727"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3600" b="0" i="0" u="none" strike="noStrike" cap="none" normalizeH="0" baseline="0" dirty="0">
                        <a:ln>
                          <a:noFill/>
                        </a:ln>
                        <a:solidFill>
                          <a:schemeClr val="tx1"/>
                        </a:solidFill>
                        <a:effectLst/>
                        <a:latin typeface="Tahoma" charset="0"/>
                        <a:ea typeface="ＭＳ Ｐゴシック" charset="0"/>
                      </a:endParaRPr>
                    </a:p>
                  </a:txBody>
                  <a:tcPr marT="45727" marB="45727" horzOverflow="overflow">
                    <a:lnL>
                      <a:noFill/>
                    </a:lnL>
                    <a:lnR cap="flat">
                      <a:noFill/>
                    </a:lnR>
                    <a:lnT>
                      <a:noFill/>
                    </a:lnT>
                    <a:lnB cap="flat">
                      <a:noFill/>
                    </a:lnB>
                    <a:lnTlToBr>
                      <a:noFill/>
                    </a:lnTlToBr>
                    <a:lnBlToTr>
                      <a:noFill/>
                    </a:lnBlToTr>
                    <a:noFill/>
                  </a:tcPr>
                </a:tc>
              </a:tr>
            </a:tbl>
          </a:graphicData>
        </a:graphic>
      </p:graphicFrame>
      <p:sp>
        <p:nvSpPr>
          <p:cNvPr id="11266" name="Title 1"/>
          <p:cNvSpPr>
            <a:spLocks noGrp="1"/>
          </p:cNvSpPr>
          <p:nvPr>
            <p:ph type="title"/>
          </p:nvPr>
        </p:nvSpPr>
        <p:spPr>
          <a:xfrm>
            <a:off x="533400" y="287867"/>
            <a:ext cx="8229600" cy="1143000"/>
          </a:xfrm>
        </p:spPr>
        <p:txBody>
          <a:bodyPr/>
          <a:lstStyle/>
          <a:p>
            <a:pPr eaLnBrk="1" fontAlgn="auto" hangingPunct="1">
              <a:spcAft>
                <a:spcPts val="0"/>
              </a:spcAft>
              <a:defRPr/>
            </a:pPr>
            <a:r>
              <a:rPr lang="en-US" dirty="0" smtClean="0">
                <a:ea typeface="+mj-ea"/>
              </a:rPr>
              <a:t>School Improvement Overview</a:t>
            </a:r>
          </a:p>
        </p:txBody>
      </p:sp>
      <p:sp>
        <p:nvSpPr>
          <p:cNvPr id="37891" name="WordArt 5"/>
          <p:cNvSpPr>
            <a:spLocks noChangeArrowheads="1" noChangeShapeType="1" noTextEdit="1"/>
          </p:cNvSpPr>
          <p:nvPr/>
        </p:nvSpPr>
        <p:spPr bwMode="auto">
          <a:xfrm rot="-600877">
            <a:off x="1625600" y="2103438"/>
            <a:ext cx="1295400" cy="688975"/>
          </a:xfrm>
          <a:prstGeom prst="rect">
            <a:avLst/>
          </a:prstGeom>
        </p:spPr>
        <p:txBody>
          <a:bodyPr wrap="none" fromWordArt="1">
            <a:prstTxWarp prst="textSlantUp">
              <a:avLst>
                <a:gd name="adj" fmla="val 55556"/>
              </a:avLst>
            </a:prstTxWarp>
          </a:bodyPr>
          <a:lstStyle/>
          <a:p>
            <a:pPr algn="ctr"/>
            <a:r>
              <a:rPr lang="en-US" sz="2000" kern="10">
                <a:ln w="9525">
                  <a:solidFill>
                    <a:srgbClr val="000000"/>
                  </a:solidFill>
                  <a:round/>
                  <a:headEnd/>
                  <a:tailEnd/>
                </a:ln>
                <a:solidFill>
                  <a:srgbClr val="000000"/>
                </a:solidFill>
                <a:latin typeface="Century Schoolbook"/>
              </a:rPr>
              <a:t>Alignment</a:t>
            </a:r>
          </a:p>
        </p:txBody>
      </p:sp>
      <p:sp>
        <p:nvSpPr>
          <p:cNvPr id="37892" name="Line 6"/>
          <p:cNvSpPr>
            <a:spLocks noChangeShapeType="1"/>
          </p:cNvSpPr>
          <p:nvPr/>
        </p:nvSpPr>
        <p:spPr bwMode="auto">
          <a:xfrm flipV="1">
            <a:off x="979488" y="1844675"/>
            <a:ext cx="3490912" cy="18748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35" name="Rectangle 8"/>
          <p:cNvSpPr>
            <a:spLocks noChangeArrowheads="1"/>
          </p:cNvSpPr>
          <p:nvPr/>
        </p:nvSpPr>
        <p:spPr bwMode="auto">
          <a:xfrm>
            <a:off x="0" y="1617663"/>
            <a:ext cx="33464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68636" name="Rectangle 9"/>
          <p:cNvSpPr>
            <a:spLocks noChangeArrowheads="1"/>
          </p:cNvSpPr>
          <p:nvPr/>
        </p:nvSpPr>
        <p:spPr bwMode="auto">
          <a:xfrm>
            <a:off x="0" y="1617663"/>
            <a:ext cx="33464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latin typeface="Times New Roman" pitchFamily="18" charset="0"/>
                <a:cs typeface="Times New Roman" pitchFamily="18" charset="0"/>
              </a:rPr>
              <a:t/>
            </a:r>
            <a:br>
              <a:rPr lang="en-US" sz="1000">
                <a:latin typeface="Times New Roman" pitchFamily="18" charset="0"/>
                <a:cs typeface="Times New Roman" pitchFamily="18" charset="0"/>
              </a:rPr>
            </a:br>
            <a:endParaRPr lang="en-US" sz="1000">
              <a:latin typeface="Times New Roman" pitchFamily="18" charset="0"/>
              <a:cs typeface="Times New Roman" pitchFamily="18" charset="0"/>
            </a:endParaRPr>
          </a:p>
          <a:p>
            <a:endParaRPr lang="en-US"/>
          </a:p>
        </p:txBody>
      </p:sp>
      <p:sp>
        <p:nvSpPr>
          <p:cNvPr id="68637" name="Rectangle 55"/>
          <p:cNvSpPr>
            <a:spLocks noChangeArrowheads="1"/>
          </p:cNvSpPr>
          <p:nvPr/>
        </p:nvSpPr>
        <p:spPr bwMode="auto">
          <a:xfrm>
            <a:off x="0" y="5238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7918" name="AutoShape 59"/>
          <p:cNvSpPr>
            <a:spLocks noChangeArrowheads="1"/>
          </p:cNvSpPr>
          <p:nvPr/>
        </p:nvSpPr>
        <p:spPr bwMode="auto">
          <a:xfrm>
            <a:off x="6921500" y="1109663"/>
            <a:ext cx="2222500" cy="2305050"/>
          </a:xfrm>
          <a:prstGeom prst="irregularSeal1">
            <a:avLst/>
          </a:prstGeom>
          <a:solidFill>
            <a:srgbClr val="FFFFFF"/>
          </a:solidFill>
          <a:ln w="9525">
            <a:solidFill>
              <a:srgbClr val="000000"/>
            </a:solidFill>
            <a:miter lim="800000"/>
            <a:headEnd/>
            <a:tailEnd/>
          </a:ln>
        </p:spPr>
        <p:txBody>
          <a:bodyPr/>
          <a:lstStyle/>
          <a:p>
            <a:pPr algn="ctr"/>
            <a:r>
              <a:rPr lang="en-US" sz="1200">
                <a:latin typeface="Century Gothic" pitchFamily="34" charset="0"/>
              </a:rPr>
              <a:t>Ongoing Continuous Improvement &amp; Student Success</a:t>
            </a:r>
            <a:endParaRPr lang="en-US"/>
          </a:p>
        </p:txBody>
      </p:sp>
      <p:sp>
        <p:nvSpPr>
          <p:cNvPr id="37919" name="WordArt 5"/>
          <p:cNvSpPr>
            <a:spLocks noChangeArrowheads="1" noChangeShapeType="1" noTextEdit="1"/>
          </p:cNvSpPr>
          <p:nvPr/>
        </p:nvSpPr>
        <p:spPr bwMode="auto">
          <a:xfrm rot="-867357">
            <a:off x="3856038" y="4887913"/>
            <a:ext cx="1295400" cy="1039812"/>
          </a:xfrm>
          <a:prstGeom prst="rect">
            <a:avLst/>
          </a:prstGeom>
        </p:spPr>
        <p:txBody>
          <a:bodyPr wrap="none" fromWordArt="1">
            <a:prstTxWarp prst="textSlantUp">
              <a:avLst>
                <a:gd name="adj" fmla="val 36838"/>
              </a:avLst>
            </a:prstTxWarp>
          </a:bodyPr>
          <a:lstStyle/>
          <a:p>
            <a:pPr algn="ctr"/>
            <a:r>
              <a:rPr lang="en-US" sz="2000" kern="10">
                <a:ln w="9525">
                  <a:solidFill>
                    <a:srgbClr val="000000"/>
                  </a:solidFill>
                  <a:round/>
                  <a:headEnd/>
                  <a:tailEnd/>
                </a:ln>
                <a:solidFill>
                  <a:srgbClr val="000000"/>
                </a:solidFill>
                <a:latin typeface="Century Schoolbook"/>
              </a:rPr>
              <a:t>RtI/MTSS</a:t>
            </a:r>
          </a:p>
          <a:p>
            <a:pPr algn="ctr"/>
            <a:r>
              <a:rPr lang="en-US" sz="2000" kern="10">
                <a:ln w="9525">
                  <a:solidFill>
                    <a:srgbClr val="000000"/>
                  </a:solidFill>
                  <a:round/>
                  <a:headEnd/>
                  <a:tailEnd/>
                </a:ln>
                <a:solidFill>
                  <a:srgbClr val="000000"/>
                </a:solidFill>
                <a:latin typeface="Century Schoolbook"/>
              </a:rPr>
              <a:t>Alignment</a:t>
            </a:r>
          </a:p>
        </p:txBody>
      </p:sp>
      <p:sp>
        <p:nvSpPr>
          <p:cNvPr id="37920" name="Line 6"/>
          <p:cNvSpPr>
            <a:spLocks noChangeShapeType="1"/>
          </p:cNvSpPr>
          <p:nvPr/>
        </p:nvSpPr>
        <p:spPr bwMode="auto">
          <a:xfrm flipV="1">
            <a:off x="2238375" y="4121150"/>
            <a:ext cx="3357563" cy="18954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92048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fade">
                                      <p:cBhvr>
                                        <p:cTn id="12" dur="500"/>
                                        <p:tgtEl>
                                          <p:spTgt spid="3789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892"/>
                                        </p:tgtEl>
                                        <p:attrNameLst>
                                          <p:attrName>style.visibility</p:attrName>
                                        </p:attrNameLst>
                                      </p:cBhvr>
                                      <p:to>
                                        <p:strVal val="visible"/>
                                      </p:to>
                                    </p:set>
                                    <p:animEffect transition="in" filter="fade">
                                      <p:cBhvr>
                                        <p:cTn id="15" dur="500"/>
                                        <p:tgtEl>
                                          <p:spTgt spid="3789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919"/>
                                        </p:tgtEl>
                                        <p:attrNameLst>
                                          <p:attrName>style.visibility</p:attrName>
                                        </p:attrNameLst>
                                      </p:cBhvr>
                                      <p:to>
                                        <p:strVal val="visible"/>
                                      </p:to>
                                    </p:set>
                                    <p:animEffect transition="in" filter="fade">
                                      <p:cBhvr>
                                        <p:cTn id="20" dur="500"/>
                                        <p:tgtEl>
                                          <p:spTgt spid="379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920"/>
                                        </p:tgtEl>
                                        <p:attrNameLst>
                                          <p:attrName>style.visibility</p:attrName>
                                        </p:attrNameLst>
                                      </p:cBhvr>
                                      <p:to>
                                        <p:strVal val="visible"/>
                                      </p:to>
                                    </p:set>
                                    <p:animEffect transition="in" filter="fade">
                                      <p:cBhvr>
                                        <p:cTn id="23" dur="500"/>
                                        <p:tgtEl>
                                          <p:spTgt spid="379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918"/>
                                        </p:tgtEl>
                                        <p:attrNameLst>
                                          <p:attrName>style.visibility</p:attrName>
                                        </p:attrNameLst>
                                      </p:cBhvr>
                                      <p:to>
                                        <p:strVal val="visible"/>
                                      </p:to>
                                    </p:set>
                                    <p:animEffect transition="in" filter="fade">
                                      <p:cBhvr>
                                        <p:cTn id="28" dur="500"/>
                                        <p:tgtEl>
                                          <p:spTgt spid="37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2" grpId="0" animBg="1"/>
      <p:bldP spid="37918" grpId="0" animBg="1"/>
      <p:bldP spid="37919" grpId="0" animBg="1"/>
      <p:bldP spid="3792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2"/>
          <p:cNvSpPr txBox="1">
            <a:spLocks noChangeArrowheads="1"/>
          </p:cNvSpPr>
          <p:nvPr/>
        </p:nvSpPr>
        <p:spPr bwMode="auto">
          <a:xfrm>
            <a:off x="3268663" y="6308725"/>
            <a:ext cx="14398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endParaRPr lang="en-US" b="1">
              <a:latin typeface="Arial" pitchFamily="34" charset="0"/>
            </a:endParaRPr>
          </a:p>
        </p:txBody>
      </p:sp>
      <p:pic>
        <p:nvPicPr>
          <p:cNvPr id="69635"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01700" y="546100"/>
            <a:ext cx="7378700" cy="6092825"/>
          </a:xfrm>
        </p:spPr>
      </p:pic>
      <p:sp>
        <p:nvSpPr>
          <p:cNvPr id="2" name="Isosceles Triangle 1"/>
          <p:cNvSpPr/>
          <p:nvPr/>
        </p:nvSpPr>
        <p:spPr>
          <a:xfrm>
            <a:off x="2451100" y="2387600"/>
            <a:ext cx="4267200" cy="2806700"/>
          </a:xfrm>
          <a:prstGeom prst="triangle">
            <a:avLst/>
          </a:prstGeom>
          <a:noFill/>
          <a:ln w="762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52577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nvSpPr>
        <p:spPr>
          <a:xfrm>
            <a:off x="244475" y="212725"/>
            <a:ext cx="8229600" cy="1143000"/>
          </a:xfrm>
          <a:prstGeom prst="rect">
            <a:avLst/>
          </a:prstGeom>
        </p:spPr>
        <p:txBody>
          <a:bodyPr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4000" dirty="0" smtClean="0"/>
              <a:t>School Improvement Process </a:t>
            </a:r>
          </a:p>
          <a:p>
            <a:pPr algn="l">
              <a:defRPr/>
            </a:pPr>
            <a:r>
              <a:rPr lang="en-US" sz="4000" dirty="0" smtClean="0"/>
              <a:t>with an MTSS </a:t>
            </a:r>
            <a:r>
              <a:rPr lang="en-US" sz="4000" dirty="0"/>
              <a:t>L</a:t>
            </a:r>
            <a:r>
              <a:rPr lang="en-US" sz="4000" dirty="0" smtClean="0"/>
              <a:t>ens</a:t>
            </a:r>
            <a:endParaRPr lang="en-US" sz="4000" dirty="0"/>
          </a:p>
        </p:txBody>
      </p:sp>
      <p:sp>
        <p:nvSpPr>
          <p:cNvPr id="13316" name="TextBox 47"/>
          <p:cNvSpPr txBox="1">
            <a:spLocks noChangeArrowheads="1"/>
          </p:cNvSpPr>
          <p:nvPr/>
        </p:nvSpPr>
        <p:spPr bwMode="auto">
          <a:xfrm>
            <a:off x="333375" y="3352800"/>
            <a:ext cx="84772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r>
              <a:rPr lang="en-US" sz="2400" b="1">
                <a:latin typeface="Lucida Sans Unicode" pitchFamily="34" charset="0"/>
              </a:rPr>
              <a:t>Goal: Broad goal statement (academic or organizational)</a:t>
            </a:r>
          </a:p>
          <a:p>
            <a:pPr eaLnBrk="1" hangingPunct="1"/>
            <a:endParaRPr lang="en-US" sz="2400" b="1">
              <a:latin typeface="Lucida Sans Unicode" pitchFamily="34" charset="0"/>
            </a:endParaRPr>
          </a:p>
          <a:p>
            <a:pPr eaLnBrk="1" hangingPunct="1"/>
            <a:r>
              <a:rPr lang="en-US" sz="2400" b="1">
                <a:latin typeface="Lucida Sans Unicode" pitchFamily="34" charset="0"/>
              </a:rPr>
              <a:t>Objective: S.M.A.R.T.</a:t>
            </a:r>
          </a:p>
          <a:p>
            <a:pPr eaLnBrk="1" hangingPunct="1"/>
            <a:endParaRPr lang="en-US" sz="2400" b="1">
              <a:latin typeface="Lucida Sans Unicode" pitchFamily="34" charset="0"/>
            </a:endParaRPr>
          </a:p>
          <a:p>
            <a:pPr eaLnBrk="1" hangingPunct="1"/>
            <a:r>
              <a:rPr lang="en-US" sz="2400" b="1">
                <a:latin typeface="Lucida Sans Unicode" pitchFamily="34" charset="0"/>
              </a:rPr>
              <a:t>Strategy: Adult actions – Teacher will…</a:t>
            </a:r>
          </a:p>
          <a:p>
            <a:pPr eaLnBrk="1" hangingPunct="1"/>
            <a:endParaRPr lang="en-US" sz="2400" b="1">
              <a:latin typeface="Lucida Sans Unicode" pitchFamily="34" charset="0"/>
            </a:endParaRPr>
          </a:p>
          <a:p>
            <a:pPr eaLnBrk="1" hangingPunct="1"/>
            <a:r>
              <a:rPr lang="en-US" sz="2400" b="1">
                <a:latin typeface="Lucida Sans Unicode" pitchFamily="34" charset="0"/>
              </a:rPr>
              <a:t>Activity: Specific action – road map</a:t>
            </a:r>
          </a:p>
        </p:txBody>
      </p:sp>
      <p:grpSp>
        <p:nvGrpSpPr>
          <p:cNvPr id="70660" name="Group 52"/>
          <p:cNvGrpSpPr>
            <a:grpSpLocks/>
          </p:cNvGrpSpPr>
          <p:nvPr/>
        </p:nvGrpSpPr>
        <p:grpSpPr bwMode="auto">
          <a:xfrm>
            <a:off x="406400" y="1828800"/>
            <a:ext cx="7896225" cy="946150"/>
            <a:chOff x="405984" y="1828800"/>
            <a:chExt cx="7896045" cy="946523"/>
          </a:xfrm>
        </p:grpSpPr>
        <p:sp>
          <p:nvSpPr>
            <p:cNvPr id="70661" name="Rectangle 17"/>
            <p:cNvSpPr>
              <a:spLocks noChangeArrowheads="1"/>
            </p:cNvSpPr>
            <p:nvPr/>
          </p:nvSpPr>
          <p:spPr bwMode="gray">
            <a:xfrm rot="3419336">
              <a:off x="446465" y="1810917"/>
              <a:ext cx="923925" cy="1004887"/>
            </a:xfrm>
            <a:prstGeom prst="rect">
              <a:avLst/>
            </a:prstGeom>
            <a:solidFill>
              <a:srgbClr val="9999FF"/>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999FF"/>
              </a:extrusionClr>
            </a:sp3d>
          </p:spPr>
          <p:txBody>
            <a:bodyPr wrap="none" lIns="91439" tIns="45719" rIns="91439" bIns="45719" anchor="ctr">
              <a:flatTx/>
            </a:bodyPr>
            <a:lstStyle/>
            <a:p>
              <a:pPr algn="ctr" eaLnBrk="0" hangingPunct="0"/>
              <a:endParaRPr lang="en-US" sz="2400"/>
            </a:p>
          </p:txBody>
        </p:sp>
        <p:grpSp>
          <p:nvGrpSpPr>
            <p:cNvPr id="70662" name="Group 6"/>
            <p:cNvGrpSpPr>
              <a:grpSpLocks/>
            </p:cNvGrpSpPr>
            <p:nvPr/>
          </p:nvGrpSpPr>
          <p:grpSpPr bwMode="auto">
            <a:xfrm>
              <a:off x="1392705" y="2046288"/>
              <a:ext cx="933450" cy="131762"/>
              <a:chOff x="2003" y="3439"/>
              <a:chExt cx="468" cy="244"/>
            </a:xfrm>
          </p:grpSpPr>
          <p:sp>
            <p:nvSpPr>
              <p:cNvPr id="70687" name="Oval 7"/>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0688" name="Rectangle 8"/>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10" name="Oval 9"/>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11" name="Oval 10"/>
              <p:cNvSpPr>
                <a:spLocks noChangeArrowheads="1"/>
              </p:cNvSpPr>
              <p:nvPr/>
            </p:nvSpPr>
            <p:spPr bwMode="gray">
              <a:xfrm>
                <a:off x="2439"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0663" name="Rectangle 11"/>
            <p:cNvSpPr>
              <a:spLocks noChangeArrowheads="1"/>
            </p:cNvSpPr>
            <p:nvPr/>
          </p:nvSpPr>
          <p:spPr bwMode="gray">
            <a:xfrm rot="3419336">
              <a:off x="2150736" y="1807369"/>
              <a:ext cx="923925" cy="1004888"/>
            </a:xfrm>
            <a:prstGeom prst="rect">
              <a:avLst/>
            </a:prstGeom>
            <a:solidFill>
              <a:srgbClr val="2D6BC7"/>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2D6BC7"/>
              </a:extrusionClr>
            </a:sp3d>
          </p:spPr>
          <p:txBody>
            <a:bodyPr wrap="none" lIns="91439" tIns="45719" rIns="91439" bIns="45719" anchor="ctr">
              <a:flatTx/>
            </a:bodyPr>
            <a:lstStyle/>
            <a:p>
              <a:pPr algn="ctr" eaLnBrk="0" hangingPunct="0"/>
              <a:endParaRPr lang="en-US" sz="2400"/>
            </a:p>
          </p:txBody>
        </p:sp>
        <p:grpSp>
          <p:nvGrpSpPr>
            <p:cNvPr id="70664" name="Group 12"/>
            <p:cNvGrpSpPr>
              <a:grpSpLocks/>
            </p:cNvGrpSpPr>
            <p:nvPr/>
          </p:nvGrpSpPr>
          <p:grpSpPr bwMode="auto">
            <a:xfrm>
              <a:off x="3115143" y="2046288"/>
              <a:ext cx="931862" cy="131762"/>
              <a:chOff x="2003" y="3439"/>
              <a:chExt cx="468" cy="244"/>
            </a:xfrm>
          </p:grpSpPr>
          <p:sp>
            <p:nvSpPr>
              <p:cNvPr id="70683" name="Oval 13"/>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0684" name="Rectangle 14"/>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16" name="Oval 15"/>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17" name="Oval 16"/>
              <p:cNvSpPr>
                <a:spLocks noChangeArrowheads="1"/>
              </p:cNvSpPr>
              <p:nvPr/>
            </p:nvSpPr>
            <p:spPr bwMode="gray">
              <a:xfrm>
                <a:off x="2439"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0665" name="Rectangle 17"/>
            <p:cNvSpPr>
              <a:spLocks noChangeArrowheads="1"/>
            </p:cNvSpPr>
            <p:nvPr/>
          </p:nvSpPr>
          <p:spPr bwMode="gray">
            <a:xfrm rot="3419336">
              <a:off x="3800149" y="1807369"/>
              <a:ext cx="923925" cy="1004887"/>
            </a:xfrm>
            <a:prstGeom prst="rect">
              <a:avLst/>
            </a:prstGeom>
            <a:solidFill>
              <a:srgbClr val="9999FF"/>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999FF"/>
              </a:extrusionClr>
            </a:sp3d>
          </p:spPr>
          <p:txBody>
            <a:bodyPr wrap="none" lIns="91439" tIns="45719" rIns="91439" bIns="45719" anchor="ctr">
              <a:flatTx/>
            </a:bodyPr>
            <a:lstStyle/>
            <a:p>
              <a:pPr algn="ctr" eaLnBrk="0" hangingPunct="0"/>
              <a:endParaRPr lang="en-US" sz="2400"/>
            </a:p>
          </p:txBody>
        </p:sp>
        <p:grpSp>
          <p:nvGrpSpPr>
            <p:cNvPr id="70666" name="Group 18"/>
            <p:cNvGrpSpPr>
              <a:grpSpLocks/>
            </p:cNvGrpSpPr>
            <p:nvPr/>
          </p:nvGrpSpPr>
          <p:grpSpPr bwMode="auto">
            <a:xfrm>
              <a:off x="4835993" y="2046288"/>
              <a:ext cx="1219200" cy="131762"/>
              <a:chOff x="2003" y="3439"/>
              <a:chExt cx="468" cy="244"/>
            </a:xfrm>
          </p:grpSpPr>
          <p:sp>
            <p:nvSpPr>
              <p:cNvPr id="70679" name="Oval 19"/>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0680" name="Rectangle 20"/>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22" name="Oval 21"/>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23" name="Oval 22"/>
              <p:cNvSpPr>
                <a:spLocks noChangeArrowheads="1"/>
              </p:cNvSpPr>
              <p:nvPr/>
            </p:nvSpPr>
            <p:spPr bwMode="gray">
              <a:xfrm>
                <a:off x="2438"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0667" name="Rectangle 23"/>
            <p:cNvSpPr>
              <a:spLocks noChangeArrowheads="1"/>
            </p:cNvSpPr>
            <p:nvPr/>
          </p:nvSpPr>
          <p:spPr bwMode="gray">
            <a:xfrm rot="3419336">
              <a:off x="5521792" y="1808163"/>
              <a:ext cx="923925" cy="1003300"/>
            </a:xfrm>
            <a:prstGeom prst="rect">
              <a:avLst/>
            </a:prstGeom>
            <a:solidFill>
              <a:srgbClr val="2D6BC7"/>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2D6BC7"/>
              </a:extrusionClr>
            </a:sp3d>
          </p:spPr>
          <p:txBody>
            <a:bodyPr wrap="none" lIns="91439" tIns="45719" rIns="91439" bIns="45719" anchor="ctr">
              <a:flatTx/>
            </a:bodyPr>
            <a:lstStyle/>
            <a:p>
              <a:pPr algn="ctr" eaLnBrk="0" hangingPunct="0"/>
              <a:endParaRPr lang="en-US" sz="2400"/>
            </a:p>
          </p:txBody>
        </p:sp>
        <p:sp>
          <p:nvSpPr>
            <p:cNvPr id="70668" name="Rectangle 24"/>
            <p:cNvSpPr>
              <a:spLocks noChangeArrowheads="1"/>
            </p:cNvSpPr>
            <p:nvPr/>
          </p:nvSpPr>
          <p:spPr bwMode="gray">
            <a:xfrm>
              <a:off x="608506" y="2170616"/>
              <a:ext cx="599842"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Goals</a:t>
              </a:r>
            </a:p>
          </p:txBody>
        </p:sp>
        <p:sp>
          <p:nvSpPr>
            <p:cNvPr id="70669" name="Rectangle 25"/>
            <p:cNvSpPr>
              <a:spLocks noChangeArrowheads="1"/>
            </p:cNvSpPr>
            <p:nvPr/>
          </p:nvSpPr>
          <p:spPr bwMode="gray">
            <a:xfrm>
              <a:off x="2159565" y="2147888"/>
              <a:ext cx="966866"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Objectives</a:t>
              </a:r>
            </a:p>
          </p:txBody>
        </p:sp>
        <p:sp>
          <p:nvSpPr>
            <p:cNvPr id="70670" name="Rectangle 26"/>
            <p:cNvSpPr>
              <a:spLocks noChangeArrowheads="1"/>
            </p:cNvSpPr>
            <p:nvPr/>
          </p:nvSpPr>
          <p:spPr bwMode="gray">
            <a:xfrm>
              <a:off x="3820275" y="2147888"/>
              <a:ext cx="92063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Strategies</a:t>
              </a:r>
            </a:p>
          </p:txBody>
        </p:sp>
        <p:sp>
          <p:nvSpPr>
            <p:cNvPr id="70671" name="Rectangle 27"/>
            <p:cNvSpPr>
              <a:spLocks noChangeArrowheads="1"/>
            </p:cNvSpPr>
            <p:nvPr/>
          </p:nvSpPr>
          <p:spPr bwMode="gray">
            <a:xfrm>
              <a:off x="5584455" y="2147888"/>
              <a:ext cx="875559"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Activities</a:t>
              </a:r>
            </a:p>
          </p:txBody>
        </p:sp>
        <p:grpSp>
          <p:nvGrpSpPr>
            <p:cNvPr id="70672" name="Group 31"/>
            <p:cNvGrpSpPr>
              <a:grpSpLocks/>
            </p:cNvGrpSpPr>
            <p:nvPr/>
          </p:nvGrpSpPr>
          <p:grpSpPr bwMode="auto">
            <a:xfrm>
              <a:off x="6540968" y="2055813"/>
              <a:ext cx="1219200" cy="131762"/>
              <a:chOff x="2003" y="3439"/>
              <a:chExt cx="468" cy="244"/>
            </a:xfrm>
          </p:grpSpPr>
          <p:sp>
            <p:nvSpPr>
              <p:cNvPr id="70675" name="Oval 3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0676" name="Rectangle 3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34" name="Oval 34"/>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35" name="Oval 35"/>
              <p:cNvSpPr>
                <a:spLocks noChangeArrowheads="1"/>
              </p:cNvSpPr>
              <p:nvPr/>
            </p:nvSpPr>
            <p:spPr bwMode="gray">
              <a:xfrm>
                <a:off x="2438"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0673" name="Rectangle 36"/>
            <p:cNvSpPr>
              <a:spLocks noChangeArrowheads="1"/>
            </p:cNvSpPr>
            <p:nvPr/>
          </p:nvSpPr>
          <p:spPr bwMode="gray">
            <a:xfrm rot="3419336">
              <a:off x="7315667" y="1789113"/>
              <a:ext cx="923925" cy="1003300"/>
            </a:xfrm>
            <a:prstGeom prst="rect">
              <a:avLst/>
            </a:prstGeom>
            <a:solidFill>
              <a:srgbClr val="9999FF"/>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999FF"/>
              </a:extrusionClr>
            </a:sp3d>
          </p:spPr>
          <p:txBody>
            <a:bodyPr wrap="none" lIns="91439" tIns="45719" rIns="91439" bIns="45719" anchor="ctr">
              <a:flatTx/>
            </a:bodyPr>
            <a:lstStyle/>
            <a:p>
              <a:pPr algn="ctr" eaLnBrk="0" hangingPunct="0"/>
              <a:endParaRPr lang="en-US" sz="2400"/>
            </a:p>
          </p:txBody>
        </p:sp>
        <p:sp>
          <p:nvSpPr>
            <p:cNvPr id="70674" name="Rectangle 37"/>
            <p:cNvSpPr>
              <a:spLocks noChangeArrowheads="1"/>
            </p:cNvSpPr>
            <p:nvPr/>
          </p:nvSpPr>
          <p:spPr bwMode="gray">
            <a:xfrm>
              <a:off x="7365942" y="2137995"/>
              <a:ext cx="936087"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algn="ctr"/>
              <a:r>
                <a:rPr lang="en-US" sz="1400">
                  <a:solidFill>
                    <a:schemeClr val="bg1"/>
                  </a:solidFill>
                </a:rPr>
                <a:t>Resources</a:t>
              </a:r>
            </a:p>
          </p:txBody>
        </p:sp>
      </p:grpSp>
    </p:spTree>
    <p:extLst>
      <p:ext uri="{BB962C8B-B14F-4D97-AF65-F5344CB8AC3E}">
        <p14:creationId xmlns:p14="http://schemas.microsoft.com/office/powerpoint/2010/main" val="1956089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fade">
                                      <p:cBhvr>
                                        <p:cTn id="7" dur="500"/>
                                        <p:tgtEl>
                                          <p:spTgt spid="133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6">
                                            <p:txEl>
                                              <p:pRg st="2" end="2"/>
                                            </p:txEl>
                                          </p:spTgt>
                                        </p:tgtEl>
                                        <p:attrNameLst>
                                          <p:attrName>style.visibility</p:attrName>
                                        </p:attrNameLst>
                                      </p:cBhvr>
                                      <p:to>
                                        <p:strVal val="visible"/>
                                      </p:to>
                                    </p:set>
                                    <p:animEffect transition="in" filter="fade">
                                      <p:cBhvr>
                                        <p:cTn id="12" dur="500"/>
                                        <p:tgtEl>
                                          <p:spTgt spid="1331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316">
                                            <p:txEl>
                                              <p:pRg st="4" end="4"/>
                                            </p:txEl>
                                          </p:spTgt>
                                        </p:tgtEl>
                                        <p:attrNameLst>
                                          <p:attrName>style.visibility</p:attrName>
                                        </p:attrNameLst>
                                      </p:cBhvr>
                                      <p:to>
                                        <p:strVal val="visible"/>
                                      </p:to>
                                    </p:set>
                                    <p:animEffect transition="in" filter="fade">
                                      <p:cBhvr>
                                        <p:cTn id="17" dur="500"/>
                                        <p:tgtEl>
                                          <p:spTgt spid="1331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316">
                                            <p:txEl>
                                              <p:pRg st="6" end="6"/>
                                            </p:txEl>
                                          </p:spTgt>
                                        </p:tgtEl>
                                        <p:attrNameLst>
                                          <p:attrName>style.visibility</p:attrName>
                                        </p:attrNameLst>
                                      </p:cBhvr>
                                      <p:to>
                                        <p:strVal val="visible"/>
                                      </p:to>
                                    </p:set>
                                    <p:animEffect transition="in" filter="fade">
                                      <p:cBhvr>
                                        <p:cTn id="22" dur="500"/>
                                        <p:tgtEl>
                                          <p:spTgt spid="133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NMLC Data Comparison</a:t>
            </a:r>
            <a:br>
              <a:rPr lang="en-US" dirty="0" smtClean="0"/>
            </a:br>
            <a:r>
              <a:rPr lang="en-US" dirty="0" smtClean="0"/>
              <a:t>Writing 2011-2012</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479038"/>
            <a:ext cx="8915400" cy="5260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8908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p:cNvSpPr>
            <a:spLocks noGrp="1"/>
          </p:cNvSpPr>
          <p:nvPr>
            <p:ph idx="1"/>
          </p:nvPr>
        </p:nvSpPr>
        <p:spPr>
          <a:xfrm>
            <a:off x="457200" y="1143000"/>
            <a:ext cx="8229600" cy="4864100"/>
          </a:xfrm>
        </p:spPr>
        <p:txBody>
          <a:bodyPr/>
          <a:lstStyle/>
          <a:p>
            <a:pPr marL="107950" indent="0">
              <a:spcAft>
                <a:spcPts val="1200"/>
              </a:spcAft>
              <a:buFont typeface="Wingdings 3" pitchFamily="18" charset="2"/>
              <a:buNone/>
            </a:pPr>
            <a:r>
              <a:rPr lang="en-US" sz="2600" b="1" smtClean="0">
                <a:ea typeface="ＭＳ Ｐゴシック" pitchFamily="-84" charset="-128"/>
              </a:rPr>
              <a:t>Goal</a:t>
            </a:r>
            <a:r>
              <a:rPr lang="en-US" sz="2600" smtClean="0">
                <a:ea typeface="ＭＳ Ｐゴシック" pitchFamily="-84" charset="-128"/>
              </a:rPr>
              <a:t>: All students will be proficient in reading.</a:t>
            </a:r>
          </a:p>
          <a:p>
            <a:pPr marL="107950" indent="0">
              <a:spcAft>
                <a:spcPts val="1200"/>
              </a:spcAft>
              <a:buFont typeface="Wingdings 3" pitchFamily="18" charset="2"/>
              <a:buNone/>
            </a:pPr>
            <a:r>
              <a:rPr lang="en-US" sz="2600" b="1" smtClean="0">
                <a:ea typeface="ＭＳ Ｐゴシック" pitchFamily="-84" charset="-128"/>
              </a:rPr>
              <a:t>Objective</a:t>
            </a:r>
            <a:r>
              <a:rPr lang="en-US" sz="2600" smtClean="0">
                <a:ea typeface="ＭＳ Ｐゴシック" pitchFamily="-84" charset="-128"/>
              </a:rPr>
              <a:t>: 85% of all students will demonstrate a 	proficiency in all reading standards in ELA 	by 06/30/2022 as measured by state level 	assessment, where an annual 4% increase 	will occur from the baseline of 46% in 2011.</a:t>
            </a:r>
          </a:p>
          <a:p>
            <a:pPr marL="107950" indent="0">
              <a:spcAft>
                <a:spcPts val="1200"/>
              </a:spcAft>
              <a:buFont typeface="Wingdings 3" pitchFamily="18" charset="2"/>
              <a:buNone/>
            </a:pPr>
            <a:r>
              <a:rPr lang="en-US" sz="2600" b="1" smtClean="0">
                <a:ea typeface="ＭＳ Ｐゴシック" pitchFamily="-84" charset="-128"/>
              </a:rPr>
              <a:t>Strategy</a:t>
            </a:r>
            <a:r>
              <a:rPr lang="en-US" sz="2600" smtClean="0">
                <a:ea typeface="ＭＳ Ｐゴシック" pitchFamily="-84" charset="-128"/>
              </a:rPr>
              <a:t>: Teachers will use _________, a research 	based strategy in the classroom.</a:t>
            </a:r>
          </a:p>
          <a:p>
            <a:pPr marL="107950" indent="0">
              <a:spcAft>
                <a:spcPts val="1200"/>
              </a:spcAft>
              <a:buFont typeface="Wingdings 3" pitchFamily="18" charset="2"/>
              <a:buNone/>
            </a:pPr>
            <a:r>
              <a:rPr lang="en-US" sz="2600" b="1" smtClean="0">
                <a:ea typeface="ＭＳ Ｐゴシック" pitchFamily="-84" charset="-128"/>
              </a:rPr>
              <a:t>Activity</a:t>
            </a:r>
            <a:r>
              <a:rPr lang="en-US" sz="2600" smtClean="0">
                <a:ea typeface="ＭＳ Ｐゴシック" pitchFamily="-84" charset="-128"/>
              </a:rPr>
              <a:t>: Teachers attend prof. learning in 	_______ .</a:t>
            </a:r>
          </a:p>
        </p:txBody>
      </p:sp>
      <p:sp>
        <p:nvSpPr>
          <p:cNvPr id="3" name="Title 2"/>
          <p:cNvSpPr>
            <a:spLocks noGrp="1"/>
          </p:cNvSpPr>
          <p:nvPr>
            <p:ph type="title"/>
          </p:nvPr>
        </p:nvSpPr>
        <p:spPr>
          <a:xfrm>
            <a:off x="457200" y="0"/>
            <a:ext cx="8229600" cy="1143000"/>
          </a:xfrm>
        </p:spPr>
        <p:txBody>
          <a:bodyPr/>
          <a:lstStyle/>
          <a:p>
            <a:pPr>
              <a:defRPr/>
            </a:pPr>
            <a:r>
              <a:rPr lang="en-US" dirty="0" smtClean="0">
                <a:ea typeface="+mj-ea"/>
              </a:rPr>
              <a:t>Sample SIP w/MTSS</a:t>
            </a:r>
            <a:endParaRPr lang="en-US" dirty="0">
              <a:ea typeface="+mj-ea"/>
            </a:endParaRPr>
          </a:p>
        </p:txBody>
      </p:sp>
    </p:spTree>
    <p:extLst>
      <p:ext uri="{BB962C8B-B14F-4D97-AF65-F5344CB8AC3E}">
        <p14:creationId xmlns:p14="http://schemas.microsoft.com/office/powerpoint/2010/main" val="5044419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nvSpPr>
        <p:spPr>
          <a:xfrm>
            <a:off x="244475" y="212725"/>
            <a:ext cx="8229600" cy="1143000"/>
          </a:xfrm>
          <a:prstGeom prst="rect">
            <a:avLst/>
          </a:prstGeom>
        </p:spPr>
        <p:txBody>
          <a:bodyPr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4000" dirty="0" smtClean="0"/>
              <a:t>School Improvement Process </a:t>
            </a:r>
          </a:p>
          <a:p>
            <a:pPr algn="l">
              <a:defRPr/>
            </a:pPr>
            <a:r>
              <a:rPr lang="en-US" sz="4000" dirty="0" smtClean="0"/>
              <a:t>with an MTSS </a:t>
            </a:r>
            <a:r>
              <a:rPr lang="en-US" sz="4000" dirty="0"/>
              <a:t>L</a:t>
            </a:r>
            <a:r>
              <a:rPr lang="en-US" sz="4000" dirty="0" smtClean="0"/>
              <a:t>ens</a:t>
            </a:r>
            <a:endParaRPr lang="en-US" sz="4000" dirty="0"/>
          </a:p>
        </p:txBody>
      </p:sp>
      <p:sp>
        <p:nvSpPr>
          <p:cNvPr id="13316" name="TextBox 47"/>
          <p:cNvSpPr txBox="1">
            <a:spLocks noChangeArrowheads="1"/>
          </p:cNvSpPr>
          <p:nvPr/>
        </p:nvSpPr>
        <p:spPr bwMode="auto">
          <a:xfrm>
            <a:off x="333375" y="3352800"/>
            <a:ext cx="8477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US" sz="2400" b="1" dirty="0" smtClean="0">
              <a:latin typeface="Arial" pitchFamily="34" charset="0"/>
              <a:ea typeface="+mn-ea"/>
            </a:endParaRPr>
          </a:p>
          <a:p>
            <a:pPr algn="ctr" eaLnBrk="1" hangingPunct="1">
              <a:defRPr/>
            </a:pPr>
            <a:r>
              <a:rPr lang="en-US" sz="2400" b="1" dirty="0" smtClean="0">
                <a:latin typeface="+mj-lt"/>
                <a:ea typeface="+mn-ea"/>
              </a:rPr>
              <a:t>We want to strategically embed MTSS language and practices within our school improvement planning and process. </a:t>
            </a:r>
            <a:br>
              <a:rPr lang="en-US" sz="2400" b="1" dirty="0" smtClean="0">
                <a:latin typeface="+mj-lt"/>
                <a:ea typeface="+mn-ea"/>
              </a:rPr>
            </a:br>
            <a:endParaRPr lang="en-US" sz="2400" b="1" dirty="0" smtClean="0">
              <a:latin typeface="+mj-lt"/>
              <a:ea typeface="+mn-ea"/>
            </a:endParaRPr>
          </a:p>
          <a:p>
            <a:pPr algn="ctr" eaLnBrk="1" hangingPunct="1">
              <a:defRPr/>
            </a:pPr>
            <a:r>
              <a:rPr lang="en-US" sz="2400" b="1" dirty="0" smtClean="0">
                <a:latin typeface="+mj-lt"/>
                <a:ea typeface="+mn-ea"/>
              </a:rPr>
              <a:t>How do we do this???</a:t>
            </a:r>
          </a:p>
        </p:txBody>
      </p:sp>
      <p:grpSp>
        <p:nvGrpSpPr>
          <p:cNvPr id="72708" name="Group 52"/>
          <p:cNvGrpSpPr>
            <a:grpSpLocks/>
          </p:cNvGrpSpPr>
          <p:nvPr/>
        </p:nvGrpSpPr>
        <p:grpSpPr bwMode="auto">
          <a:xfrm>
            <a:off x="406400" y="1828800"/>
            <a:ext cx="7896225" cy="946150"/>
            <a:chOff x="405984" y="1828800"/>
            <a:chExt cx="7896045" cy="946523"/>
          </a:xfrm>
        </p:grpSpPr>
        <p:sp>
          <p:nvSpPr>
            <p:cNvPr id="72709" name="Rectangle 17"/>
            <p:cNvSpPr>
              <a:spLocks noChangeArrowheads="1"/>
            </p:cNvSpPr>
            <p:nvPr/>
          </p:nvSpPr>
          <p:spPr bwMode="gray">
            <a:xfrm rot="3419336">
              <a:off x="446465" y="1810917"/>
              <a:ext cx="923925" cy="1004887"/>
            </a:xfrm>
            <a:prstGeom prst="rect">
              <a:avLst/>
            </a:prstGeom>
            <a:solidFill>
              <a:srgbClr val="9999FF"/>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999FF"/>
              </a:extrusionClr>
            </a:sp3d>
          </p:spPr>
          <p:txBody>
            <a:bodyPr wrap="none" lIns="91439" tIns="45719" rIns="91439" bIns="45719" anchor="ctr">
              <a:flatTx/>
            </a:bodyPr>
            <a:lstStyle/>
            <a:p>
              <a:pPr algn="ctr" eaLnBrk="0" hangingPunct="0"/>
              <a:endParaRPr lang="en-US" sz="2400"/>
            </a:p>
          </p:txBody>
        </p:sp>
        <p:grpSp>
          <p:nvGrpSpPr>
            <p:cNvPr id="72710" name="Group 6"/>
            <p:cNvGrpSpPr>
              <a:grpSpLocks/>
            </p:cNvGrpSpPr>
            <p:nvPr/>
          </p:nvGrpSpPr>
          <p:grpSpPr bwMode="auto">
            <a:xfrm>
              <a:off x="1392705" y="2046288"/>
              <a:ext cx="933450" cy="131762"/>
              <a:chOff x="2003" y="3439"/>
              <a:chExt cx="468" cy="244"/>
            </a:xfrm>
          </p:grpSpPr>
          <p:sp>
            <p:nvSpPr>
              <p:cNvPr id="72735" name="Oval 7"/>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2736" name="Rectangle 8"/>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10" name="Oval 9"/>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11" name="Oval 10"/>
              <p:cNvSpPr>
                <a:spLocks noChangeArrowheads="1"/>
              </p:cNvSpPr>
              <p:nvPr/>
            </p:nvSpPr>
            <p:spPr bwMode="gray">
              <a:xfrm>
                <a:off x="2439"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2711" name="Rectangle 11"/>
            <p:cNvSpPr>
              <a:spLocks noChangeArrowheads="1"/>
            </p:cNvSpPr>
            <p:nvPr/>
          </p:nvSpPr>
          <p:spPr bwMode="gray">
            <a:xfrm rot="3419336">
              <a:off x="2150736" y="1807369"/>
              <a:ext cx="923925" cy="1004888"/>
            </a:xfrm>
            <a:prstGeom prst="rect">
              <a:avLst/>
            </a:prstGeom>
            <a:solidFill>
              <a:srgbClr val="2D6BC7"/>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2D6BC7"/>
              </a:extrusionClr>
            </a:sp3d>
          </p:spPr>
          <p:txBody>
            <a:bodyPr wrap="none" lIns="91439" tIns="45719" rIns="91439" bIns="45719" anchor="ctr">
              <a:flatTx/>
            </a:bodyPr>
            <a:lstStyle/>
            <a:p>
              <a:pPr algn="ctr" eaLnBrk="0" hangingPunct="0"/>
              <a:endParaRPr lang="en-US" sz="2400"/>
            </a:p>
          </p:txBody>
        </p:sp>
        <p:grpSp>
          <p:nvGrpSpPr>
            <p:cNvPr id="72712" name="Group 12"/>
            <p:cNvGrpSpPr>
              <a:grpSpLocks/>
            </p:cNvGrpSpPr>
            <p:nvPr/>
          </p:nvGrpSpPr>
          <p:grpSpPr bwMode="auto">
            <a:xfrm>
              <a:off x="3115143" y="2046288"/>
              <a:ext cx="931862" cy="131762"/>
              <a:chOff x="2003" y="3439"/>
              <a:chExt cx="468" cy="244"/>
            </a:xfrm>
          </p:grpSpPr>
          <p:sp>
            <p:nvSpPr>
              <p:cNvPr id="72731" name="Oval 13"/>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2732" name="Rectangle 14"/>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16" name="Oval 15"/>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17" name="Oval 16"/>
              <p:cNvSpPr>
                <a:spLocks noChangeArrowheads="1"/>
              </p:cNvSpPr>
              <p:nvPr/>
            </p:nvSpPr>
            <p:spPr bwMode="gray">
              <a:xfrm>
                <a:off x="2439"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2713" name="Rectangle 17"/>
            <p:cNvSpPr>
              <a:spLocks noChangeArrowheads="1"/>
            </p:cNvSpPr>
            <p:nvPr/>
          </p:nvSpPr>
          <p:spPr bwMode="gray">
            <a:xfrm rot="3419336">
              <a:off x="3800149" y="1807369"/>
              <a:ext cx="923925" cy="1004887"/>
            </a:xfrm>
            <a:prstGeom prst="rect">
              <a:avLst/>
            </a:prstGeom>
            <a:solidFill>
              <a:srgbClr val="9999FF"/>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999FF"/>
              </a:extrusionClr>
            </a:sp3d>
          </p:spPr>
          <p:txBody>
            <a:bodyPr wrap="none" lIns="91439" tIns="45719" rIns="91439" bIns="45719" anchor="ctr">
              <a:flatTx/>
            </a:bodyPr>
            <a:lstStyle/>
            <a:p>
              <a:pPr algn="ctr" eaLnBrk="0" hangingPunct="0"/>
              <a:endParaRPr lang="en-US" sz="2400"/>
            </a:p>
          </p:txBody>
        </p:sp>
        <p:grpSp>
          <p:nvGrpSpPr>
            <p:cNvPr id="72714" name="Group 18"/>
            <p:cNvGrpSpPr>
              <a:grpSpLocks/>
            </p:cNvGrpSpPr>
            <p:nvPr/>
          </p:nvGrpSpPr>
          <p:grpSpPr bwMode="auto">
            <a:xfrm>
              <a:off x="4835993" y="2046288"/>
              <a:ext cx="1219200" cy="131762"/>
              <a:chOff x="2003" y="3439"/>
              <a:chExt cx="468" cy="244"/>
            </a:xfrm>
          </p:grpSpPr>
          <p:sp>
            <p:nvSpPr>
              <p:cNvPr id="72727" name="Oval 19"/>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2728" name="Rectangle 20"/>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22" name="Oval 21"/>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23" name="Oval 22"/>
              <p:cNvSpPr>
                <a:spLocks noChangeArrowheads="1"/>
              </p:cNvSpPr>
              <p:nvPr/>
            </p:nvSpPr>
            <p:spPr bwMode="gray">
              <a:xfrm>
                <a:off x="2438"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2715" name="Rectangle 23"/>
            <p:cNvSpPr>
              <a:spLocks noChangeArrowheads="1"/>
            </p:cNvSpPr>
            <p:nvPr/>
          </p:nvSpPr>
          <p:spPr bwMode="gray">
            <a:xfrm rot="3419336">
              <a:off x="5521792" y="1808163"/>
              <a:ext cx="923925" cy="1003300"/>
            </a:xfrm>
            <a:prstGeom prst="rect">
              <a:avLst/>
            </a:prstGeom>
            <a:solidFill>
              <a:srgbClr val="2D6BC7"/>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2D6BC7"/>
              </a:extrusionClr>
            </a:sp3d>
          </p:spPr>
          <p:txBody>
            <a:bodyPr wrap="none" lIns="91439" tIns="45719" rIns="91439" bIns="45719" anchor="ctr">
              <a:flatTx/>
            </a:bodyPr>
            <a:lstStyle/>
            <a:p>
              <a:pPr algn="ctr" eaLnBrk="0" hangingPunct="0"/>
              <a:endParaRPr lang="en-US" sz="2400"/>
            </a:p>
          </p:txBody>
        </p:sp>
        <p:sp>
          <p:nvSpPr>
            <p:cNvPr id="72716" name="Rectangle 24"/>
            <p:cNvSpPr>
              <a:spLocks noChangeArrowheads="1"/>
            </p:cNvSpPr>
            <p:nvPr/>
          </p:nvSpPr>
          <p:spPr bwMode="gray">
            <a:xfrm>
              <a:off x="608506" y="2170616"/>
              <a:ext cx="599842"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Goals</a:t>
              </a:r>
            </a:p>
          </p:txBody>
        </p:sp>
        <p:sp>
          <p:nvSpPr>
            <p:cNvPr id="72717" name="Rectangle 25"/>
            <p:cNvSpPr>
              <a:spLocks noChangeArrowheads="1"/>
            </p:cNvSpPr>
            <p:nvPr/>
          </p:nvSpPr>
          <p:spPr bwMode="gray">
            <a:xfrm>
              <a:off x="2159565" y="2147888"/>
              <a:ext cx="966866"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Objectives</a:t>
              </a:r>
            </a:p>
          </p:txBody>
        </p:sp>
        <p:sp>
          <p:nvSpPr>
            <p:cNvPr id="72718" name="Rectangle 26"/>
            <p:cNvSpPr>
              <a:spLocks noChangeArrowheads="1"/>
            </p:cNvSpPr>
            <p:nvPr/>
          </p:nvSpPr>
          <p:spPr bwMode="gray">
            <a:xfrm>
              <a:off x="3820275" y="2147888"/>
              <a:ext cx="92063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Strategies</a:t>
              </a:r>
            </a:p>
          </p:txBody>
        </p:sp>
        <p:sp>
          <p:nvSpPr>
            <p:cNvPr id="72719" name="Rectangle 27"/>
            <p:cNvSpPr>
              <a:spLocks noChangeArrowheads="1"/>
            </p:cNvSpPr>
            <p:nvPr/>
          </p:nvSpPr>
          <p:spPr bwMode="gray">
            <a:xfrm>
              <a:off x="5584455" y="2147888"/>
              <a:ext cx="875559"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Activities</a:t>
              </a:r>
            </a:p>
          </p:txBody>
        </p:sp>
        <p:grpSp>
          <p:nvGrpSpPr>
            <p:cNvPr id="72720" name="Group 31"/>
            <p:cNvGrpSpPr>
              <a:grpSpLocks/>
            </p:cNvGrpSpPr>
            <p:nvPr/>
          </p:nvGrpSpPr>
          <p:grpSpPr bwMode="auto">
            <a:xfrm>
              <a:off x="6540968" y="2055813"/>
              <a:ext cx="1219200" cy="131762"/>
              <a:chOff x="2003" y="3439"/>
              <a:chExt cx="468" cy="244"/>
            </a:xfrm>
          </p:grpSpPr>
          <p:sp>
            <p:nvSpPr>
              <p:cNvPr id="72723" name="Oval 3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2724" name="Rectangle 3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34" name="Oval 34"/>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35" name="Oval 35"/>
              <p:cNvSpPr>
                <a:spLocks noChangeArrowheads="1"/>
              </p:cNvSpPr>
              <p:nvPr/>
            </p:nvSpPr>
            <p:spPr bwMode="gray">
              <a:xfrm>
                <a:off x="2438"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2721" name="Rectangle 36"/>
            <p:cNvSpPr>
              <a:spLocks noChangeArrowheads="1"/>
            </p:cNvSpPr>
            <p:nvPr/>
          </p:nvSpPr>
          <p:spPr bwMode="gray">
            <a:xfrm rot="3419336">
              <a:off x="7315667" y="1789113"/>
              <a:ext cx="923925" cy="1003300"/>
            </a:xfrm>
            <a:prstGeom prst="rect">
              <a:avLst/>
            </a:prstGeom>
            <a:solidFill>
              <a:srgbClr val="9999FF"/>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999FF"/>
              </a:extrusionClr>
            </a:sp3d>
          </p:spPr>
          <p:txBody>
            <a:bodyPr wrap="none" lIns="91439" tIns="45719" rIns="91439" bIns="45719" anchor="ctr">
              <a:flatTx/>
            </a:bodyPr>
            <a:lstStyle/>
            <a:p>
              <a:pPr algn="ctr" eaLnBrk="0" hangingPunct="0"/>
              <a:endParaRPr lang="en-US" sz="2400"/>
            </a:p>
          </p:txBody>
        </p:sp>
        <p:sp>
          <p:nvSpPr>
            <p:cNvPr id="72722" name="Rectangle 37"/>
            <p:cNvSpPr>
              <a:spLocks noChangeArrowheads="1"/>
            </p:cNvSpPr>
            <p:nvPr/>
          </p:nvSpPr>
          <p:spPr bwMode="gray">
            <a:xfrm>
              <a:off x="7365942" y="2137995"/>
              <a:ext cx="936087"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algn="ctr"/>
              <a:r>
                <a:rPr lang="en-US" sz="1400">
                  <a:solidFill>
                    <a:schemeClr val="bg1"/>
                  </a:solidFill>
                </a:rPr>
                <a:t>Resources</a:t>
              </a:r>
            </a:p>
          </p:txBody>
        </p:sp>
      </p:grpSp>
    </p:spTree>
    <p:extLst>
      <p:ext uri="{BB962C8B-B14F-4D97-AF65-F5344CB8AC3E}">
        <p14:creationId xmlns:p14="http://schemas.microsoft.com/office/powerpoint/2010/main" val="751083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xEl>
                                              <p:pRg st="1" end="1"/>
                                            </p:txEl>
                                          </p:spTgt>
                                        </p:tgtEl>
                                        <p:attrNameLst>
                                          <p:attrName>style.visibility</p:attrName>
                                        </p:attrNameLst>
                                      </p:cBhvr>
                                      <p:to>
                                        <p:strVal val="visible"/>
                                      </p:to>
                                    </p:set>
                                    <p:animEffect transition="in" filter="fade">
                                      <p:cBhvr>
                                        <p:cTn id="7" dur="500"/>
                                        <p:tgtEl>
                                          <p:spTgt spid="1331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6">
                                            <p:txEl>
                                              <p:pRg st="2" end="2"/>
                                            </p:txEl>
                                          </p:spTgt>
                                        </p:tgtEl>
                                        <p:attrNameLst>
                                          <p:attrName>style.visibility</p:attrName>
                                        </p:attrNameLst>
                                      </p:cBhvr>
                                      <p:to>
                                        <p:strVal val="visible"/>
                                      </p:to>
                                    </p:set>
                                    <p:animEffect transition="in" filter="fade">
                                      <p:cBhvr>
                                        <p:cTn id="12" dur="500"/>
                                        <p:tgtEl>
                                          <p:spTgt spid="133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nvSpPr>
        <p:spPr>
          <a:xfrm>
            <a:off x="244475" y="212725"/>
            <a:ext cx="8229600" cy="1143000"/>
          </a:xfrm>
          <a:prstGeom prst="rect">
            <a:avLst/>
          </a:prstGeom>
        </p:spPr>
        <p:txBody>
          <a:bodyPr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4000" dirty="0" smtClean="0"/>
              <a:t>School Improvement Process </a:t>
            </a:r>
          </a:p>
          <a:p>
            <a:pPr algn="l">
              <a:defRPr/>
            </a:pPr>
            <a:r>
              <a:rPr lang="en-US" sz="4000" dirty="0" smtClean="0"/>
              <a:t>through an MTSS </a:t>
            </a:r>
            <a:r>
              <a:rPr lang="en-US" sz="4000" dirty="0"/>
              <a:t>L</a:t>
            </a:r>
            <a:r>
              <a:rPr lang="en-US" sz="4000" dirty="0" smtClean="0"/>
              <a:t>ens</a:t>
            </a:r>
            <a:endParaRPr lang="en-US" sz="4000" dirty="0"/>
          </a:p>
        </p:txBody>
      </p:sp>
      <p:sp>
        <p:nvSpPr>
          <p:cNvPr id="13316" name="TextBox 47"/>
          <p:cNvSpPr txBox="1">
            <a:spLocks noChangeArrowheads="1"/>
          </p:cNvSpPr>
          <p:nvPr/>
        </p:nvSpPr>
        <p:spPr bwMode="auto">
          <a:xfrm>
            <a:off x="333375" y="3352800"/>
            <a:ext cx="84772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r>
              <a:rPr lang="en-US" sz="2400" b="1" dirty="0" smtClean="0">
                <a:latin typeface="+mj-lt"/>
                <a:ea typeface="+mn-ea"/>
              </a:rPr>
              <a:t>In your teams, </a:t>
            </a:r>
            <a:r>
              <a:rPr lang="en-US" sz="2400" b="1" dirty="0" smtClean="0">
                <a:latin typeface="+mj-lt"/>
              </a:rPr>
              <a:t>review one </a:t>
            </a:r>
            <a:r>
              <a:rPr lang="en-US" sz="2400" b="1" dirty="0" smtClean="0">
                <a:latin typeface="+mj-lt"/>
                <a:ea typeface="+mn-ea"/>
              </a:rPr>
              <a:t>goal with </a:t>
            </a:r>
            <a:r>
              <a:rPr lang="en-US" sz="2400" b="1" dirty="0" smtClean="0">
                <a:latin typeface="+mj-lt"/>
              </a:rPr>
              <a:t>accompanying </a:t>
            </a:r>
            <a:r>
              <a:rPr lang="en-US" sz="2400" b="1" dirty="0" smtClean="0">
                <a:latin typeface="+mj-lt"/>
                <a:ea typeface="+mn-ea"/>
              </a:rPr>
              <a:t>objectives, strategies, and activities through an MTSS lens at your table.</a:t>
            </a:r>
          </a:p>
          <a:p>
            <a:pPr algn="ctr" eaLnBrk="1" hangingPunct="1">
              <a:defRPr/>
            </a:pPr>
            <a:endParaRPr lang="en-US" sz="2400" b="1" dirty="0">
              <a:latin typeface="+mj-lt"/>
            </a:endParaRPr>
          </a:p>
          <a:p>
            <a:pPr marL="342900" indent="-342900" eaLnBrk="1" hangingPunct="1">
              <a:buFont typeface="Arial" pitchFamily="34" charset="0"/>
              <a:buChar char="•"/>
              <a:defRPr/>
            </a:pPr>
            <a:r>
              <a:rPr lang="en-US" sz="2400" b="1" dirty="0" smtClean="0">
                <a:latin typeface="+mj-lt"/>
              </a:rPr>
              <a:t>Highlight evidence for each of the “Big 5”. </a:t>
            </a:r>
          </a:p>
          <a:p>
            <a:pPr marL="342900" indent="-342900" eaLnBrk="1" hangingPunct="1">
              <a:buFont typeface="Arial" pitchFamily="34" charset="0"/>
              <a:buChar char="•"/>
              <a:defRPr/>
            </a:pPr>
            <a:r>
              <a:rPr lang="en-US" sz="2400" b="1" dirty="0" smtClean="0">
                <a:latin typeface="+mj-lt"/>
              </a:rPr>
              <a:t>Where might it be strengthened to reflect the “Big 5”?</a:t>
            </a:r>
          </a:p>
          <a:p>
            <a:pPr marL="342900" indent="-342900" eaLnBrk="1" hangingPunct="1">
              <a:buFont typeface="Arial" pitchFamily="34" charset="0"/>
              <a:buChar char="•"/>
              <a:defRPr/>
            </a:pPr>
            <a:r>
              <a:rPr lang="en-US" sz="2400" b="1" dirty="0" smtClean="0">
                <a:latin typeface="+mj-lt"/>
              </a:rPr>
              <a:t>Revise your goal based on this…</a:t>
            </a:r>
            <a:endParaRPr lang="en-US" sz="2400" b="1" dirty="0" smtClean="0">
              <a:latin typeface="+mj-lt"/>
              <a:ea typeface="+mn-ea"/>
            </a:endParaRPr>
          </a:p>
        </p:txBody>
      </p:sp>
      <p:grpSp>
        <p:nvGrpSpPr>
          <p:cNvPr id="73732" name="Group 52"/>
          <p:cNvGrpSpPr>
            <a:grpSpLocks/>
          </p:cNvGrpSpPr>
          <p:nvPr/>
        </p:nvGrpSpPr>
        <p:grpSpPr bwMode="auto">
          <a:xfrm>
            <a:off x="406400" y="1828800"/>
            <a:ext cx="7896225" cy="946150"/>
            <a:chOff x="405984" y="1828800"/>
            <a:chExt cx="7896045" cy="946523"/>
          </a:xfrm>
        </p:grpSpPr>
        <p:sp>
          <p:nvSpPr>
            <p:cNvPr id="73733" name="Rectangle 17"/>
            <p:cNvSpPr>
              <a:spLocks noChangeArrowheads="1"/>
            </p:cNvSpPr>
            <p:nvPr/>
          </p:nvSpPr>
          <p:spPr bwMode="gray">
            <a:xfrm rot="3419336">
              <a:off x="446465" y="1810917"/>
              <a:ext cx="923925" cy="1004887"/>
            </a:xfrm>
            <a:prstGeom prst="rect">
              <a:avLst/>
            </a:prstGeom>
            <a:solidFill>
              <a:srgbClr val="9999FF"/>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999FF"/>
              </a:extrusionClr>
            </a:sp3d>
          </p:spPr>
          <p:txBody>
            <a:bodyPr wrap="none" lIns="91439" tIns="45719" rIns="91439" bIns="45719" anchor="ctr">
              <a:flatTx/>
            </a:bodyPr>
            <a:lstStyle/>
            <a:p>
              <a:pPr algn="ctr" eaLnBrk="0" hangingPunct="0"/>
              <a:endParaRPr lang="en-US" sz="2400"/>
            </a:p>
          </p:txBody>
        </p:sp>
        <p:grpSp>
          <p:nvGrpSpPr>
            <p:cNvPr id="73734" name="Group 6"/>
            <p:cNvGrpSpPr>
              <a:grpSpLocks/>
            </p:cNvGrpSpPr>
            <p:nvPr/>
          </p:nvGrpSpPr>
          <p:grpSpPr bwMode="auto">
            <a:xfrm>
              <a:off x="1392705" y="2046288"/>
              <a:ext cx="933450" cy="131762"/>
              <a:chOff x="2003" y="3439"/>
              <a:chExt cx="468" cy="244"/>
            </a:xfrm>
          </p:grpSpPr>
          <p:sp>
            <p:nvSpPr>
              <p:cNvPr id="73759" name="Oval 7"/>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3760" name="Rectangle 8"/>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10" name="Oval 9"/>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11" name="Oval 10"/>
              <p:cNvSpPr>
                <a:spLocks noChangeArrowheads="1"/>
              </p:cNvSpPr>
              <p:nvPr/>
            </p:nvSpPr>
            <p:spPr bwMode="gray">
              <a:xfrm>
                <a:off x="2439"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3735" name="Rectangle 11"/>
            <p:cNvSpPr>
              <a:spLocks noChangeArrowheads="1"/>
            </p:cNvSpPr>
            <p:nvPr/>
          </p:nvSpPr>
          <p:spPr bwMode="gray">
            <a:xfrm rot="3419336">
              <a:off x="2150736" y="1807369"/>
              <a:ext cx="923925" cy="1004888"/>
            </a:xfrm>
            <a:prstGeom prst="rect">
              <a:avLst/>
            </a:prstGeom>
            <a:solidFill>
              <a:srgbClr val="2D6BC7"/>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2D6BC7"/>
              </a:extrusionClr>
            </a:sp3d>
          </p:spPr>
          <p:txBody>
            <a:bodyPr wrap="none" lIns="91439" tIns="45719" rIns="91439" bIns="45719" anchor="ctr">
              <a:flatTx/>
            </a:bodyPr>
            <a:lstStyle/>
            <a:p>
              <a:pPr algn="ctr" eaLnBrk="0" hangingPunct="0"/>
              <a:endParaRPr lang="en-US" sz="2400"/>
            </a:p>
          </p:txBody>
        </p:sp>
        <p:grpSp>
          <p:nvGrpSpPr>
            <p:cNvPr id="73736" name="Group 12"/>
            <p:cNvGrpSpPr>
              <a:grpSpLocks/>
            </p:cNvGrpSpPr>
            <p:nvPr/>
          </p:nvGrpSpPr>
          <p:grpSpPr bwMode="auto">
            <a:xfrm>
              <a:off x="3115143" y="2046288"/>
              <a:ext cx="931862" cy="131762"/>
              <a:chOff x="2003" y="3439"/>
              <a:chExt cx="468" cy="244"/>
            </a:xfrm>
          </p:grpSpPr>
          <p:sp>
            <p:nvSpPr>
              <p:cNvPr id="73755" name="Oval 13"/>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3756" name="Rectangle 14"/>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16" name="Oval 15"/>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17" name="Oval 16"/>
              <p:cNvSpPr>
                <a:spLocks noChangeArrowheads="1"/>
              </p:cNvSpPr>
              <p:nvPr/>
            </p:nvSpPr>
            <p:spPr bwMode="gray">
              <a:xfrm>
                <a:off x="2439"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3737" name="Rectangle 17"/>
            <p:cNvSpPr>
              <a:spLocks noChangeArrowheads="1"/>
            </p:cNvSpPr>
            <p:nvPr/>
          </p:nvSpPr>
          <p:spPr bwMode="gray">
            <a:xfrm rot="3419336">
              <a:off x="3800149" y="1807369"/>
              <a:ext cx="923925" cy="1004887"/>
            </a:xfrm>
            <a:prstGeom prst="rect">
              <a:avLst/>
            </a:prstGeom>
            <a:solidFill>
              <a:srgbClr val="9999FF"/>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999FF"/>
              </a:extrusionClr>
            </a:sp3d>
          </p:spPr>
          <p:txBody>
            <a:bodyPr wrap="none" lIns="91439" tIns="45719" rIns="91439" bIns="45719" anchor="ctr">
              <a:flatTx/>
            </a:bodyPr>
            <a:lstStyle/>
            <a:p>
              <a:pPr algn="ctr" eaLnBrk="0" hangingPunct="0"/>
              <a:endParaRPr lang="en-US" sz="2400"/>
            </a:p>
          </p:txBody>
        </p:sp>
        <p:grpSp>
          <p:nvGrpSpPr>
            <p:cNvPr id="73738" name="Group 18"/>
            <p:cNvGrpSpPr>
              <a:grpSpLocks/>
            </p:cNvGrpSpPr>
            <p:nvPr/>
          </p:nvGrpSpPr>
          <p:grpSpPr bwMode="auto">
            <a:xfrm>
              <a:off x="4835993" y="2046288"/>
              <a:ext cx="1219200" cy="131762"/>
              <a:chOff x="2003" y="3439"/>
              <a:chExt cx="468" cy="244"/>
            </a:xfrm>
          </p:grpSpPr>
          <p:sp>
            <p:nvSpPr>
              <p:cNvPr id="73751" name="Oval 19"/>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3752" name="Rectangle 20"/>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22" name="Oval 21"/>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23" name="Oval 22"/>
              <p:cNvSpPr>
                <a:spLocks noChangeArrowheads="1"/>
              </p:cNvSpPr>
              <p:nvPr/>
            </p:nvSpPr>
            <p:spPr bwMode="gray">
              <a:xfrm>
                <a:off x="2438"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3739" name="Rectangle 23"/>
            <p:cNvSpPr>
              <a:spLocks noChangeArrowheads="1"/>
            </p:cNvSpPr>
            <p:nvPr/>
          </p:nvSpPr>
          <p:spPr bwMode="gray">
            <a:xfrm rot="3419336">
              <a:off x="5521792" y="1808163"/>
              <a:ext cx="923925" cy="1003300"/>
            </a:xfrm>
            <a:prstGeom prst="rect">
              <a:avLst/>
            </a:prstGeom>
            <a:solidFill>
              <a:srgbClr val="2D6BC7"/>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2D6BC7"/>
              </a:extrusionClr>
            </a:sp3d>
          </p:spPr>
          <p:txBody>
            <a:bodyPr wrap="none" lIns="91439" tIns="45719" rIns="91439" bIns="45719" anchor="ctr">
              <a:flatTx/>
            </a:bodyPr>
            <a:lstStyle/>
            <a:p>
              <a:pPr algn="ctr" eaLnBrk="0" hangingPunct="0"/>
              <a:endParaRPr lang="en-US" sz="2400"/>
            </a:p>
          </p:txBody>
        </p:sp>
        <p:sp>
          <p:nvSpPr>
            <p:cNvPr id="73740" name="Rectangle 24"/>
            <p:cNvSpPr>
              <a:spLocks noChangeArrowheads="1"/>
            </p:cNvSpPr>
            <p:nvPr/>
          </p:nvSpPr>
          <p:spPr bwMode="gray">
            <a:xfrm>
              <a:off x="608506" y="2170616"/>
              <a:ext cx="599842"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Goals</a:t>
              </a:r>
            </a:p>
          </p:txBody>
        </p:sp>
        <p:sp>
          <p:nvSpPr>
            <p:cNvPr id="73741" name="Rectangle 25"/>
            <p:cNvSpPr>
              <a:spLocks noChangeArrowheads="1"/>
            </p:cNvSpPr>
            <p:nvPr/>
          </p:nvSpPr>
          <p:spPr bwMode="gray">
            <a:xfrm>
              <a:off x="2159565" y="2147888"/>
              <a:ext cx="966866"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Objectives</a:t>
              </a:r>
            </a:p>
          </p:txBody>
        </p:sp>
        <p:sp>
          <p:nvSpPr>
            <p:cNvPr id="73742" name="Rectangle 26"/>
            <p:cNvSpPr>
              <a:spLocks noChangeArrowheads="1"/>
            </p:cNvSpPr>
            <p:nvPr/>
          </p:nvSpPr>
          <p:spPr bwMode="gray">
            <a:xfrm>
              <a:off x="3820275" y="2147888"/>
              <a:ext cx="92063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Strategies</a:t>
              </a:r>
            </a:p>
          </p:txBody>
        </p:sp>
        <p:sp>
          <p:nvSpPr>
            <p:cNvPr id="73743" name="Rectangle 27"/>
            <p:cNvSpPr>
              <a:spLocks noChangeArrowheads="1"/>
            </p:cNvSpPr>
            <p:nvPr/>
          </p:nvSpPr>
          <p:spPr bwMode="gray">
            <a:xfrm>
              <a:off x="5584455" y="2147888"/>
              <a:ext cx="875559"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Activities</a:t>
              </a:r>
            </a:p>
          </p:txBody>
        </p:sp>
        <p:grpSp>
          <p:nvGrpSpPr>
            <p:cNvPr id="73744" name="Group 31"/>
            <p:cNvGrpSpPr>
              <a:grpSpLocks/>
            </p:cNvGrpSpPr>
            <p:nvPr/>
          </p:nvGrpSpPr>
          <p:grpSpPr bwMode="auto">
            <a:xfrm>
              <a:off x="6540968" y="2055813"/>
              <a:ext cx="1219200" cy="131762"/>
              <a:chOff x="2003" y="3439"/>
              <a:chExt cx="468" cy="244"/>
            </a:xfrm>
          </p:grpSpPr>
          <p:sp>
            <p:nvSpPr>
              <p:cNvPr id="73747" name="Oval 3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3748" name="Rectangle 3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34" name="Oval 34"/>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35" name="Oval 35"/>
              <p:cNvSpPr>
                <a:spLocks noChangeArrowheads="1"/>
              </p:cNvSpPr>
              <p:nvPr/>
            </p:nvSpPr>
            <p:spPr bwMode="gray">
              <a:xfrm>
                <a:off x="2438"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3745" name="Rectangle 36"/>
            <p:cNvSpPr>
              <a:spLocks noChangeArrowheads="1"/>
            </p:cNvSpPr>
            <p:nvPr/>
          </p:nvSpPr>
          <p:spPr bwMode="gray">
            <a:xfrm rot="3419336">
              <a:off x="7315667" y="1789113"/>
              <a:ext cx="923925" cy="1003300"/>
            </a:xfrm>
            <a:prstGeom prst="rect">
              <a:avLst/>
            </a:prstGeom>
            <a:solidFill>
              <a:srgbClr val="9999FF"/>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999FF"/>
              </a:extrusionClr>
            </a:sp3d>
          </p:spPr>
          <p:txBody>
            <a:bodyPr wrap="none" lIns="91439" tIns="45719" rIns="91439" bIns="45719" anchor="ctr">
              <a:flatTx/>
            </a:bodyPr>
            <a:lstStyle/>
            <a:p>
              <a:pPr algn="ctr" eaLnBrk="0" hangingPunct="0"/>
              <a:endParaRPr lang="en-US" sz="2400"/>
            </a:p>
          </p:txBody>
        </p:sp>
        <p:sp>
          <p:nvSpPr>
            <p:cNvPr id="73746" name="Rectangle 37"/>
            <p:cNvSpPr>
              <a:spLocks noChangeArrowheads="1"/>
            </p:cNvSpPr>
            <p:nvPr/>
          </p:nvSpPr>
          <p:spPr bwMode="gray">
            <a:xfrm>
              <a:off x="7365942" y="2137995"/>
              <a:ext cx="936087"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algn="ctr"/>
              <a:r>
                <a:rPr lang="en-US" sz="1400">
                  <a:solidFill>
                    <a:schemeClr val="bg1"/>
                  </a:solidFill>
                </a:rPr>
                <a:t>Resources</a:t>
              </a:r>
            </a:p>
          </p:txBody>
        </p:sp>
      </p:grpSp>
    </p:spTree>
    <p:extLst>
      <p:ext uri="{BB962C8B-B14F-4D97-AF65-F5344CB8AC3E}">
        <p14:creationId xmlns:p14="http://schemas.microsoft.com/office/powerpoint/2010/main" val="1772352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fade">
                                      <p:cBhvr>
                                        <p:cTn id="7" dur="500"/>
                                        <p:tgtEl>
                                          <p:spTgt spid="133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6">
                                            <p:txEl>
                                              <p:pRg st="2" end="2"/>
                                            </p:txEl>
                                          </p:spTgt>
                                        </p:tgtEl>
                                        <p:attrNameLst>
                                          <p:attrName>style.visibility</p:attrName>
                                        </p:attrNameLst>
                                      </p:cBhvr>
                                      <p:to>
                                        <p:strVal val="visible"/>
                                      </p:to>
                                    </p:set>
                                    <p:animEffect transition="in" filter="fade">
                                      <p:cBhvr>
                                        <p:cTn id="12" dur="500"/>
                                        <p:tgtEl>
                                          <p:spTgt spid="133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6">
                                            <p:txEl>
                                              <p:pRg st="3" end="3"/>
                                            </p:txEl>
                                          </p:spTgt>
                                        </p:tgtEl>
                                        <p:attrNameLst>
                                          <p:attrName>style.visibility</p:attrName>
                                        </p:attrNameLst>
                                      </p:cBhvr>
                                      <p:to>
                                        <p:strVal val="visible"/>
                                      </p:to>
                                    </p:set>
                                    <p:animEffect transition="in" filter="fade">
                                      <p:cBhvr>
                                        <p:cTn id="17" dur="500"/>
                                        <p:tgtEl>
                                          <p:spTgt spid="133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6">
                                            <p:txEl>
                                              <p:pRg st="4" end="4"/>
                                            </p:txEl>
                                          </p:spTgt>
                                        </p:tgtEl>
                                        <p:attrNameLst>
                                          <p:attrName>style.visibility</p:attrName>
                                        </p:attrNameLst>
                                      </p:cBhvr>
                                      <p:to>
                                        <p:strVal val="visible"/>
                                      </p:to>
                                    </p:set>
                                    <p:animEffect transition="in" filter="fade">
                                      <p:cBhvr>
                                        <p:cTn id="22" dur="500"/>
                                        <p:tgtEl>
                                          <p:spTgt spid="133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1"/>
          <p:cNvSpPr>
            <a:spLocks noGrp="1"/>
          </p:cNvSpPr>
          <p:nvPr>
            <p:ph idx="1"/>
          </p:nvPr>
        </p:nvSpPr>
        <p:spPr>
          <a:xfrm>
            <a:off x="457200" y="1752600"/>
            <a:ext cx="8229600" cy="3886200"/>
          </a:xfrm>
        </p:spPr>
        <p:txBody>
          <a:bodyPr/>
          <a:lstStyle/>
          <a:p>
            <a:r>
              <a:rPr lang="en-US" sz="4000" dirty="0" smtClean="0">
                <a:ea typeface="ＭＳ Ｐゴシック" pitchFamily="-84" charset="-128"/>
              </a:rPr>
              <a:t>How can you fit MTSS into your SIP</a:t>
            </a:r>
            <a:r>
              <a:rPr lang="en-US" sz="4000" dirty="0" smtClean="0">
                <a:ea typeface="ＭＳ Ｐゴシック" pitchFamily="-84" charset="-128"/>
              </a:rPr>
              <a:t>?</a:t>
            </a:r>
          </a:p>
          <a:p>
            <a:endParaRPr lang="en-US" sz="1800" dirty="0" smtClean="0">
              <a:ea typeface="ＭＳ Ｐゴシック" pitchFamily="-84" charset="-128"/>
            </a:endParaRPr>
          </a:p>
          <a:p>
            <a:r>
              <a:rPr lang="en-US" sz="4000" dirty="0" smtClean="0">
                <a:ea typeface="ＭＳ Ｐゴシック" pitchFamily="-84" charset="-128"/>
              </a:rPr>
              <a:t>What would need to happen at an ISD level to make this happen?</a:t>
            </a:r>
          </a:p>
          <a:p>
            <a:pPr marL="0" indent="0">
              <a:buNone/>
            </a:pPr>
            <a:endParaRPr lang="en-US" dirty="0" smtClean="0">
              <a:ea typeface="ＭＳ Ｐゴシック" pitchFamily="-84" charset="-128"/>
            </a:endParaRPr>
          </a:p>
        </p:txBody>
      </p:sp>
      <p:sp>
        <p:nvSpPr>
          <p:cNvPr id="3" name="Title 2"/>
          <p:cNvSpPr>
            <a:spLocks noGrp="1"/>
          </p:cNvSpPr>
          <p:nvPr>
            <p:ph type="title"/>
          </p:nvPr>
        </p:nvSpPr>
        <p:spPr/>
        <p:txBody>
          <a:bodyPr/>
          <a:lstStyle/>
          <a:p>
            <a:pPr>
              <a:defRPr/>
            </a:pPr>
            <a:r>
              <a:rPr lang="en-US" dirty="0" smtClean="0">
                <a:ea typeface="+mj-ea"/>
              </a:rPr>
              <a:t>Answer in your groups…</a:t>
            </a:r>
            <a:endParaRPr lang="en-US" dirty="0">
              <a:ea typeface="+mj-ea"/>
            </a:endParaRPr>
          </a:p>
        </p:txBody>
      </p:sp>
    </p:spTree>
    <p:extLst>
      <p:ext uri="{BB962C8B-B14F-4D97-AF65-F5344CB8AC3E}">
        <p14:creationId xmlns:p14="http://schemas.microsoft.com/office/powerpoint/2010/main" val="42912095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Lunch Time</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957608"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7090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087562"/>
          </a:xfrm>
        </p:spPr>
        <p:txBody>
          <a:bodyPr/>
          <a:lstStyle/>
          <a:p>
            <a:r>
              <a:rPr lang="en-US" dirty="0" smtClean="0"/>
              <a:t>Developing an RESD Approach for Supporting MTSS</a:t>
            </a:r>
            <a:br>
              <a:rPr lang="en-US" dirty="0" smtClean="0"/>
            </a:br>
            <a:endParaRPr lang="en-US" dirty="0"/>
          </a:p>
        </p:txBody>
      </p:sp>
      <p:sp>
        <p:nvSpPr>
          <p:cNvPr id="3" name="TextBox 2"/>
          <p:cNvSpPr txBox="1"/>
          <p:nvPr/>
        </p:nvSpPr>
        <p:spPr>
          <a:xfrm>
            <a:off x="990600" y="2743200"/>
            <a:ext cx="7620000" cy="2554545"/>
          </a:xfrm>
          <a:prstGeom prst="rect">
            <a:avLst/>
          </a:prstGeom>
          <a:noFill/>
        </p:spPr>
        <p:txBody>
          <a:bodyPr wrap="square" rtlCol="0">
            <a:spAutoFit/>
          </a:bodyPr>
          <a:lstStyle/>
          <a:p>
            <a:pPr marL="285750" indent="-285750">
              <a:buFont typeface="Arial" pitchFamily="34" charset="0"/>
              <a:buChar char="•"/>
            </a:pPr>
            <a:r>
              <a:rPr lang="en-US" sz="3200" dirty="0" smtClean="0"/>
              <a:t>Developing Personnel Competency</a:t>
            </a:r>
          </a:p>
          <a:p>
            <a:pPr marL="285750" indent="-285750">
              <a:buFont typeface="Arial" pitchFamily="34" charset="0"/>
              <a:buChar char="•"/>
            </a:pPr>
            <a:endParaRPr lang="en-US" sz="3200" dirty="0" smtClean="0"/>
          </a:p>
          <a:p>
            <a:pPr marL="285750" indent="-285750">
              <a:buFont typeface="Arial" pitchFamily="34" charset="0"/>
              <a:buChar char="•"/>
            </a:pPr>
            <a:r>
              <a:rPr lang="en-US" sz="3200" dirty="0" smtClean="0"/>
              <a:t>Investing in Systems and Infrastructure</a:t>
            </a:r>
          </a:p>
          <a:p>
            <a:pPr marL="285750" indent="-285750">
              <a:buFont typeface="Arial" pitchFamily="34" charset="0"/>
              <a:buChar char="•"/>
            </a:pPr>
            <a:endParaRPr lang="en-US" sz="3200" dirty="0" smtClean="0"/>
          </a:p>
          <a:p>
            <a:pPr marL="285750" indent="-285750">
              <a:buFont typeface="Arial" pitchFamily="34" charset="0"/>
              <a:buChar char="•"/>
            </a:pPr>
            <a:r>
              <a:rPr lang="en-US" sz="3200" dirty="0" smtClean="0"/>
              <a:t>Assuring Leadership Capacity</a:t>
            </a:r>
            <a:endParaRPr lang="en-US" sz="3200" dirty="0"/>
          </a:p>
        </p:txBody>
      </p:sp>
    </p:spTree>
    <p:extLst>
      <p:ext uri="{BB962C8B-B14F-4D97-AF65-F5344CB8AC3E}">
        <p14:creationId xmlns:p14="http://schemas.microsoft.com/office/powerpoint/2010/main" val="21953403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102870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2772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342" y="1954546"/>
            <a:ext cx="4034201" cy="4370054"/>
          </a:xfrm>
        </p:spPr>
        <p:txBody>
          <a:bodyPr>
            <a:normAutofit/>
          </a:bodyPr>
          <a:lstStyle/>
          <a:p>
            <a:pPr marL="0" indent="0" eaLnBrk="1" fontAlgn="auto" hangingPunct="1">
              <a:spcAft>
                <a:spcPts val="0"/>
              </a:spcAft>
              <a:buFont typeface="Arial" pitchFamily="34" charset="0"/>
              <a:buNone/>
              <a:defRPr/>
            </a:pPr>
            <a:endParaRPr lang="en-US" dirty="0">
              <a:ea typeface="+mn-ea"/>
            </a:endParaRPr>
          </a:p>
          <a:p>
            <a:pPr marL="365760" indent="-256032" eaLnBrk="1" fontAlgn="auto" hangingPunct="1">
              <a:spcAft>
                <a:spcPts val="0"/>
              </a:spcAft>
              <a:buFont typeface="Wingdings 3"/>
              <a:buChar char=""/>
              <a:defRPr/>
            </a:pPr>
            <a:endParaRPr lang="en-US" dirty="0">
              <a:ea typeface="+mn-ea"/>
            </a:endParaRPr>
          </a:p>
        </p:txBody>
      </p:sp>
      <p:pic>
        <p:nvPicPr>
          <p:cNvPr id="4710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83340"/>
            <a:ext cx="4254806" cy="400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2047" y="1129553"/>
            <a:ext cx="4419600" cy="4062651"/>
          </a:xfrm>
          <a:prstGeom prst="rect">
            <a:avLst/>
          </a:prstGeom>
          <a:solidFill>
            <a:schemeClr val="accent5">
              <a:lumMod val="90000"/>
              <a:lumOff val="10000"/>
            </a:schemeClr>
          </a:solidFill>
        </p:spPr>
        <p:txBody>
          <a:bodyPr wrap="square" rtlCol="0">
            <a:spAutoFit/>
          </a:bodyPr>
          <a:lstStyle/>
          <a:p>
            <a:pPr marL="342900" indent="-342900">
              <a:buFont typeface="+mj-lt"/>
              <a:buAutoNum type="arabicPeriod"/>
            </a:pPr>
            <a:r>
              <a:rPr lang="en-US" sz="2000" b="1" dirty="0" smtClean="0">
                <a:solidFill>
                  <a:schemeClr val="bg1"/>
                </a:solidFill>
              </a:rPr>
              <a:t>School Improvement Team completes School Building Self-Assessment of Essential MTSS Practices.</a:t>
            </a:r>
          </a:p>
          <a:p>
            <a:pPr marL="342900" indent="-342900">
              <a:buFont typeface="+mj-lt"/>
              <a:buAutoNum type="arabicPeriod"/>
            </a:pPr>
            <a:endParaRPr lang="en-US" sz="2000" b="1" dirty="0" smtClean="0">
              <a:solidFill>
                <a:schemeClr val="bg1"/>
              </a:solidFill>
            </a:endParaRPr>
          </a:p>
          <a:p>
            <a:pPr marL="342900" indent="-342900">
              <a:buFont typeface="+mj-lt"/>
              <a:buAutoNum type="arabicPeriod"/>
            </a:pPr>
            <a:r>
              <a:rPr lang="en-US" sz="2000" b="1" dirty="0" smtClean="0">
                <a:solidFill>
                  <a:schemeClr val="bg1"/>
                </a:solidFill>
              </a:rPr>
              <a:t>CGRESD Rep meets with District Leadership Team to review and understand LEA needs.</a:t>
            </a:r>
          </a:p>
          <a:p>
            <a:pPr marL="342900" indent="-342900">
              <a:buFont typeface="+mj-lt"/>
              <a:buAutoNum type="arabicPeriod"/>
            </a:pPr>
            <a:endParaRPr lang="en-US" sz="2000" b="1" dirty="0" smtClean="0">
              <a:solidFill>
                <a:schemeClr val="bg1"/>
              </a:solidFill>
            </a:endParaRPr>
          </a:p>
          <a:p>
            <a:pPr marL="342900" indent="-342900">
              <a:buFont typeface="+mj-lt"/>
              <a:buAutoNum type="arabicPeriod"/>
            </a:pPr>
            <a:r>
              <a:rPr lang="en-US" sz="2000" b="1" dirty="0" smtClean="0">
                <a:solidFill>
                  <a:schemeClr val="bg1"/>
                </a:solidFill>
              </a:rPr>
              <a:t>Technical Assistance Plan tailored to meet LEA needs.</a:t>
            </a:r>
          </a:p>
          <a:p>
            <a:endParaRPr lang="en-US" dirty="0"/>
          </a:p>
        </p:txBody>
      </p:sp>
    </p:spTree>
    <p:extLst>
      <p:ext uri="{BB962C8B-B14F-4D97-AF65-F5344CB8AC3E}">
        <p14:creationId xmlns:p14="http://schemas.microsoft.com/office/powerpoint/2010/main" val="2242219364"/>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ea typeface="+mj-ea"/>
              </a:rPr>
              <a:t>Book Study Possibilities</a:t>
            </a:r>
            <a:endParaRPr lang="en-US" dirty="0">
              <a:ea typeface="+mj-ea"/>
            </a:endParaRPr>
          </a:p>
        </p:txBody>
      </p:sp>
      <p:pic>
        <p:nvPicPr>
          <p:cNvPr id="82947" name="Picture 2" descr="http://ecx.images-amazon.com/images/I/41irsZavELL._BO2,204,203,200_PIsitb-sticker-arrow-click,TopRight,35,-76_AA300_SH20_OU01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Box 3"/>
          <p:cNvSpPr txBox="1">
            <a:spLocks noChangeArrowheads="1"/>
          </p:cNvSpPr>
          <p:nvPr/>
        </p:nvSpPr>
        <p:spPr bwMode="auto">
          <a:xfrm>
            <a:off x="4343400" y="2057400"/>
            <a:ext cx="3429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b="1" dirty="0" smtClean="0">
                <a:solidFill>
                  <a:prstClr val="black"/>
                </a:solidFill>
                <a:latin typeface="Lucida Sans Unicode"/>
                <a:ea typeface="ＭＳ Ｐゴシック" pitchFamily="-84" charset="-128"/>
              </a:rPr>
              <a:t>Visible Learning for Teachers: Maximizing Impact on Learning </a:t>
            </a:r>
          </a:p>
          <a:p>
            <a:pPr eaLnBrk="1" hangingPunct="1">
              <a:defRPr/>
            </a:pPr>
            <a:endParaRPr lang="en-US" b="1" dirty="0" smtClean="0">
              <a:solidFill>
                <a:prstClr val="black"/>
              </a:solidFill>
              <a:latin typeface="Lucida Sans Unicode"/>
              <a:ea typeface="ＭＳ Ｐゴシック" pitchFamily="-84" charset="-128"/>
            </a:endParaRPr>
          </a:p>
          <a:p>
            <a:pPr eaLnBrk="1" hangingPunct="1">
              <a:defRPr/>
            </a:pPr>
            <a:r>
              <a:rPr lang="en-US" b="1" dirty="0" smtClean="0">
                <a:solidFill>
                  <a:prstClr val="black"/>
                </a:solidFill>
                <a:latin typeface="Lucida Sans Unicode"/>
                <a:ea typeface="ＭＳ Ｐゴシック" pitchFamily="-84" charset="-128"/>
              </a:rPr>
              <a:t>John Hattie</a:t>
            </a:r>
          </a:p>
          <a:p>
            <a:pPr eaLnBrk="1" hangingPunct="1">
              <a:defRPr/>
            </a:pPr>
            <a:endParaRPr lang="en-US" b="1" dirty="0" smtClean="0">
              <a:solidFill>
                <a:prstClr val="black"/>
              </a:solidFill>
              <a:latin typeface="Lucida Sans Unicode"/>
              <a:ea typeface="ＭＳ Ｐゴシック" pitchFamily="-84" charset="-128"/>
            </a:endParaRPr>
          </a:p>
          <a:p>
            <a:pPr eaLnBrk="1" hangingPunct="1">
              <a:defRPr/>
            </a:pPr>
            <a:r>
              <a:rPr lang="en-US" b="1" dirty="0" smtClean="0">
                <a:solidFill>
                  <a:prstClr val="black"/>
                </a:solidFill>
                <a:latin typeface="Lucida Sans Unicode"/>
                <a:ea typeface="ＭＳ Ｐゴシック" pitchFamily="-84" charset="-128"/>
              </a:rPr>
              <a:t>Topic: </a:t>
            </a:r>
            <a:r>
              <a:rPr lang="en-US" dirty="0" smtClean="0">
                <a:solidFill>
                  <a:prstClr val="black"/>
                </a:solidFill>
                <a:latin typeface="Lucida Sans Unicode"/>
                <a:ea typeface="ＭＳ Ｐゴシック" pitchFamily="-84" charset="-128"/>
              </a:rPr>
              <a:t>Practical step-by-step guidance to the successful implementation of visible learning and visible teaching in the classroom. </a:t>
            </a:r>
          </a:p>
        </p:txBody>
      </p:sp>
    </p:spTree>
    <p:extLst>
      <p:ext uri="{BB962C8B-B14F-4D97-AF65-F5344CB8AC3E}">
        <p14:creationId xmlns:p14="http://schemas.microsoft.com/office/powerpoint/2010/main" val="41085849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ea typeface="+mj-ea"/>
              </a:rPr>
              <a:t>Book Study Possibilities</a:t>
            </a:r>
            <a:endParaRPr lang="en-US" dirty="0">
              <a:ea typeface="+mj-ea"/>
            </a:endParaRPr>
          </a:p>
        </p:txBody>
      </p:sp>
      <p:sp>
        <p:nvSpPr>
          <p:cNvPr id="83971" name="TextBox 3"/>
          <p:cNvSpPr txBox="1">
            <a:spLocks noChangeArrowheads="1"/>
          </p:cNvSpPr>
          <p:nvPr/>
        </p:nvSpPr>
        <p:spPr bwMode="auto">
          <a:xfrm>
            <a:off x="4368800" y="1225550"/>
            <a:ext cx="3429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r>
              <a:rPr lang="en-US" b="1" smtClean="0">
                <a:solidFill>
                  <a:prstClr val="black"/>
                </a:solidFill>
                <a:latin typeface="Lucida Sans Unicode" pitchFamily="34" charset="0"/>
              </a:rPr>
              <a:t>Simplifying Response to Intervention: Four Essential Guiding Principles </a:t>
            </a:r>
          </a:p>
          <a:p>
            <a:pPr eaLnBrk="1" hangingPunct="1"/>
            <a:endParaRPr lang="en-US" b="1" smtClean="0">
              <a:solidFill>
                <a:prstClr val="black"/>
              </a:solidFill>
              <a:latin typeface="Lucida Sans Unicode" pitchFamily="34" charset="0"/>
            </a:endParaRPr>
          </a:p>
          <a:p>
            <a:pPr eaLnBrk="1" hangingPunct="1"/>
            <a:r>
              <a:rPr lang="en-US" b="1" smtClean="0">
                <a:solidFill>
                  <a:prstClr val="black"/>
                </a:solidFill>
                <a:latin typeface="Lucida Sans Unicode" pitchFamily="34" charset="0"/>
              </a:rPr>
              <a:t>Buffum, Mattos, &amp; Weber</a:t>
            </a:r>
          </a:p>
          <a:p>
            <a:pPr eaLnBrk="1" hangingPunct="1"/>
            <a:endParaRPr lang="en-US" b="1" smtClean="0">
              <a:solidFill>
                <a:prstClr val="black"/>
              </a:solidFill>
              <a:latin typeface="Lucida Sans Unicode" pitchFamily="34" charset="0"/>
            </a:endParaRPr>
          </a:p>
          <a:p>
            <a:pPr eaLnBrk="1" hangingPunct="1"/>
            <a:r>
              <a:rPr lang="en-US" b="1" smtClean="0">
                <a:solidFill>
                  <a:prstClr val="black"/>
                </a:solidFill>
                <a:latin typeface="Lucida Sans Unicode" pitchFamily="34" charset="0"/>
              </a:rPr>
              <a:t>Topic: </a:t>
            </a:r>
            <a:r>
              <a:rPr lang="en-US" smtClean="0">
                <a:solidFill>
                  <a:prstClr val="black"/>
                </a:solidFill>
                <a:latin typeface="Lucida Sans Unicode" pitchFamily="34" charset="0"/>
              </a:rPr>
              <a:t>This book is an update to the authors' first book Pyramid Response to Intervention. It answers many of the questions that practitioners have had as they've implemented the PLC practices in their schools related to providing time and support for students struggling to learn. It is easy to read and practical to apply. </a:t>
            </a:r>
          </a:p>
          <a:p>
            <a:pPr eaLnBrk="1" hangingPunct="1"/>
            <a:endParaRPr lang="en-US" smtClean="0">
              <a:solidFill>
                <a:prstClr val="black"/>
              </a:solidFill>
              <a:latin typeface="Lucida Sans Unicode" pitchFamily="34" charset="0"/>
            </a:endParaRPr>
          </a:p>
        </p:txBody>
      </p:sp>
      <p:pic>
        <p:nvPicPr>
          <p:cNvPr id="83972" name="Picture 2" descr="http://ecx.images-amazon.com/images/I/511gU9TYbML._BO2,204,203,200_PIsitb-sticker-arrow-click,TopRight,35,-76_AA300_SH20_OU01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6205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033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NMLC Data Comparison</a:t>
            </a:r>
            <a:br>
              <a:rPr lang="en-US" dirty="0" smtClean="0"/>
            </a:br>
            <a:r>
              <a:rPr lang="en-US" dirty="0" smtClean="0"/>
              <a:t>Science 2011-2012</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520" y="1447800"/>
            <a:ext cx="9021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0315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ea typeface="+mj-ea"/>
              </a:rPr>
              <a:t>Book Study Possibilities</a:t>
            </a:r>
            <a:endParaRPr lang="en-US" dirty="0">
              <a:ea typeface="+mj-ea"/>
            </a:endParaRPr>
          </a:p>
        </p:txBody>
      </p:sp>
      <p:sp>
        <p:nvSpPr>
          <p:cNvPr id="77827" name="TextBox 3"/>
          <p:cNvSpPr txBox="1">
            <a:spLocks noChangeArrowheads="1"/>
          </p:cNvSpPr>
          <p:nvPr/>
        </p:nvSpPr>
        <p:spPr bwMode="auto">
          <a:xfrm>
            <a:off x="4338638" y="1958975"/>
            <a:ext cx="3429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b="1" dirty="0" err="1" smtClean="0">
                <a:solidFill>
                  <a:prstClr val="black"/>
                </a:solidFill>
                <a:latin typeface="Lucida Sans Unicode"/>
                <a:ea typeface="ＭＳ Ｐゴシック" pitchFamily="-84" charset="-128"/>
              </a:rPr>
              <a:t>RtI</a:t>
            </a:r>
            <a:r>
              <a:rPr lang="en-US" b="1" dirty="0" smtClean="0">
                <a:solidFill>
                  <a:prstClr val="black"/>
                </a:solidFill>
                <a:latin typeface="Lucida Sans Unicode"/>
                <a:ea typeface="ＭＳ Ｐゴシック" pitchFamily="-84" charset="-128"/>
              </a:rPr>
              <a:t>: The Forgotten Tier</a:t>
            </a:r>
          </a:p>
          <a:p>
            <a:pPr eaLnBrk="1" hangingPunct="1">
              <a:defRPr/>
            </a:pPr>
            <a:endParaRPr lang="en-US" b="1" dirty="0" smtClean="0">
              <a:solidFill>
                <a:prstClr val="black"/>
              </a:solidFill>
              <a:latin typeface="Lucida Sans Unicode"/>
              <a:ea typeface="ＭＳ Ｐゴシック" pitchFamily="-84" charset="-128"/>
            </a:endParaRPr>
          </a:p>
          <a:p>
            <a:pPr eaLnBrk="1" hangingPunct="1">
              <a:defRPr/>
            </a:pPr>
            <a:r>
              <a:rPr lang="en-US" b="1" dirty="0" err="1" smtClean="0">
                <a:solidFill>
                  <a:prstClr val="black"/>
                </a:solidFill>
                <a:latin typeface="Lucida Sans Unicode"/>
                <a:ea typeface="ＭＳ Ｐゴシック" pitchFamily="-84" charset="-128"/>
              </a:rPr>
              <a:t>Allain</a:t>
            </a:r>
            <a:r>
              <a:rPr lang="en-US" b="1" dirty="0" smtClean="0">
                <a:solidFill>
                  <a:prstClr val="black"/>
                </a:solidFill>
                <a:latin typeface="Lucida Sans Unicode"/>
                <a:ea typeface="ＭＳ Ｐゴシック" pitchFamily="-84" charset="-128"/>
              </a:rPr>
              <a:t> &amp; </a:t>
            </a:r>
            <a:r>
              <a:rPr lang="en-US" b="1" dirty="0" err="1" smtClean="0">
                <a:solidFill>
                  <a:prstClr val="black"/>
                </a:solidFill>
                <a:latin typeface="Lucida Sans Unicode"/>
                <a:ea typeface="ＭＳ Ｐゴシック" pitchFamily="-84" charset="-128"/>
              </a:rPr>
              <a:t>Eberhardt</a:t>
            </a:r>
            <a:endParaRPr lang="en-US" b="1" dirty="0" smtClean="0">
              <a:solidFill>
                <a:prstClr val="black"/>
              </a:solidFill>
              <a:latin typeface="Lucida Sans Unicode"/>
              <a:ea typeface="ＭＳ Ｐゴシック" pitchFamily="-84" charset="-128"/>
            </a:endParaRPr>
          </a:p>
          <a:p>
            <a:pPr eaLnBrk="1" hangingPunct="1">
              <a:defRPr/>
            </a:pPr>
            <a:endParaRPr lang="en-US" b="1" dirty="0" smtClean="0">
              <a:solidFill>
                <a:prstClr val="black"/>
              </a:solidFill>
              <a:latin typeface="Lucida Sans Unicode"/>
              <a:ea typeface="ＭＳ Ｐゴシック" pitchFamily="-84" charset="-128"/>
            </a:endParaRPr>
          </a:p>
          <a:p>
            <a:pPr eaLnBrk="1" hangingPunct="1">
              <a:defRPr/>
            </a:pPr>
            <a:r>
              <a:rPr lang="en-US" b="1" dirty="0" smtClean="0">
                <a:solidFill>
                  <a:prstClr val="black"/>
                </a:solidFill>
                <a:latin typeface="Lucida Sans Unicode"/>
                <a:ea typeface="ＭＳ Ｐゴシック" pitchFamily="-84" charset="-128"/>
              </a:rPr>
              <a:t>Topic: </a:t>
            </a:r>
            <a:r>
              <a:rPr lang="en-US" dirty="0" smtClean="0">
                <a:solidFill>
                  <a:prstClr val="black"/>
                </a:solidFill>
                <a:latin typeface="Lucida Sans Unicode"/>
                <a:ea typeface="ＭＳ Ｐゴシック" pitchFamily="-84" charset="-128"/>
              </a:rPr>
              <a:t>An essential resource for teachers, administrators, </a:t>
            </a:r>
            <a:r>
              <a:rPr lang="en-US" dirty="0" err="1" smtClean="0">
                <a:solidFill>
                  <a:prstClr val="black"/>
                </a:solidFill>
                <a:latin typeface="Lucida Sans Unicode"/>
                <a:ea typeface="ＭＳ Ｐゴシック" pitchFamily="-84" charset="-128"/>
              </a:rPr>
              <a:t>RtI</a:t>
            </a:r>
            <a:r>
              <a:rPr lang="en-US" dirty="0" smtClean="0">
                <a:solidFill>
                  <a:prstClr val="black"/>
                </a:solidFill>
                <a:latin typeface="Lucida Sans Unicode"/>
                <a:ea typeface="ＭＳ Ｐゴシック" pitchFamily="-84" charset="-128"/>
              </a:rPr>
              <a:t> teams, and Professional Learning Communities who want to make </a:t>
            </a:r>
            <a:r>
              <a:rPr lang="en-US" dirty="0" err="1" smtClean="0">
                <a:solidFill>
                  <a:prstClr val="black"/>
                </a:solidFill>
                <a:latin typeface="Lucida Sans Unicode"/>
                <a:ea typeface="ＭＳ Ｐゴシック" pitchFamily="-84" charset="-128"/>
              </a:rPr>
              <a:t>RtI</a:t>
            </a:r>
            <a:r>
              <a:rPr lang="en-US" dirty="0" smtClean="0">
                <a:solidFill>
                  <a:prstClr val="black"/>
                </a:solidFill>
                <a:latin typeface="Lucida Sans Unicode"/>
                <a:ea typeface="ＭＳ Ｐゴシック" pitchFamily="-84" charset="-128"/>
              </a:rPr>
              <a:t> work for all students. The great promise of </a:t>
            </a:r>
            <a:r>
              <a:rPr lang="en-US" dirty="0" err="1" smtClean="0">
                <a:solidFill>
                  <a:prstClr val="black"/>
                </a:solidFill>
                <a:latin typeface="Lucida Sans Unicode"/>
                <a:ea typeface="ＭＳ Ｐゴシック" pitchFamily="-84" charset="-128"/>
              </a:rPr>
              <a:t>RtI</a:t>
            </a:r>
            <a:r>
              <a:rPr lang="en-US" dirty="0" smtClean="0">
                <a:solidFill>
                  <a:prstClr val="black"/>
                </a:solidFill>
                <a:latin typeface="Lucida Sans Unicode"/>
                <a:ea typeface="ＭＳ Ｐゴシック" pitchFamily="-84" charset="-128"/>
              </a:rPr>
              <a:t> is the potential to reach and teach all students</a:t>
            </a:r>
            <a:r>
              <a:rPr lang="en-US" dirty="0" smtClean="0">
                <a:solidFill>
                  <a:prstClr val="black"/>
                </a:solidFill>
                <a:ea typeface="ＭＳ Ｐゴシック" pitchFamily="-84" charset="-128"/>
              </a:rPr>
              <a:t>.</a:t>
            </a:r>
          </a:p>
        </p:txBody>
      </p:sp>
      <p:pic>
        <p:nvPicPr>
          <p:cNvPr id="84996" name="Picture 2" descr="http://ecx.images-amazon.com/images/I/51BkV5S%2BJkL._BO2,204,203,200_PIsitb-sticker-arrow-click,TopRight,35,-76_AA300_SH20_OU01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1527175"/>
            <a:ext cx="4000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7254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ea typeface="+mj-ea"/>
              </a:rPr>
              <a:t>Book Study Possibilities</a:t>
            </a:r>
            <a:endParaRPr lang="en-US" dirty="0">
              <a:ea typeface="+mj-ea"/>
            </a:endParaRPr>
          </a:p>
        </p:txBody>
      </p:sp>
      <p:sp>
        <p:nvSpPr>
          <p:cNvPr id="86019" name="TextBox 3"/>
          <p:cNvSpPr txBox="1">
            <a:spLocks noChangeArrowheads="1"/>
          </p:cNvSpPr>
          <p:nvPr/>
        </p:nvSpPr>
        <p:spPr bwMode="auto">
          <a:xfrm>
            <a:off x="4338638" y="1371600"/>
            <a:ext cx="3429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r>
              <a:rPr lang="en-US" b="1" smtClean="0">
                <a:solidFill>
                  <a:prstClr val="black"/>
                </a:solidFill>
                <a:latin typeface="Lucida Sans Unicode" pitchFamily="34" charset="0"/>
              </a:rPr>
              <a:t>RtI: Asssessment for Intervention</a:t>
            </a:r>
          </a:p>
          <a:p>
            <a:pPr eaLnBrk="1" hangingPunct="1"/>
            <a:endParaRPr lang="en-US" b="1" smtClean="0">
              <a:solidFill>
                <a:prstClr val="black"/>
              </a:solidFill>
              <a:latin typeface="Lucida Sans Unicode" pitchFamily="34" charset="0"/>
            </a:endParaRPr>
          </a:p>
          <a:p>
            <a:pPr eaLnBrk="1" hangingPunct="1"/>
            <a:r>
              <a:rPr lang="en-US" b="1" smtClean="0">
                <a:solidFill>
                  <a:prstClr val="black"/>
                </a:solidFill>
                <a:latin typeface="Lucida Sans Unicode" pitchFamily="34" charset="0"/>
              </a:rPr>
              <a:t>Brown-Chidsey &amp; Andren</a:t>
            </a:r>
          </a:p>
          <a:p>
            <a:pPr eaLnBrk="1" hangingPunct="1"/>
            <a:endParaRPr lang="en-US" b="1" smtClean="0">
              <a:solidFill>
                <a:prstClr val="black"/>
              </a:solidFill>
              <a:latin typeface="Lucida Sans Unicode" pitchFamily="34" charset="0"/>
            </a:endParaRPr>
          </a:p>
          <a:p>
            <a:pPr eaLnBrk="1" hangingPunct="1"/>
            <a:r>
              <a:rPr lang="en-US" b="1" smtClean="0">
                <a:solidFill>
                  <a:prstClr val="black"/>
                </a:solidFill>
                <a:latin typeface="Lucida Sans Unicode" pitchFamily="34" charset="0"/>
              </a:rPr>
              <a:t>Topic: </a:t>
            </a:r>
            <a:r>
              <a:rPr lang="en-US" smtClean="0">
                <a:solidFill>
                  <a:prstClr val="black"/>
                </a:solidFill>
                <a:latin typeface="Lucida Sans Unicode" pitchFamily="34" charset="0"/>
              </a:rPr>
              <a:t>Problem-solving assessment is an essential component of multi-tiered systems of support such as response to intervention (RTI) and positive behavioral interventions and supports (PBIS). This authoritative work provides a complete guide to implementing a wide range of problem-solving assessment methods.</a:t>
            </a:r>
          </a:p>
        </p:txBody>
      </p:sp>
      <p:pic>
        <p:nvPicPr>
          <p:cNvPr id="86020" name="Picture 2" descr="Front Cov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55750"/>
            <a:ext cx="27432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541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NMLC Data Comparison </a:t>
            </a:r>
            <a:br>
              <a:rPr lang="en-US" dirty="0" smtClean="0"/>
            </a:br>
            <a:r>
              <a:rPr lang="en-US" dirty="0" smtClean="0"/>
              <a:t>Social Studies 2011-2012</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3999"/>
            <a:ext cx="8727040" cy="523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638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NMLC Data Comparison</a:t>
            </a:r>
            <a:br>
              <a:rPr lang="en-US" dirty="0" smtClean="0"/>
            </a:br>
            <a:r>
              <a:rPr lang="en-US" dirty="0" smtClean="0"/>
              <a:t>ACT 2011-2012</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5255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252907"/>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GRESD PowerPoint Template">
  <a:themeElements>
    <a:clrScheme name="CGRESD">
      <a:dk1>
        <a:srgbClr val="7E0032"/>
      </a:dk1>
      <a:lt1>
        <a:srgbClr val="EDE6C9"/>
      </a:lt1>
      <a:dk2>
        <a:srgbClr val="7E0032"/>
      </a:dk2>
      <a:lt2>
        <a:srgbClr val="EDE6C9"/>
      </a:lt2>
      <a:accent1>
        <a:srgbClr val="7E0032"/>
      </a:accent1>
      <a:accent2>
        <a:srgbClr val="758C5A"/>
      </a:accent2>
      <a:accent3>
        <a:srgbClr val="3A462D"/>
      </a:accent3>
      <a:accent4>
        <a:srgbClr val="52471B"/>
      </a:accent4>
      <a:accent5>
        <a:srgbClr val="5E0025"/>
      </a:accent5>
      <a:accent6>
        <a:srgbClr val="ACBD98"/>
      </a:accent6>
      <a:hlink>
        <a:srgbClr val="0000FF"/>
      </a:hlink>
      <a:folHlink>
        <a:srgbClr val="6699FF"/>
      </a:folHlink>
    </a:clrScheme>
    <a:fontScheme name="CGRESD Template Fonts">
      <a:majorFont>
        <a:latin typeface="Adobe Garamond Pro Bold"/>
        <a:ea typeface=""/>
        <a:cs typeface=""/>
      </a:majorFont>
      <a:minorFont>
        <a:latin typeface="Adobe Garamond Pro"/>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1633</TotalTime>
  <Words>2735</Words>
  <Application>Microsoft Office PowerPoint</Application>
  <PresentationFormat>On-screen Show (4:3)</PresentationFormat>
  <Paragraphs>412</Paragraphs>
  <Slides>71</Slides>
  <Notes>23</Notes>
  <HiddenSlides>0</HiddenSlides>
  <MMClips>0</MMClips>
  <ScaleCrop>false</ScaleCrop>
  <HeadingPairs>
    <vt:vector size="4" baseType="variant">
      <vt:variant>
        <vt:lpstr>Theme</vt:lpstr>
      </vt:variant>
      <vt:variant>
        <vt:i4>3</vt:i4>
      </vt:variant>
      <vt:variant>
        <vt:lpstr>Slide Titles</vt:lpstr>
      </vt:variant>
      <vt:variant>
        <vt:i4>71</vt:i4>
      </vt:variant>
    </vt:vector>
  </HeadingPairs>
  <TitlesOfParts>
    <vt:vector size="74" baseType="lpstr">
      <vt:lpstr>CGRESD PowerPoint Template</vt:lpstr>
      <vt:lpstr>Office Theme</vt:lpstr>
      <vt:lpstr>Concourse</vt:lpstr>
      <vt:lpstr>        </vt:lpstr>
      <vt:lpstr>WELCOME!!!</vt:lpstr>
      <vt:lpstr>How Do We Compare To Our Neighbors?</vt:lpstr>
      <vt:lpstr>NMLC Data Comparison  Math 2011-2012</vt:lpstr>
      <vt:lpstr>NMLC Data Comparison Reading 2011-2012</vt:lpstr>
      <vt:lpstr>NMLC Data Comparison Writing 2011-2012</vt:lpstr>
      <vt:lpstr>NMLC Data Comparison Science 2011-2012</vt:lpstr>
      <vt:lpstr>NMLC Data Comparison  Social Studies 2011-2012</vt:lpstr>
      <vt:lpstr>NMLC Data Comparison ACT 2011-2012</vt:lpstr>
      <vt:lpstr>Michigan Merit Exam Spring 2013</vt:lpstr>
      <vt:lpstr>MME Reading Proficiency  2009 – 2013 </vt:lpstr>
      <vt:lpstr>MME Writing Proficiency  2009 – 2013 </vt:lpstr>
      <vt:lpstr>MME Math Proficiency  2009 – 2013 </vt:lpstr>
      <vt:lpstr>MME Science Proficiency  2009 – 2013 </vt:lpstr>
      <vt:lpstr>MME Social Studies Proficiency  2009 – 2013 </vt:lpstr>
      <vt:lpstr>MEAP 2012 3rd Grade Math  All Students</vt:lpstr>
      <vt:lpstr>MEAP 2012 3rd Grade Math  Econ. Dis. Students</vt:lpstr>
      <vt:lpstr>MEAP 2012 3rd Grade Math  Students w/ Disabilities</vt:lpstr>
      <vt:lpstr>MME 2013 Math  All Students</vt:lpstr>
      <vt:lpstr>MME 2013 Math  Econ. Dis. Students</vt:lpstr>
      <vt:lpstr>MME 2013 Math  Students w/ Disabilities</vt:lpstr>
      <vt:lpstr>MME 2013 Reading  All Students</vt:lpstr>
      <vt:lpstr>MME 2013 Reading  Econ. Dis. Students</vt:lpstr>
      <vt:lpstr>MME 2013 Reading  Students w/ Disabilities</vt:lpstr>
      <vt:lpstr>Special Education Identification Rates for SLD</vt:lpstr>
      <vt:lpstr>   If you do what you always did, you will get what you always got.  — Albert Einstein   </vt:lpstr>
      <vt:lpstr>MDE MTSS Grant</vt:lpstr>
      <vt:lpstr>Multi-Tiered System of Support</vt:lpstr>
      <vt:lpstr>Multi-Tiered System of Support</vt:lpstr>
      <vt:lpstr>MTSS</vt:lpstr>
      <vt:lpstr>PowerPoint Presentation</vt:lpstr>
      <vt:lpstr>11 Essential Elements</vt:lpstr>
      <vt:lpstr>Essential Components Clusters</vt:lpstr>
      <vt:lpstr>Essential Components Clusters</vt:lpstr>
      <vt:lpstr>Essential Components Clusters</vt:lpstr>
      <vt:lpstr>Essential Components Clusters</vt:lpstr>
      <vt:lpstr>Essential Components Clusters</vt:lpstr>
      <vt:lpstr>PowerPoint Presentation</vt:lpstr>
      <vt:lpstr>Let’s Take 15 Mins</vt:lpstr>
      <vt:lpstr>Essential Components Clusters</vt:lpstr>
      <vt:lpstr>Essential Components Clusters</vt:lpstr>
      <vt:lpstr>Essential Components Clusters</vt:lpstr>
      <vt:lpstr>Essential Components Clusters</vt:lpstr>
      <vt:lpstr>Essential Components Clusters</vt:lpstr>
      <vt:lpstr>PowerPoint Presentation</vt:lpstr>
      <vt:lpstr>PowerPoint Presentation</vt:lpstr>
      <vt:lpstr>“Big 5” Team Activity – Chart Paper</vt:lpstr>
      <vt:lpstr>Group Share Out</vt:lpstr>
      <vt:lpstr>Lunch Time</vt:lpstr>
      <vt:lpstr>PowerPoint Presentation</vt:lpstr>
      <vt:lpstr>PowerPoint Presentation</vt:lpstr>
      <vt:lpstr>Day One Recap</vt:lpstr>
      <vt:lpstr>WELCOME BACK</vt:lpstr>
      <vt:lpstr>Multi-District Group Activity</vt:lpstr>
      <vt:lpstr>Creating Effective Systems to Support School Improvement</vt:lpstr>
      <vt:lpstr>PowerPoint Presentation</vt:lpstr>
      <vt:lpstr>School Improvement Overview</vt:lpstr>
      <vt:lpstr>PowerPoint Presentation</vt:lpstr>
      <vt:lpstr>PowerPoint Presentation</vt:lpstr>
      <vt:lpstr>Sample SIP w/MTSS</vt:lpstr>
      <vt:lpstr>PowerPoint Presentation</vt:lpstr>
      <vt:lpstr>PowerPoint Presentation</vt:lpstr>
      <vt:lpstr>Answer in your groups…</vt:lpstr>
      <vt:lpstr>Lunch Time</vt:lpstr>
      <vt:lpstr>Developing an RESD Approach for Supporting MTSS </vt:lpstr>
      <vt:lpstr>PowerPoint Presentation</vt:lpstr>
      <vt:lpstr>PowerPoint Presentation</vt:lpstr>
      <vt:lpstr>Book Study Possibilities</vt:lpstr>
      <vt:lpstr>Book Study Possibilities</vt:lpstr>
      <vt:lpstr>Book Study Possibilities</vt:lpstr>
      <vt:lpstr>Book Study Possibilities</vt:lpstr>
    </vt:vector>
  </TitlesOfParts>
  <Company>CGRESD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109</cp:revision>
  <cp:lastPrinted>2012-04-11T19:52:10Z</cp:lastPrinted>
  <dcterms:created xsi:type="dcterms:W3CDTF">2012-02-16T17:06:55Z</dcterms:created>
  <dcterms:modified xsi:type="dcterms:W3CDTF">2013-08-16T16:42:09Z</dcterms:modified>
</cp:coreProperties>
</file>