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75" r:id="rId3"/>
    <p:sldId id="257" r:id="rId4"/>
    <p:sldId id="258" r:id="rId5"/>
    <p:sldId id="259" r:id="rId6"/>
    <p:sldId id="272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6" r:id="rId19"/>
    <p:sldId id="260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7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04AE8-E16F-432D-AA98-F8B4A98266BF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4A39D-C909-4786-B556-6411D6711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71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5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29577" indent="-280607" defTabSz="9135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2426" indent="-224485" defTabSz="9135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1396" indent="-224485" defTabSz="9135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20367" indent="-224485" defTabSz="91353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69337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1830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6727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16248" indent="-224485" defTabSz="91353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B12662-2B4D-41A6-97F2-DCF58D3D51A6}" type="slidenum">
              <a:rPr lang="en-US" sz="1200"/>
              <a:pPr eaLnBrk="1" hangingPunct="1"/>
              <a:t>6</a:t>
            </a:fld>
            <a:endParaRPr lang="en-US" sz="1200" dirty="0"/>
          </a:p>
        </p:txBody>
      </p:sp>
      <p:sp>
        <p:nvSpPr>
          <p:cNvPr id="72707" name="Rectangle 7"/>
          <p:cNvSpPr txBox="1">
            <a:spLocks noGrp="1" noChangeArrowheads="1"/>
          </p:cNvSpPr>
          <p:nvPr/>
        </p:nvSpPr>
        <p:spPr bwMode="auto">
          <a:xfrm>
            <a:off x="3885993" y="8686176"/>
            <a:ext cx="2972007" cy="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F866B6E0-18C8-4339-9075-11BDA4CD4704}" type="slidenum">
              <a:rPr lang="en-US" sz="1200">
                <a:latin typeface="Arial" pitchFamily="34" charset="0"/>
                <a:ea typeface="ＭＳ Ｐゴシック" pitchFamily="34" charset="-128"/>
              </a:rPr>
              <a:pPr algn="r"/>
              <a:t>6</a:t>
            </a:fld>
            <a:endParaRPr lang="en-US" sz="1200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270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6" rIns="91426"/>
          <a:lstStyle/>
          <a:p>
            <a:pPr eaLnBrk="1" hangingPunct="1"/>
            <a:endParaRPr lang="en-US" dirty="0" smtClean="0"/>
          </a:p>
        </p:txBody>
      </p:sp>
      <p:sp>
        <p:nvSpPr>
          <p:cNvPr id="72710" name="Date Placeholder 4"/>
          <p:cNvSpPr txBox="1">
            <a:spLocks noGrp="1"/>
          </p:cNvSpPr>
          <p:nvPr/>
        </p:nvSpPr>
        <p:spPr bwMode="auto">
          <a:xfrm>
            <a:off x="3885993" y="0"/>
            <a:ext cx="2972007" cy="45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200" dirty="0">
                <a:latin typeface="Arial" pitchFamily="34" charset="0"/>
                <a:ea typeface="ＭＳ Ｐゴシック" pitchFamily="34" charset="-128"/>
              </a:rPr>
              <a:t>1/9/2010</a:t>
            </a:r>
          </a:p>
        </p:txBody>
      </p:sp>
      <p:sp>
        <p:nvSpPr>
          <p:cNvPr id="72711" name="Footer Placeholder 5"/>
          <p:cNvSpPr txBox="1">
            <a:spLocks noGrp="1"/>
          </p:cNvSpPr>
          <p:nvPr/>
        </p:nvSpPr>
        <p:spPr bwMode="auto">
          <a:xfrm>
            <a:off x="0" y="8686176"/>
            <a:ext cx="2972007" cy="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4" rIns="91426" bIns="45714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>
                <a:latin typeface="Arial" pitchFamily="34" charset="0"/>
                <a:ea typeface="ＭＳ Ｐゴシック" pitchFamily="34" charset="-128"/>
              </a:rPr>
              <a:t>KUCRL 1/2010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4A39D-C909-4786-B556-6411D671190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6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3ED709C-5C89-467C-AE67-1176BC5A0192}" type="datetimeFigureOut">
              <a:rPr lang="en-US" smtClean="0"/>
              <a:t>8/2/2011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EE54B6-98B7-4599-AA86-92FF295A876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itizenshipcurriculum.org/" TargetMode="External"/><Relationship Id="rId2" Type="http://schemas.openxmlformats.org/officeDocument/2006/relationships/hyperlink" Target="http://www.resa.net/curriculum/curriculum/science/curriculum/priorityexpectation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mc.edzone.net/powerstandards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gresd.net/" TargetMode="External"/><Relationship Id="rId7" Type="http://schemas.openxmlformats.org/officeDocument/2006/relationships/hyperlink" Target="http://www.michigan.gov/mde/0,1607,7-140--232021--,00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iteracywithoutlimits.org/" TargetMode="External"/><Relationship Id="rId5" Type="http://schemas.openxmlformats.org/officeDocument/2006/relationships/hyperlink" Target="http://ies.ed.gov/ncee/wwc/pdf/practiceguides/adlit_pg_082608.pdf" TargetMode="External"/><Relationship Id="rId4" Type="http://schemas.openxmlformats.org/officeDocument/2006/relationships/hyperlink" Target="http://www.nap.edu/catalog.php?record_id=1316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2011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Implementing the CCSS in Social Studies and Science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648200"/>
            <a:ext cx="2133600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Implications </a:t>
            </a:r>
            <a:br>
              <a:rPr lang="en-US" dirty="0" smtClean="0"/>
            </a:br>
            <a:r>
              <a:rPr lang="en-US" dirty="0" smtClean="0"/>
              <a:t>in Social Studies:  </a:t>
            </a:r>
            <a:r>
              <a:rPr lang="en-US" sz="2800" dirty="0" smtClean="0"/>
              <a:t>Importance of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2362200"/>
            <a:ext cx="7648575" cy="356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446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Implications in Social Studies:  </a:t>
            </a:r>
            <a:r>
              <a:rPr lang="en-US" sz="2800" dirty="0" smtClean="0"/>
              <a:t>Thinking across 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33" y="2057400"/>
            <a:ext cx="788670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5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Implications </a:t>
            </a:r>
            <a:br>
              <a:rPr lang="en-US" dirty="0" smtClean="0"/>
            </a:br>
            <a:r>
              <a:rPr lang="en-US" dirty="0" smtClean="0"/>
              <a:t>in Science:  </a:t>
            </a:r>
            <a:r>
              <a:rPr lang="en-US" sz="2800" dirty="0" smtClean="0"/>
              <a:t>Understanding Process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209800"/>
            <a:ext cx="757237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36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Curriculum Implications </a:t>
            </a:r>
            <a:br>
              <a:rPr lang="en-US" dirty="0"/>
            </a:br>
            <a:r>
              <a:rPr lang="en-US" dirty="0"/>
              <a:t>in Science</a:t>
            </a:r>
            <a:r>
              <a:rPr lang="en-US" dirty="0" smtClean="0"/>
              <a:t>:  Translation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3" y="2133600"/>
            <a:ext cx="7610475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5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Curriculum Implications </a:t>
            </a:r>
            <a:br>
              <a:rPr lang="en-US" dirty="0"/>
            </a:br>
            <a:r>
              <a:rPr lang="en-US" dirty="0"/>
              <a:t>in Science</a:t>
            </a:r>
            <a:r>
              <a:rPr lang="en-US" dirty="0" smtClean="0"/>
              <a:t>:  </a:t>
            </a:r>
            <a:r>
              <a:rPr lang="en-US" sz="2800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72" y="2209800"/>
            <a:ext cx="7620000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282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Curriculum Implications </a:t>
            </a:r>
            <a:br>
              <a:rPr lang="en-US" dirty="0"/>
            </a:br>
            <a:r>
              <a:rPr lang="en-US" dirty="0"/>
              <a:t>in Science</a:t>
            </a:r>
            <a:r>
              <a:rPr lang="en-US" dirty="0" smtClean="0"/>
              <a:t>:  </a:t>
            </a:r>
            <a:r>
              <a:rPr lang="en-US" sz="2800" dirty="0" smtClean="0"/>
              <a:t>Critical thinking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42" y="2057400"/>
            <a:ext cx="74199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477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should teach the Standards?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 teachers do not know enough about history or science. </a:t>
            </a:r>
          </a:p>
          <a:p>
            <a:endParaRPr lang="en-US" dirty="0"/>
          </a:p>
          <a:p>
            <a:r>
              <a:rPr lang="en-US" dirty="0" smtClean="0"/>
              <a:t>CCSS call for a </a:t>
            </a:r>
            <a:r>
              <a:rPr lang="en-US" dirty="0"/>
              <a:t>partnership of expertise between the teacher and students, drawing on what content area teachers know and do as skilled discipline-based readers. </a:t>
            </a:r>
            <a:endParaRPr lang="en-US" dirty="0" smtClean="0"/>
          </a:p>
          <a:p>
            <a:endParaRPr lang="en-US" dirty="0"/>
          </a:p>
          <a:p>
            <a:pPr marL="411480" lvl="1" indent="0">
              <a:buNone/>
            </a:pPr>
            <a:r>
              <a:rPr lang="en-US" dirty="0"/>
              <a:t>	</a:t>
            </a:r>
            <a:r>
              <a:rPr lang="en-US" i="1" dirty="0" smtClean="0"/>
              <a:t>Content teachers should be teaching students the 	reading and writing demands of the discipline.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1.  Check for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alignment</a:t>
            </a:r>
            <a:r>
              <a:rPr lang="en-US" b="1" dirty="0" smtClean="0"/>
              <a:t> </a:t>
            </a:r>
            <a:r>
              <a:rPr lang="en-US" dirty="0" smtClean="0"/>
              <a:t>of content. 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i="1" dirty="0" smtClean="0"/>
              <a:t>“What do students have to know and be able to do?”</a:t>
            </a:r>
          </a:p>
          <a:p>
            <a:pPr marL="114300" indent="0">
              <a:buNone/>
            </a:pPr>
            <a:r>
              <a:rPr lang="en-US" dirty="0" smtClean="0"/>
              <a:t>2.   Check for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alignment</a:t>
            </a:r>
            <a:r>
              <a:rPr lang="en-US" dirty="0" smtClean="0"/>
              <a:t> of thinking. 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i="1" dirty="0" smtClean="0"/>
              <a:t>“What do students have to know and be able to do</a:t>
            </a:r>
            <a:r>
              <a:rPr lang="en-US" i="1" dirty="0" smtClean="0"/>
              <a:t>?”</a:t>
            </a:r>
            <a:endParaRPr lang="en-US" i="1" dirty="0" smtClean="0"/>
          </a:p>
          <a:p>
            <a:pPr marL="114300" indent="0">
              <a:buNone/>
            </a:pPr>
            <a:r>
              <a:rPr lang="en-US" dirty="0" smtClean="0"/>
              <a:t>3.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Jury and revise </a:t>
            </a:r>
            <a:r>
              <a:rPr lang="en-US" dirty="0" smtClean="0"/>
              <a:t>formative and benchmark summative 	assessments for alignment of content and 	performance. 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i="1" dirty="0" smtClean="0"/>
              <a:t>“How do I know when students have mastered 	content at the desired level of thinking?”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4.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Jury and revise </a:t>
            </a:r>
            <a:r>
              <a:rPr lang="en-US" dirty="0" smtClean="0"/>
              <a:t>lessons, pacing, materials, etc. </a:t>
            </a:r>
          </a:p>
          <a:p>
            <a:pPr marL="114300" indent="0">
              <a:buNone/>
            </a:pPr>
            <a:r>
              <a:rPr lang="en-US" dirty="0" smtClean="0"/>
              <a:t>5.    Revise curriculum to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include discipline specific literacy. </a:t>
            </a:r>
          </a:p>
          <a:p>
            <a:pPr marL="114300" indent="0">
              <a:buNone/>
            </a:pPr>
            <a:r>
              <a:rPr lang="en-US" dirty="0" smtClean="0"/>
              <a:t>6.    Provide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professional learning </a:t>
            </a:r>
            <a:r>
              <a:rPr lang="en-US" dirty="0" smtClean="0"/>
              <a:t>for all staff, as needed. </a:t>
            </a:r>
          </a:p>
          <a:p>
            <a:pPr marL="11430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7. 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Monitor and evaluate </a:t>
            </a:r>
            <a:r>
              <a:rPr lang="en-US" dirty="0" smtClean="0"/>
              <a:t>implementation. 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How do we support students for acceleration and 	intervention?</a:t>
            </a:r>
          </a:p>
          <a:p>
            <a:pPr marL="11430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How do we hold ourselves accountable to the fidelity?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7549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7526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2"/>
              </a:rPr>
              <a:t>High School Science Priority Expectations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533400" y="2895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Michigan Social </a:t>
            </a:r>
            <a:r>
              <a:rPr lang="en-US" sz="2400" dirty="0"/>
              <a:t>Studies </a:t>
            </a:r>
          </a:p>
          <a:p>
            <a:r>
              <a:rPr lang="en-US" sz="2400" u="sng" dirty="0">
                <a:hlinkClick r:id="rId3"/>
              </a:rPr>
              <a:t>http://www.micitizenshipcurriculum.org/</a:t>
            </a:r>
            <a:endParaRPr lang="en-US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4191000"/>
            <a:ext cx="8077200" cy="1405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Mid Michigan Power Standards Project 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en-US" dirty="0" smtClean="0"/>
          </a:p>
          <a:p>
            <a:pPr marL="114300" indent="0">
              <a:buFont typeface="Arial" pitchFamily="34" charset="0"/>
              <a:buNone/>
            </a:pPr>
            <a:endParaRPr lang="en-US" dirty="0" smtClean="0"/>
          </a:p>
          <a:p>
            <a:pPr marL="114300" indent="0">
              <a:buFont typeface="Arial" pitchFamily="34" charset="0"/>
              <a:buNone/>
            </a:pPr>
            <a:endParaRPr lang="en-US" dirty="0" smtClean="0"/>
          </a:p>
          <a:p>
            <a:pPr marL="114300" indent="0">
              <a:buFont typeface="Arial" pitchFamily="34" charset="0"/>
              <a:buNone/>
            </a:pPr>
            <a:endParaRPr lang="en-US" dirty="0" smtClean="0"/>
          </a:p>
          <a:p>
            <a:pPr marL="11430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70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Curriculum 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b="1" dirty="0" smtClean="0">
                <a:hlinkClick r:id="rId3"/>
              </a:rPr>
              <a:t>Collaborative </a:t>
            </a:r>
            <a:r>
              <a:rPr lang="en-US" b="1" dirty="0">
                <a:hlinkClick r:id="rId3"/>
              </a:rPr>
              <a:t>Curriculum Groups CGRESD</a:t>
            </a:r>
            <a:r>
              <a:rPr lang="en-US" b="1" dirty="0"/>
              <a:t> </a:t>
            </a:r>
            <a:r>
              <a:rPr lang="en-US" dirty="0" smtClean="0"/>
              <a:t>CCSS for Science and SS</a:t>
            </a:r>
            <a:endParaRPr lang="en-US" dirty="0">
              <a:hlinkClick r:id="rId4"/>
            </a:endParaRPr>
          </a:p>
          <a:p>
            <a:pPr marL="114300" indent="0">
              <a:buNone/>
            </a:pPr>
            <a:endParaRPr lang="en-US" dirty="0" smtClean="0">
              <a:hlinkClick r:id="rId4"/>
            </a:endParaRPr>
          </a:p>
          <a:p>
            <a:pPr marL="114300" indent="0">
              <a:buNone/>
            </a:pPr>
            <a:r>
              <a:rPr lang="en-US" dirty="0" smtClean="0">
                <a:hlinkClick r:id="rId4"/>
              </a:rPr>
              <a:t>New </a:t>
            </a:r>
            <a:r>
              <a:rPr lang="en-US" dirty="0">
                <a:hlinkClick r:id="rId4"/>
              </a:rPr>
              <a:t>Science Conceptual Framework 2011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hlinkClick r:id="rId5"/>
              </a:rPr>
              <a:t>Research brief on Adolescent Literacy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dirty="0" smtClean="0">
                <a:hlinkClick r:id="rId6"/>
              </a:rPr>
              <a:t>Literacy without Limits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77154" y="28194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2700"/>
              </a:spcBef>
              <a:tabLst>
                <a:tab pos="0" algn="l"/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Find CCS information on MDE site (including alignment documents)</a:t>
            </a:r>
            <a:r>
              <a:rPr lang="en-US" sz="2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600" dirty="0">
                <a:solidFill>
                  <a:srgbClr val="0099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linkClick r:id="rId7"/>
              </a:rPr>
              <a:t>http://www.michigan.gov/mde/0,1607,7-140--232021--,00.html</a:t>
            </a:r>
          </a:p>
        </p:txBody>
      </p:sp>
    </p:spTree>
    <p:extLst>
      <p:ext uri="{BB962C8B-B14F-4D97-AF65-F5344CB8AC3E}">
        <p14:creationId xmlns:p14="http://schemas.microsoft.com/office/powerpoint/2010/main" val="392986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Literacy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/>
              <a:t>Reading and writing in the content fields (content literacy) represents one of the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major changes </a:t>
            </a:r>
            <a:r>
              <a:rPr lang="en-US" dirty="0"/>
              <a:t>in the recently adopted Common Core Standards.  Content teachers will now be held accountable for supporting literacy standards in their content instruction.  </a:t>
            </a:r>
            <a:endParaRPr lang="en-US" dirty="0" smtClean="0"/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sz="2100" dirty="0" smtClean="0"/>
              <a:t>The</a:t>
            </a:r>
            <a:r>
              <a:rPr lang="en-US" sz="2100" dirty="0"/>
              <a:t> Common Core Standards </a:t>
            </a:r>
            <a:r>
              <a:rPr lang="en-US" sz="2100" dirty="0" smtClean="0"/>
              <a:t>specify </a:t>
            </a:r>
            <a:r>
              <a:rPr lang="en-US" sz="2100" dirty="0"/>
              <a:t>literacy-based </a:t>
            </a:r>
            <a:r>
              <a:rPr lang="en-US" sz="2100" dirty="0" smtClean="0"/>
              <a:t>	standards </a:t>
            </a:r>
            <a:r>
              <a:rPr lang="en-US" sz="2100" dirty="0"/>
              <a:t>for both reading </a:t>
            </a:r>
            <a:r>
              <a:rPr lang="en-US" sz="2100" dirty="0" smtClean="0"/>
              <a:t>and </a:t>
            </a:r>
            <a:r>
              <a:rPr lang="en-US" sz="2100" dirty="0"/>
              <a:t>writing in each of the </a:t>
            </a:r>
            <a:r>
              <a:rPr lang="en-US" sz="2100" dirty="0" smtClean="0"/>
              <a:t>areas 	of History/Social </a:t>
            </a:r>
            <a:r>
              <a:rPr lang="en-US" sz="2100" dirty="0"/>
              <a:t>Studies, </a:t>
            </a:r>
            <a:r>
              <a:rPr lang="en-US" sz="2100" dirty="0" smtClean="0"/>
              <a:t>Science</a:t>
            </a:r>
            <a:r>
              <a:rPr lang="en-US" sz="2100" dirty="0"/>
              <a:t>, and Technical </a:t>
            </a:r>
            <a:r>
              <a:rPr lang="en-US" sz="2100" dirty="0" smtClean="0"/>
              <a:t>subjects</a:t>
            </a:r>
            <a:r>
              <a:rPr lang="en-US" sz="2100" dirty="0"/>
              <a:t>. </a:t>
            </a:r>
          </a:p>
          <a:p>
            <a:pPr marL="114300" indent="0">
              <a:buNone/>
            </a:pPr>
            <a:r>
              <a:rPr lang="en-US" dirty="0" smtClean="0"/>
              <a:t>Take Note:  This </a:t>
            </a:r>
            <a:r>
              <a:rPr lang="en-US" dirty="0"/>
              <a:t>does not mean that content area </a:t>
            </a:r>
            <a:r>
              <a:rPr lang="en-US" dirty="0" smtClean="0"/>
              <a:t>			teachers have </a:t>
            </a:r>
            <a:r>
              <a:rPr lang="en-US" dirty="0"/>
              <a:t>to become reading teachers – </a:t>
            </a:r>
            <a:r>
              <a:rPr lang="en-US" dirty="0" smtClean="0"/>
              <a:t>		a </a:t>
            </a:r>
            <a:r>
              <a:rPr lang="en-US" dirty="0"/>
              <a:t>common </a:t>
            </a:r>
            <a:r>
              <a:rPr lang="en-US" dirty="0" smtClean="0"/>
              <a:t>complaint </a:t>
            </a:r>
            <a:r>
              <a:rPr lang="en-US" dirty="0"/>
              <a:t>leveled at the idea of </a:t>
            </a:r>
            <a:r>
              <a:rPr lang="en-US" dirty="0" smtClean="0"/>
              <a:t>		literacy-based </a:t>
            </a:r>
            <a:r>
              <a:rPr lang="en-US" dirty="0"/>
              <a:t>content </a:t>
            </a:r>
            <a:r>
              <a:rPr lang="en-US" dirty="0" smtClean="0"/>
              <a:t>standards</a:t>
            </a:r>
            <a:r>
              <a:rPr lang="en-US" dirty="0"/>
              <a:t>. What it </a:t>
            </a:r>
            <a:r>
              <a:rPr lang="en-US" dirty="0" smtClean="0"/>
              <a:t>		does </a:t>
            </a:r>
            <a:r>
              <a:rPr lang="en-US" dirty="0"/>
              <a:t>mean is that content area </a:t>
            </a:r>
            <a:r>
              <a:rPr lang="en-US" dirty="0" smtClean="0"/>
              <a:t>teachers </a:t>
            </a:r>
            <a:r>
              <a:rPr lang="en-US" dirty="0"/>
              <a:t>will </a:t>
            </a:r>
            <a:r>
              <a:rPr lang="en-US" dirty="0" smtClean="0"/>
              <a:t>		be </a:t>
            </a:r>
            <a:r>
              <a:rPr lang="en-US" dirty="0"/>
              <a:t>held accountable for supporting the </a:t>
            </a:r>
            <a:r>
              <a:rPr lang="en-US" dirty="0" smtClean="0"/>
              <a:t>			literacy </a:t>
            </a:r>
            <a:r>
              <a:rPr lang="en-US" dirty="0"/>
              <a:t>skills necessary for students to function </a:t>
            </a:r>
            <a:r>
              <a:rPr lang="en-US" dirty="0" smtClean="0"/>
              <a:t>		successfully in </a:t>
            </a:r>
            <a:r>
              <a:rPr lang="en-US" dirty="0"/>
              <a:t>a complex and integrated </a:t>
            </a:r>
            <a:r>
              <a:rPr lang="en-US" dirty="0" smtClean="0"/>
              <a:t>		world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Revision </a:t>
            </a:r>
            <a:br>
              <a:rPr lang="en-US" dirty="0" smtClean="0"/>
            </a:br>
            <a:r>
              <a:rPr lang="en-US" dirty="0" smtClean="0"/>
              <a:t>Implementing the CCSS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Is your current curriculum aligned for both content and level of thinking?</a:t>
            </a:r>
          </a:p>
          <a:p>
            <a:r>
              <a:rPr lang="en-US" dirty="0" smtClean="0"/>
              <a:t>Are your assessments aligned for both content and level of thinking?</a:t>
            </a:r>
          </a:p>
          <a:p>
            <a:r>
              <a:rPr lang="en-US" dirty="0" smtClean="0"/>
              <a:t>What is your plan for integrating reading and writing into the science and social studies curriculum?</a:t>
            </a:r>
          </a:p>
          <a:p>
            <a:pPr lvl="1"/>
            <a:r>
              <a:rPr lang="en-US" dirty="0" smtClean="0"/>
              <a:t>What is already underway?  How is it going?  What needs to be enhanced?</a:t>
            </a:r>
          </a:p>
          <a:p>
            <a:pPr lvl="1"/>
            <a:r>
              <a:rPr lang="en-US" dirty="0" smtClean="0"/>
              <a:t>What needs to be started immediately?  Is content literacy in the SIP?  What steps do you need to take?</a:t>
            </a:r>
            <a:endParaRPr lang="en-US" dirty="0"/>
          </a:p>
          <a:p>
            <a:pPr lvl="1"/>
            <a:r>
              <a:rPr lang="en-US" dirty="0" smtClean="0"/>
              <a:t>How can your current formative and summative assessments be revised to take a more ‘literacy’ approach?</a:t>
            </a:r>
          </a:p>
          <a:p>
            <a:pPr lvl="1"/>
            <a:r>
              <a:rPr lang="en-US" dirty="0" smtClean="0"/>
              <a:t>Will the staff need professional learning?  Is it already scheduled?  What steps do you need </a:t>
            </a:r>
            <a:r>
              <a:rPr lang="en-US" smtClean="0"/>
              <a:t>to take?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5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Reading and Writing </a:t>
            </a:r>
            <a:br>
              <a:rPr lang="en-US" dirty="0" smtClean="0"/>
            </a:br>
            <a:r>
              <a:rPr lang="en-US" dirty="0" smtClean="0"/>
              <a:t>in the Content Areas?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648575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108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Disciplinary 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44660"/>
            <a:ext cx="8382000" cy="4794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72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Differing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History is interpretive, i.e. authors and sourcing are central.</a:t>
            </a:r>
          </a:p>
          <a:p>
            <a:r>
              <a:rPr lang="en-US" dirty="0" smtClean="0"/>
              <a:t>History is argument, i.e. judgment and interpretation.</a:t>
            </a:r>
            <a:endParaRPr lang="en-US" dirty="0"/>
          </a:p>
          <a:p>
            <a:r>
              <a:rPr lang="en-US" dirty="0" smtClean="0"/>
              <a:t>Graphics may or may not connect to text, often presenting new information which must be integrated. </a:t>
            </a:r>
          </a:p>
          <a:p>
            <a:r>
              <a:rPr lang="en-US" dirty="0" smtClean="0"/>
              <a:t>Readers need to handle clauses realized in prepositional phrases and adverbs.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038600" cy="440740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Science text provides knowledge which allows predication of how world works.</a:t>
            </a:r>
          </a:p>
          <a:p>
            <a:r>
              <a:rPr lang="en-US" dirty="0" smtClean="0"/>
              <a:t>Science reading has close connections among text, graphics, charts, and formulas.</a:t>
            </a:r>
          </a:p>
          <a:p>
            <a:r>
              <a:rPr lang="en-US" dirty="0" smtClean="0"/>
              <a:t>Science reading is technical, abstract, dense.</a:t>
            </a:r>
          </a:p>
          <a:p>
            <a:r>
              <a:rPr lang="en-US" dirty="0" smtClean="0"/>
              <a:t>Readers must focus on causation not intent.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2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1203325" y="1920875"/>
            <a:ext cx="3390900" cy="3398838"/>
          </a:xfrm>
          <a:prstGeom prst="line">
            <a:avLst/>
          </a:prstGeom>
          <a:noFill/>
          <a:ln w="825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</a:rPr>
              <a:t>Performance Gap</a:t>
            </a:r>
          </a:p>
        </p:txBody>
      </p:sp>
      <p:grpSp>
        <p:nvGrpSpPr>
          <p:cNvPr id="8196" name="Group 4"/>
          <p:cNvGrpSpPr>
            <a:grpSpLocks/>
          </p:cNvGrpSpPr>
          <p:nvPr/>
        </p:nvGrpSpPr>
        <p:grpSpPr bwMode="auto">
          <a:xfrm>
            <a:off x="1201738" y="1908175"/>
            <a:ext cx="6653212" cy="3419475"/>
            <a:chOff x="757" y="1594"/>
            <a:chExt cx="4191" cy="2154"/>
          </a:xfrm>
        </p:grpSpPr>
        <p:sp>
          <p:nvSpPr>
            <p:cNvPr id="8230" name="Line 5"/>
            <p:cNvSpPr>
              <a:spLocks noChangeShapeType="1"/>
            </p:cNvSpPr>
            <p:nvPr/>
          </p:nvSpPr>
          <p:spPr bwMode="auto">
            <a:xfrm>
              <a:off x="757" y="1594"/>
              <a:ext cx="0" cy="2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31" name="Line 6"/>
            <p:cNvSpPr>
              <a:spLocks noChangeShapeType="1"/>
            </p:cNvSpPr>
            <p:nvPr/>
          </p:nvSpPr>
          <p:spPr bwMode="auto">
            <a:xfrm>
              <a:off x="757" y="3748"/>
              <a:ext cx="419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7273925" y="5505450"/>
            <a:ext cx="16176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0000"/>
                </a:solidFill>
                <a:latin typeface="Palatino"/>
                <a:ea typeface="ＭＳ Ｐゴシック" pitchFamily="34" charset="-128"/>
              </a:rPr>
              <a:t>Years in School</a:t>
            </a:r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 flipV="1">
            <a:off x="1203325" y="2022475"/>
            <a:ext cx="3276600" cy="3297238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8199" name="Group 9"/>
          <p:cNvGrpSpPr>
            <a:grpSpLocks/>
          </p:cNvGrpSpPr>
          <p:nvPr/>
        </p:nvGrpSpPr>
        <p:grpSpPr bwMode="auto">
          <a:xfrm>
            <a:off x="1622425" y="5141913"/>
            <a:ext cx="3922713" cy="327025"/>
            <a:chOff x="1022" y="3631"/>
            <a:chExt cx="2471" cy="206"/>
          </a:xfrm>
        </p:grpSpPr>
        <p:sp>
          <p:nvSpPr>
            <p:cNvPr id="8218" name="Line 10"/>
            <p:cNvSpPr>
              <a:spLocks noChangeShapeType="1"/>
            </p:cNvSpPr>
            <p:nvPr/>
          </p:nvSpPr>
          <p:spPr bwMode="auto">
            <a:xfrm>
              <a:off x="1022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9" name="Line 11"/>
            <p:cNvSpPr>
              <a:spLocks noChangeShapeType="1"/>
            </p:cNvSpPr>
            <p:nvPr/>
          </p:nvSpPr>
          <p:spPr bwMode="auto">
            <a:xfrm>
              <a:off x="1246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0" name="Line 12"/>
            <p:cNvSpPr>
              <a:spLocks noChangeShapeType="1"/>
            </p:cNvSpPr>
            <p:nvPr/>
          </p:nvSpPr>
          <p:spPr bwMode="auto">
            <a:xfrm>
              <a:off x="1471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1" name="Line 13"/>
            <p:cNvSpPr>
              <a:spLocks noChangeShapeType="1"/>
            </p:cNvSpPr>
            <p:nvPr/>
          </p:nvSpPr>
          <p:spPr bwMode="auto">
            <a:xfrm>
              <a:off x="1695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2" name="Line 14"/>
            <p:cNvSpPr>
              <a:spLocks noChangeShapeType="1"/>
            </p:cNvSpPr>
            <p:nvPr/>
          </p:nvSpPr>
          <p:spPr bwMode="auto">
            <a:xfrm>
              <a:off x="1920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3" name="Line 15"/>
            <p:cNvSpPr>
              <a:spLocks noChangeShapeType="1"/>
            </p:cNvSpPr>
            <p:nvPr/>
          </p:nvSpPr>
          <p:spPr bwMode="auto">
            <a:xfrm>
              <a:off x="2145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4" name="Line 16"/>
            <p:cNvSpPr>
              <a:spLocks noChangeShapeType="1"/>
            </p:cNvSpPr>
            <p:nvPr/>
          </p:nvSpPr>
          <p:spPr bwMode="auto">
            <a:xfrm>
              <a:off x="2819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5" name="Line 17"/>
            <p:cNvSpPr>
              <a:spLocks noChangeShapeType="1"/>
            </p:cNvSpPr>
            <p:nvPr/>
          </p:nvSpPr>
          <p:spPr bwMode="auto">
            <a:xfrm>
              <a:off x="2594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6" name="Line 18"/>
            <p:cNvSpPr>
              <a:spLocks noChangeShapeType="1"/>
            </p:cNvSpPr>
            <p:nvPr/>
          </p:nvSpPr>
          <p:spPr bwMode="auto">
            <a:xfrm>
              <a:off x="2369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7" name="Line 19"/>
            <p:cNvSpPr>
              <a:spLocks noChangeShapeType="1"/>
            </p:cNvSpPr>
            <p:nvPr/>
          </p:nvSpPr>
          <p:spPr bwMode="auto">
            <a:xfrm>
              <a:off x="3268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8" name="Line 20"/>
            <p:cNvSpPr>
              <a:spLocks noChangeShapeType="1"/>
            </p:cNvSpPr>
            <p:nvPr/>
          </p:nvSpPr>
          <p:spPr bwMode="auto">
            <a:xfrm>
              <a:off x="3043" y="36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29" name="Line 21"/>
            <p:cNvSpPr>
              <a:spLocks noChangeShapeType="1"/>
            </p:cNvSpPr>
            <p:nvPr/>
          </p:nvSpPr>
          <p:spPr bwMode="auto">
            <a:xfrm>
              <a:off x="3493" y="363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8200" name="Group 22"/>
          <p:cNvGrpSpPr>
            <a:grpSpLocks/>
          </p:cNvGrpSpPr>
          <p:nvPr/>
        </p:nvGrpSpPr>
        <p:grpSpPr bwMode="auto">
          <a:xfrm>
            <a:off x="1028700" y="2052638"/>
            <a:ext cx="311150" cy="2913062"/>
            <a:chOff x="648" y="1685"/>
            <a:chExt cx="196" cy="1835"/>
          </a:xfrm>
        </p:grpSpPr>
        <p:sp>
          <p:nvSpPr>
            <p:cNvPr id="8208" name="Line 23"/>
            <p:cNvSpPr>
              <a:spLocks noChangeShapeType="1"/>
            </p:cNvSpPr>
            <p:nvPr/>
          </p:nvSpPr>
          <p:spPr bwMode="auto">
            <a:xfrm>
              <a:off x="648" y="3520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09" name="Line 24"/>
            <p:cNvSpPr>
              <a:spLocks noChangeShapeType="1"/>
            </p:cNvSpPr>
            <p:nvPr/>
          </p:nvSpPr>
          <p:spPr bwMode="auto">
            <a:xfrm>
              <a:off x="648" y="3316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0" name="Line 25"/>
            <p:cNvSpPr>
              <a:spLocks noChangeShapeType="1"/>
            </p:cNvSpPr>
            <p:nvPr/>
          </p:nvSpPr>
          <p:spPr bwMode="auto">
            <a:xfrm>
              <a:off x="648" y="2908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1" name="Line 26"/>
            <p:cNvSpPr>
              <a:spLocks noChangeShapeType="1"/>
            </p:cNvSpPr>
            <p:nvPr/>
          </p:nvSpPr>
          <p:spPr bwMode="auto">
            <a:xfrm>
              <a:off x="648" y="2500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2" name="Line 27"/>
            <p:cNvSpPr>
              <a:spLocks noChangeShapeType="1"/>
            </p:cNvSpPr>
            <p:nvPr/>
          </p:nvSpPr>
          <p:spPr bwMode="auto">
            <a:xfrm>
              <a:off x="648" y="2704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3" name="Line 28"/>
            <p:cNvSpPr>
              <a:spLocks noChangeShapeType="1"/>
            </p:cNvSpPr>
            <p:nvPr/>
          </p:nvSpPr>
          <p:spPr bwMode="auto">
            <a:xfrm>
              <a:off x="648" y="3112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4" name="Line 29"/>
            <p:cNvSpPr>
              <a:spLocks noChangeShapeType="1"/>
            </p:cNvSpPr>
            <p:nvPr/>
          </p:nvSpPr>
          <p:spPr bwMode="auto">
            <a:xfrm>
              <a:off x="650" y="2296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5" name="Line 30"/>
            <p:cNvSpPr>
              <a:spLocks noChangeShapeType="1"/>
            </p:cNvSpPr>
            <p:nvPr/>
          </p:nvSpPr>
          <p:spPr bwMode="auto">
            <a:xfrm>
              <a:off x="650" y="2092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6" name="Line 31"/>
            <p:cNvSpPr>
              <a:spLocks noChangeShapeType="1"/>
            </p:cNvSpPr>
            <p:nvPr/>
          </p:nvSpPr>
          <p:spPr bwMode="auto">
            <a:xfrm>
              <a:off x="650" y="1685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217" name="Line 32"/>
            <p:cNvSpPr>
              <a:spLocks noChangeShapeType="1"/>
            </p:cNvSpPr>
            <p:nvPr/>
          </p:nvSpPr>
          <p:spPr bwMode="auto">
            <a:xfrm>
              <a:off x="650" y="1888"/>
              <a:ext cx="19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8201" name="Rectangle 33"/>
          <p:cNvSpPr>
            <a:spLocks noChangeArrowheads="1"/>
          </p:cNvSpPr>
          <p:nvPr/>
        </p:nvSpPr>
        <p:spPr bwMode="auto">
          <a:xfrm>
            <a:off x="4943475" y="3868738"/>
            <a:ext cx="1212850" cy="1450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dirty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8202" name="Text Box 37"/>
          <p:cNvSpPr txBox="1">
            <a:spLocks noChangeArrowheads="1"/>
          </p:cNvSpPr>
          <p:nvPr/>
        </p:nvSpPr>
        <p:spPr bwMode="auto">
          <a:xfrm>
            <a:off x="5167313" y="4346575"/>
            <a:ext cx="846137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 dirty="0">
                <a:latin typeface="Palatino"/>
                <a:ea typeface="ＭＳ Ｐゴシック" pitchFamily="34" charset="-128"/>
              </a:rPr>
              <a:t>Current</a:t>
            </a:r>
          </a:p>
          <a:p>
            <a:r>
              <a:rPr lang="en-US" sz="1400" b="1" dirty="0">
                <a:latin typeface="Palatino"/>
                <a:ea typeface="ＭＳ Ｐゴシック" pitchFamily="34" charset="-128"/>
              </a:rPr>
              <a:t>Support</a:t>
            </a:r>
          </a:p>
        </p:txBody>
      </p:sp>
      <p:sp>
        <p:nvSpPr>
          <p:cNvPr id="8203" name="Freeform 38"/>
          <p:cNvSpPr>
            <a:spLocks/>
          </p:cNvSpPr>
          <p:nvPr/>
        </p:nvSpPr>
        <p:spPr bwMode="auto">
          <a:xfrm>
            <a:off x="1184275" y="3868738"/>
            <a:ext cx="5927725" cy="1427162"/>
          </a:xfrm>
          <a:custGeom>
            <a:avLst/>
            <a:gdLst>
              <a:gd name="T0" fmla="*/ 0 w 3734"/>
              <a:gd name="T1" fmla="*/ 2147483647 h 1152"/>
              <a:gd name="T2" fmla="*/ 2147483647 w 3734"/>
              <a:gd name="T3" fmla="*/ 2147483647 h 1152"/>
              <a:gd name="T4" fmla="*/ 2147483647 w 3734"/>
              <a:gd name="T5" fmla="*/ 2147483647 h 1152"/>
              <a:gd name="T6" fmla="*/ 2147483647 w 3734"/>
              <a:gd name="T7" fmla="*/ 2147483647 h 1152"/>
              <a:gd name="T8" fmla="*/ 2147483647 w 3734"/>
              <a:gd name="T9" fmla="*/ 2147483647 h 1152"/>
              <a:gd name="T10" fmla="*/ 2147483647 w 3734"/>
              <a:gd name="T11" fmla="*/ 2147483647 h 1152"/>
              <a:gd name="T12" fmla="*/ 2147483647 w 3734"/>
              <a:gd name="T13" fmla="*/ 2147483647 h 1152"/>
              <a:gd name="T14" fmla="*/ 2147483647 w 3734"/>
              <a:gd name="T15" fmla="*/ 2147483647 h 1152"/>
              <a:gd name="T16" fmla="*/ 2147483647 w 3734"/>
              <a:gd name="T17" fmla="*/ 2147483647 h 1152"/>
              <a:gd name="T18" fmla="*/ 2147483647 w 3734"/>
              <a:gd name="T19" fmla="*/ 2147483647 h 1152"/>
              <a:gd name="T20" fmla="*/ 2147483647 w 3734"/>
              <a:gd name="T21" fmla="*/ 2147483647 h 1152"/>
              <a:gd name="T22" fmla="*/ 2147483647 w 3734"/>
              <a:gd name="T23" fmla="*/ 0 h 115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3734"/>
              <a:gd name="T37" fmla="*/ 0 h 1152"/>
              <a:gd name="T38" fmla="*/ 3734 w 3734"/>
              <a:gd name="T39" fmla="*/ 1152 h 115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3734" h="1152">
                <a:moveTo>
                  <a:pt x="0" y="1152"/>
                </a:moveTo>
                <a:cubicBezTo>
                  <a:pt x="59" y="1112"/>
                  <a:pt x="119" y="1073"/>
                  <a:pt x="188" y="1028"/>
                </a:cubicBezTo>
                <a:cubicBezTo>
                  <a:pt x="258" y="984"/>
                  <a:pt x="345" y="930"/>
                  <a:pt x="419" y="882"/>
                </a:cubicBezTo>
                <a:cubicBezTo>
                  <a:pt x="494" y="834"/>
                  <a:pt x="549" y="792"/>
                  <a:pt x="638" y="739"/>
                </a:cubicBezTo>
                <a:cubicBezTo>
                  <a:pt x="727" y="686"/>
                  <a:pt x="828" y="631"/>
                  <a:pt x="953" y="565"/>
                </a:cubicBezTo>
                <a:cubicBezTo>
                  <a:pt x="1079" y="500"/>
                  <a:pt x="1251" y="409"/>
                  <a:pt x="1391" y="345"/>
                </a:cubicBezTo>
                <a:cubicBezTo>
                  <a:pt x="1531" y="282"/>
                  <a:pt x="1673" y="227"/>
                  <a:pt x="1794" y="182"/>
                </a:cubicBezTo>
                <a:cubicBezTo>
                  <a:pt x="1915" y="137"/>
                  <a:pt x="2025" y="100"/>
                  <a:pt x="2118" y="72"/>
                </a:cubicBezTo>
                <a:cubicBezTo>
                  <a:pt x="2211" y="44"/>
                  <a:pt x="2255" y="27"/>
                  <a:pt x="2354" y="16"/>
                </a:cubicBezTo>
                <a:cubicBezTo>
                  <a:pt x="2453" y="5"/>
                  <a:pt x="2649" y="6"/>
                  <a:pt x="2714" y="4"/>
                </a:cubicBezTo>
                <a:cubicBezTo>
                  <a:pt x="2779" y="2"/>
                  <a:pt x="2572" y="5"/>
                  <a:pt x="2742" y="4"/>
                </a:cubicBezTo>
                <a:cubicBezTo>
                  <a:pt x="2912" y="3"/>
                  <a:pt x="3527" y="1"/>
                  <a:pt x="3734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4" name="Text Box 41"/>
          <p:cNvSpPr txBox="1">
            <a:spLocks noChangeArrowheads="1"/>
          </p:cNvSpPr>
          <p:nvPr/>
        </p:nvSpPr>
        <p:spPr bwMode="auto">
          <a:xfrm>
            <a:off x="487363" y="1727200"/>
            <a:ext cx="1690687" cy="304800"/>
          </a:xfrm>
          <a:prstGeom prst="rect">
            <a:avLst/>
          </a:prstGeom>
          <a:solidFill>
            <a:srgbClr val="F8FFF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b="1" dirty="0">
                <a:solidFill>
                  <a:srgbClr val="000000"/>
                </a:solidFill>
                <a:latin typeface="Palatino"/>
                <a:ea typeface="ＭＳ Ｐゴシック" pitchFamily="34" charset="-128"/>
              </a:rPr>
              <a:t>Skills &amp; Demands</a:t>
            </a:r>
            <a:endParaRPr lang="en-US" sz="1600" b="1" dirty="0">
              <a:solidFill>
                <a:srgbClr val="000000"/>
              </a:solidFill>
              <a:latin typeface="Palatino"/>
              <a:ea typeface="ＭＳ Ｐゴシック" pitchFamily="34" charset="-128"/>
            </a:endParaRPr>
          </a:p>
        </p:txBody>
      </p:sp>
      <p:sp>
        <p:nvSpPr>
          <p:cNvPr id="8205" name="Text Box 37"/>
          <p:cNvSpPr txBox="1">
            <a:spLocks noChangeArrowheads="1"/>
          </p:cNvSpPr>
          <p:nvPr/>
        </p:nvSpPr>
        <p:spPr bwMode="auto">
          <a:xfrm>
            <a:off x="6613525" y="1371600"/>
            <a:ext cx="2149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2918" name="Rectangle 38"/>
          <p:cNvSpPr>
            <a:spLocks noChangeArrowheads="1"/>
          </p:cNvSpPr>
          <p:nvPr/>
        </p:nvSpPr>
        <p:spPr bwMode="auto">
          <a:xfrm>
            <a:off x="6172200" y="1143000"/>
            <a:ext cx="297180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800" b="1" dirty="0"/>
              <a:t>Lack of effective use of </a:t>
            </a:r>
            <a:r>
              <a:rPr lang="en-US" sz="1800" b="1" dirty="0">
                <a:solidFill>
                  <a:schemeClr val="folHlink"/>
                </a:solidFill>
              </a:rPr>
              <a:t>comprehension strategies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800" b="1" dirty="0"/>
              <a:t>Lack of </a:t>
            </a:r>
            <a:r>
              <a:rPr lang="en-US" sz="1800" b="1" dirty="0">
                <a:solidFill>
                  <a:schemeClr val="folHlink"/>
                </a:solidFill>
              </a:rPr>
              <a:t>academic background knowledge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800" b="1" dirty="0"/>
              <a:t>Lack of content specific </a:t>
            </a:r>
            <a:r>
              <a:rPr lang="en-US" sz="1800" b="1" dirty="0">
                <a:solidFill>
                  <a:schemeClr val="folHlink"/>
                </a:solidFill>
              </a:rPr>
              <a:t>vocabulary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800" b="1" dirty="0"/>
              <a:t>Lack of understanding of and ability to use </a:t>
            </a:r>
            <a:r>
              <a:rPr lang="en-US" sz="1800" b="1" dirty="0">
                <a:solidFill>
                  <a:schemeClr val="folHlink"/>
                </a:solidFill>
              </a:rPr>
              <a:t>text organization</a:t>
            </a:r>
            <a:endParaRPr lang="en-US" sz="1800" b="1" dirty="0"/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Char char="q"/>
            </a:pPr>
            <a:r>
              <a:rPr lang="en-US" sz="1800" b="1" dirty="0"/>
              <a:t>Lack of </a:t>
            </a:r>
            <a:r>
              <a:rPr lang="en-US" sz="1800" b="1" dirty="0">
                <a:solidFill>
                  <a:schemeClr val="folHlink"/>
                </a:solidFill>
              </a:rPr>
              <a:t>engagement</a:t>
            </a:r>
            <a:r>
              <a:rPr lang="en-US" sz="1800" b="1" dirty="0"/>
              <a:t> with text</a:t>
            </a:r>
            <a:r>
              <a:rPr lang="en-US" sz="1800" dirty="0"/>
              <a:t> </a:t>
            </a:r>
          </a:p>
        </p:txBody>
      </p:sp>
      <p:sp>
        <p:nvSpPr>
          <p:cNvPr id="122919" name="Rectangle 39"/>
          <p:cNvSpPr>
            <a:spLocks noChangeArrowheads="1"/>
          </p:cNvSpPr>
          <p:nvPr/>
        </p:nvSpPr>
        <p:spPr bwMode="auto">
          <a:xfrm>
            <a:off x="4419600" y="2819400"/>
            <a:ext cx="1568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The Literacy Ceiling</a:t>
            </a:r>
          </a:p>
        </p:txBody>
      </p:sp>
    </p:spTree>
    <p:extLst>
      <p:ext uri="{BB962C8B-B14F-4D97-AF65-F5344CB8AC3E}">
        <p14:creationId xmlns:p14="http://schemas.microsoft.com/office/powerpoint/2010/main" val="388922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8" grpId="0" autoUpdateAnimBg="0"/>
      <p:bldP spid="12291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Core State Standards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88" y="2443163"/>
            <a:ext cx="74390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30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494" y="38100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Curricular Implications </a:t>
            </a:r>
            <a:br>
              <a:rPr lang="en-US" dirty="0" smtClean="0"/>
            </a:br>
            <a:r>
              <a:rPr lang="en-US" dirty="0" smtClean="0"/>
              <a:t>in Social Studies:  </a:t>
            </a:r>
            <a:r>
              <a:rPr lang="en-US" sz="3100" dirty="0" smtClean="0"/>
              <a:t>Textual Evidence and Sources 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66" y="1828800"/>
            <a:ext cx="7772400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38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Curriculum Implications </a:t>
            </a:r>
            <a:br>
              <a:rPr lang="en-US" dirty="0" smtClean="0"/>
            </a:br>
            <a:r>
              <a:rPr lang="en-US" dirty="0" smtClean="0"/>
              <a:t>in Social Studies:  </a:t>
            </a:r>
            <a:r>
              <a:rPr lang="en-US" sz="2800" dirty="0" smtClean="0"/>
              <a:t>Relationships among Events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588" y="2057400"/>
            <a:ext cx="73628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1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162</TotalTime>
  <Words>471</Words>
  <Application>Microsoft Office PowerPoint</Application>
  <PresentationFormat>On-screen Show (4:3)</PresentationFormat>
  <Paragraphs>86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Apothecary</vt:lpstr>
      <vt:lpstr>Implementing the CCSS in Social Studies and Science </vt:lpstr>
      <vt:lpstr>Content Literacy </vt:lpstr>
      <vt:lpstr>Why Reading and Writing  in the Content Areas?</vt:lpstr>
      <vt:lpstr>Disciplinary Literacy</vt:lpstr>
      <vt:lpstr>Differing Approaches</vt:lpstr>
      <vt:lpstr>Performance Gap</vt:lpstr>
      <vt:lpstr>Common Core State Standards</vt:lpstr>
      <vt:lpstr>Curricular Implications  in Social Studies:  Textual Evidence and Sources  </vt:lpstr>
      <vt:lpstr>Curriculum Implications  in Social Studies:  Relationships among Events  </vt:lpstr>
      <vt:lpstr>Curriculum Implications  in Social Studies:  Importance of Author</vt:lpstr>
      <vt:lpstr>Curriculum Implications in Social Studies:  Thinking across sources </vt:lpstr>
      <vt:lpstr>Curriculum Implications  in Science:  Understanding Process </vt:lpstr>
      <vt:lpstr>Curriculum Implications  in Science:  Translation </vt:lpstr>
      <vt:lpstr>Curriculum Implications  in Science:  Critical Thinking</vt:lpstr>
      <vt:lpstr>Curriculum Implications  in Science:  Critical thinking </vt:lpstr>
      <vt:lpstr>Who should teach the Standards?</vt:lpstr>
      <vt:lpstr>Curriculum Review </vt:lpstr>
      <vt:lpstr>Curriculum Resources </vt:lpstr>
      <vt:lpstr>Curriculum Resources </vt:lpstr>
      <vt:lpstr>Curriculum Revision  Implementing the CCSS</vt:lpstr>
    </vt:vector>
  </TitlesOfParts>
  <Company>CGRESD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the CCSS in Social Studies and Science </dc:title>
  <dc:creator>User</dc:creator>
  <cp:lastModifiedBy>User</cp:lastModifiedBy>
  <cp:revision>28</cp:revision>
  <dcterms:created xsi:type="dcterms:W3CDTF">2011-07-18T16:59:59Z</dcterms:created>
  <dcterms:modified xsi:type="dcterms:W3CDTF">2011-08-02T18:15:24Z</dcterms:modified>
</cp:coreProperties>
</file>