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9" r:id="rId5"/>
    <p:sldId id="260" r:id="rId6"/>
    <p:sldId id="272" r:id="rId7"/>
    <p:sldId id="280" r:id="rId8"/>
    <p:sldId id="275" r:id="rId9"/>
    <p:sldId id="261" r:id="rId10"/>
    <p:sldId id="276" r:id="rId11"/>
    <p:sldId id="277" r:id="rId12"/>
    <p:sldId id="262" r:id="rId13"/>
    <p:sldId id="263" r:id="rId14"/>
    <p:sldId id="278" r:id="rId15"/>
    <p:sldId id="271" r:id="rId16"/>
    <p:sldId id="285" r:id="rId17"/>
    <p:sldId id="282" r:id="rId18"/>
    <p:sldId id="284" r:id="rId19"/>
    <p:sldId id="281" r:id="rId20"/>
    <p:sldId id="269" r:id="rId21"/>
    <p:sldId id="283" r:id="rId22"/>
    <p:sldId id="286" r:id="rId23"/>
    <p:sldId id="268" r:id="rId24"/>
    <p:sldId id="267" r:id="rId25"/>
    <p:sldId id="266" r:id="rId26"/>
    <p:sldId id="273" r:id="rId27"/>
    <p:sldId id="279" r:id="rId28"/>
    <p:sldId id="288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6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45CB-BFA6-40F7-8448-A80CD0A332B9}" type="datetimeFigureOut">
              <a:rPr lang="en-US" smtClean="0"/>
              <a:t>8/15/2011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5806243-DEF9-4B78-AC4C-564E21510AC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45CB-BFA6-40F7-8448-A80CD0A332B9}" type="datetimeFigureOut">
              <a:rPr lang="en-US" smtClean="0"/>
              <a:t>8/15/2011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6243-DEF9-4B78-AC4C-564E21510AC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45CB-BFA6-40F7-8448-A80CD0A332B9}" type="datetimeFigureOut">
              <a:rPr lang="en-US" smtClean="0"/>
              <a:t>8/15/2011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6243-DEF9-4B78-AC4C-564E21510AC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45CB-BFA6-40F7-8448-A80CD0A332B9}" type="datetimeFigureOut">
              <a:rPr lang="en-US" smtClean="0"/>
              <a:t>8/15/2011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6243-DEF9-4B78-AC4C-564E21510AC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45CB-BFA6-40F7-8448-A80CD0A332B9}" type="datetimeFigureOut">
              <a:rPr lang="en-US" smtClean="0"/>
              <a:t>8/15/2011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6243-DEF9-4B78-AC4C-564E21510AC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45CB-BFA6-40F7-8448-A80CD0A332B9}" type="datetimeFigureOut">
              <a:rPr lang="en-US" smtClean="0"/>
              <a:t>8/15/2011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6243-DEF9-4B78-AC4C-564E21510AC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45CB-BFA6-40F7-8448-A80CD0A332B9}" type="datetimeFigureOut">
              <a:rPr lang="en-US" smtClean="0"/>
              <a:t>8/15/2011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6243-DEF9-4B78-AC4C-564E21510AC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45CB-BFA6-40F7-8448-A80CD0A332B9}" type="datetimeFigureOut">
              <a:rPr lang="en-US" smtClean="0"/>
              <a:t>8/15/2011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6243-DEF9-4B78-AC4C-564E21510AC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45CB-BFA6-40F7-8448-A80CD0A332B9}" type="datetimeFigureOut">
              <a:rPr lang="en-US" smtClean="0"/>
              <a:t>8/15/2011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6243-DEF9-4B78-AC4C-564E21510AC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45CB-BFA6-40F7-8448-A80CD0A332B9}" type="datetimeFigureOut">
              <a:rPr lang="en-US" smtClean="0"/>
              <a:t>8/15/2011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6243-DEF9-4B78-AC4C-564E21510AC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45CB-BFA6-40F7-8448-A80CD0A332B9}" type="datetimeFigureOut">
              <a:rPr lang="en-US" smtClean="0"/>
              <a:t>8/15/2011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6243-DEF9-4B78-AC4C-564E21510AC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5C745CB-BFA6-40F7-8448-A80CD0A332B9}" type="datetimeFigureOut">
              <a:rPr lang="en-US" smtClean="0"/>
              <a:t>8/15/2011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5806243-DEF9-4B78-AC4C-564E21510AC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thwire.com/archives/index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igan.gov/mde/0,1607,7-140-6530_30334_51042-232021--,00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me.math.arizona.edu/progressions/" TargetMode="External"/><Relationship Id="rId2" Type="http://schemas.openxmlformats.org/officeDocument/2006/relationships/hyperlink" Target="http://www.ncpublicschools.org/acre/standards/support-tools/#unel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maisa.org/maisa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education.ohio.gov/GD/Templates/Pages/ODE/ODEDetail.aspx?page=3&amp;TopicRelationID=1704&amp;ContentID=83475&amp;Content=107635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idemathematics.org/index.php/home" TargetMode="External"/><Relationship Id="rId7" Type="http://schemas.openxmlformats.org/officeDocument/2006/relationships/hyperlink" Target="http://www.ode.state.or.us/search/page/?=281" TargetMode="External"/><Relationship Id="rId2" Type="http://schemas.openxmlformats.org/officeDocument/2006/relationships/hyperlink" Target="http://educationnorthwest.org/resource/82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p.mathshell.org/materials/tests.php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commoncoretools.files.wordpress.com/2011/02/ccssi_math_standards_hyperlinked_1-0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August 2011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Implementing the CCSS in Mathematics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482957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8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664" y="352268"/>
            <a:ext cx="8260672" cy="1039427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dirty="0" smtClean="0"/>
              <a:t>The Nature of Tasks </a:t>
            </a:r>
            <a:br>
              <a:rPr lang="en-US" sz="3100" dirty="0" smtClean="0"/>
            </a:br>
            <a:r>
              <a:rPr lang="en-US" sz="3100" dirty="0" smtClean="0"/>
              <a:t>used in the Classroom 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828800"/>
            <a:ext cx="69246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7200"/>
            <a:ext cx="3505200" cy="82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9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Teachers and </a:t>
            </a:r>
            <a:br>
              <a:rPr lang="en-US" dirty="0" smtClean="0"/>
            </a:br>
            <a:r>
              <a:rPr lang="en-US" dirty="0" smtClean="0"/>
              <a:t>Tasks to Learning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5448"/>
            <a:ext cx="7419975" cy="405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7200"/>
            <a:ext cx="3505200" cy="82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0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Mathematical Practices </a:t>
            </a:r>
            <a:br>
              <a:rPr lang="en-US" sz="2800" dirty="0" smtClean="0"/>
            </a:br>
            <a:r>
              <a:rPr lang="en-US" sz="2800" dirty="0" smtClean="0"/>
              <a:t>in the Classroom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209800"/>
            <a:ext cx="7505700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57200"/>
            <a:ext cx="3124200" cy="73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Mathematical Practices </a:t>
            </a:r>
            <a:br>
              <a:rPr lang="en-US" sz="2800" dirty="0" smtClean="0"/>
            </a:br>
            <a:r>
              <a:rPr lang="en-US" sz="2800" dirty="0" smtClean="0"/>
              <a:t>in the Classroom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74771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23789"/>
            <a:ext cx="3200400" cy="75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7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Guaranteed </a:t>
            </a:r>
            <a:br>
              <a:rPr lang="en-US" dirty="0" smtClean="0"/>
            </a:br>
            <a:r>
              <a:rPr lang="en-US" dirty="0" smtClean="0"/>
              <a:t>Curriculum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706755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7200"/>
            <a:ext cx="3505200" cy="8295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541020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4"/>
              </a:rPr>
              <a:t>Standards Based Mathematics at </a:t>
            </a:r>
            <a:r>
              <a:rPr lang="en-US" sz="2000" dirty="0" err="1" smtClean="0">
                <a:hlinkClick r:id="rId4"/>
              </a:rPr>
              <a:t>Mathwire</a:t>
            </a:r>
            <a:r>
              <a:rPr lang="en-US" sz="2000" dirty="0" smtClean="0">
                <a:hlinkClick r:id="rId4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746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Implementing the </a:t>
            </a:r>
            <a:br>
              <a:rPr lang="en-US" dirty="0" smtClean="0"/>
            </a:br>
            <a:r>
              <a:rPr lang="en-US" dirty="0" smtClean="0"/>
              <a:t>CCSS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8185748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7200"/>
            <a:ext cx="3505200" cy="82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0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Curriculum </a:t>
            </a:r>
            <a:br>
              <a:rPr lang="en-US" dirty="0" smtClean="0"/>
            </a:br>
            <a:r>
              <a:rPr lang="en-US" dirty="0" smtClean="0"/>
              <a:t>Challenges!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Response to Intervention may be misused to sort students into groups that receive fundamentally different instruction.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Goal:  </a:t>
            </a:r>
          </a:p>
          <a:p>
            <a:pPr marL="0" indent="0">
              <a:buNone/>
            </a:pPr>
            <a:r>
              <a:rPr lang="en-US" dirty="0" smtClean="0"/>
              <a:t>Target and monitor high-quality, Tier I (first good instruction) for all students. </a:t>
            </a:r>
          </a:p>
          <a:p>
            <a:pPr marL="0" indent="0">
              <a:buNone/>
            </a:pPr>
            <a:r>
              <a:rPr lang="en-US" dirty="0" smtClean="0"/>
              <a:t>All students need access to the core curriculum and opportunity to learn.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7200"/>
            <a:ext cx="3505200" cy="82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6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Curriculum</a:t>
            </a:r>
            <a:br>
              <a:rPr lang="en-US" dirty="0" smtClean="0"/>
            </a:br>
            <a:r>
              <a:rPr lang="en-US" dirty="0" smtClean="0"/>
              <a:t>Challenges!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Focus and coherence are not in the CCSS document.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Focus and coherence are in interpretations of the document.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Goal:  </a:t>
            </a:r>
          </a:p>
          <a:p>
            <a:pPr marL="0" indent="0">
              <a:buNone/>
            </a:pPr>
            <a:r>
              <a:rPr lang="en-US" dirty="0" smtClean="0"/>
              <a:t>Coherence must be clear in the minds of teachers and students.  </a:t>
            </a:r>
          </a:p>
          <a:p>
            <a:pPr marL="0" indent="0">
              <a:buNone/>
            </a:pPr>
            <a:r>
              <a:rPr lang="en-US" i="1" dirty="0" smtClean="0"/>
              <a:t>“What do students have to know and be able to do?”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7200"/>
            <a:ext cx="3505200" cy="8295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628238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3"/>
              </a:rPr>
              <a:t>MDE Crosswalk Documents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003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Curriculum</a:t>
            </a:r>
            <a:br>
              <a:rPr lang="en-US" dirty="0" smtClean="0"/>
            </a:br>
            <a:r>
              <a:rPr lang="en-US" dirty="0" smtClean="0"/>
              <a:t>Challenges!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Unpacking standards may perpetuate the check-list mentality.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Goal:  </a:t>
            </a:r>
          </a:p>
          <a:p>
            <a:pPr marL="0" indent="0">
              <a:buNone/>
            </a:pPr>
            <a:r>
              <a:rPr lang="en-US" dirty="0" smtClean="0"/>
              <a:t>Unpack for essential understanding.</a:t>
            </a:r>
          </a:p>
          <a:p>
            <a:pPr marL="0" indent="0">
              <a:buNone/>
            </a:pPr>
            <a:r>
              <a:rPr lang="en-US" dirty="0" smtClean="0"/>
              <a:t>Unpack for big ideas. </a:t>
            </a:r>
          </a:p>
          <a:p>
            <a:pPr marL="0" indent="0">
              <a:buNone/>
            </a:pPr>
            <a:r>
              <a:rPr lang="en-US" dirty="0" smtClean="0"/>
              <a:t>Unpack for application and problem 	 	   solving.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7200"/>
            <a:ext cx="3505200" cy="82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7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Implementing the </a:t>
            </a:r>
            <a:br>
              <a:rPr lang="en-US" dirty="0" smtClean="0"/>
            </a:br>
            <a:r>
              <a:rPr lang="en-US" dirty="0" smtClean="0"/>
              <a:t>CCSS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995488"/>
            <a:ext cx="714375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7200"/>
            <a:ext cx="3505200" cy="829564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22" y="3429000"/>
            <a:ext cx="518205" cy="54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02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Implementing the </a:t>
            </a:r>
            <a:br>
              <a:rPr lang="en-US" dirty="0" smtClean="0"/>
            </a:br>
            <a:r>
              <a:rPr lang="en-US" dirty="0" smtClean="0"/>
              <a:t>CCSS in Mathematics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62" y="1905000"/>
            <a:ext cx="8286750" cy="332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7200"/>
            <a:ext cx="3505200" cy="829564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248060" y="2583766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24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Key Advances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399"/>
            <a:ext cx="69723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7200"/>
            <a:ext cx="3505200" cy="8295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06669" y="2254851"/>
            <a:ext cx="132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90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36138" y="3276600"/>
            <a:ext cx="174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Pages 88-89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93822" y="5269578"/>
            <a:ext cx="30107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Modeling:</a:t>
            </a:r>
          </a:p>
          <a:p>
            <a:r>
              <a:rPr lang="en-US" b="1" dirty="0" smtClean="0"/>
              <a:t>Appendix A Pages 24-25 </a:t>
            </a:r>
          </a:p>
          <a:p>
            <a:r>
              <a:rPr lang="en-US" b="1" dirty="0" smtClean="0"/>
              <a:t>and Page 57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499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Curriculum</a:t>
            </a:r>
            <a:br>
              <a:rPr lang="en-US" dirty="0" smtClean="0"/>
            </a:br>
            <a:r>
              <a:rPr lang="en-US" dirty="0" smtClean="0"/>
              <a:t>Challenges!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Crosswalk documents may encourage rearrangements of low-quality curriculum materials and frameworks.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Goal:  </a:t>
            </a:r>
          </a:p>
          <a:p>
            <a:pPr marL="0" indent="0">
              <a:buNone/>
            </a:pPr>
            <a:r>
              <a:rPr lang="en-US" dirty="0" smtClean="0"/>
              <a:t>Aim for focused, forward-thinking crosswalk documents.  </a:t>
            </a:r>
          </a:p>
          <a:p>
            <a:pPr marL="0" indent="0">
              <a:buNone/>
            </a:pPr>
            <a:r>
              <a:rPr lang="en-US" dirty="0" smtClean="0"/>
              <a:t>Target the big ideas.  Be skeptical of easy alignment and quick fixes. </a:t>
            </a:r>
          </a:p>
          <a:p>
            <a:pPr lvl="2" indent="-342900"/>
            <a:r>
              <a:rPr lang="en-US" dirty="0" smtClean="0"/>
              <a:t>Michigan Focal Points aligned with CCSS</a:t>
            </a:r>
          </a:p>
          <a:p>
            <a:pPr lvl="2" indent="-342900"/>
            <a:r>
              <a:rPr lang="en-US" dirty="0" smtClean="0"/>
              <a:t>Data Director MEAP/MME Strand Reports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7200"/>
            <a:ext cx="3505200" cy="82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Implementing the </a:t>
            </a:r>
            <a:br>
              <a:rPr lang="en-US" dirty="0" smtClean="0"/>
            </a:br>
            <a:r>
              <a:rPr lang="en-US" dirty="0" smtClean="0"/>
              <a:t>CCSS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995488"/>
            <a:ext cx="714375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7200"/>
            <a:ext cx="3505200" cy="829564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20" y="4319922"/>
            <a:ext cx="518205" cy="54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80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Content Learning</a:t>
            </a:r>
            <a:br>
              <a:rPr lang="en-US" dirty="0" smtClean="0"/>
            </a:br>
            <a:r>
              <a:rPr lang="en-US" dirty="0" smtClean="0"/>
              <a:t>and Literacy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21" y="2090738"/>
            <a:ext cx="8139636" cy="309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7200"/>
            <a:ext cx="3505200" cy="82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3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Content Learning </a:t>
            </a:r>
            <a:br>
              <a:rPr lang="en-US" dirty="0" smtClean="0"/>
            </a:br>
            <a:r>
              <a:rPr lang="en-US" dirty="0" smtClean="0"/>
              <a:t>and Literacy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41045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7200"/>
            <a:ext cx="3505200" cy="8295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0625" y="3629791"/>
            <a:ext cx="6400800" cy="612219"/>
          </a:xfrm>
          <a:prstGeom prst="rect">
            <a:avLst/>
          </a:prstGeom>
          <a:solidFill>
            <a:schemeClr val="accent2">
              <a:lumMod val="40000"/>
              <a:lumOff val="60000"/>
              <a:alpha val="18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77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Mathematical Practices </a:t>
            </a:r>
            <a:br>
              <a:rPr lang="en-US" sz="2800" dirty="0" smtClean="0"/>
            </a:br>
            <a:r>
              <a:rPr lang="en-US" sz="2800" dirty="0" smtClean="0"/>
              <a:t>Support Communication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210425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454" y="457200"/>
            <a:ext cx="289774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4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Implementing</a:t>
            </a:r>
            <a:br>
              <a:rPr lang="en-US" dirty="0" smtClean="0"/>
            </a:br>
            <a:r>
              <a:rPr lang="en-US" dirty="0" smtClean="0"/>
              <a:t>the CCSS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95488"/>
            <a:ext cx="8405541" cy="337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7200"/>
            <a:ext cx="3505200" cy="82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1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Tools and </a:t>
            </a:r>
            <a:br>
              <a:rPr lang="en-US" dirty="0" smtClean="0"/>
            </a:br>
            <a:r>
              <a:rPr lang="en-US" dirty="0" smtClean="0"/>
              <a:t>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North Carolina Clarification </a:t>
            </a:r>
            <a:endParaRPr lang="en-US" dirty="0"/>
          </a:p>
          <a:p>
            <a:pPr marL="0" indent="0">
              <a:buNone/>
            </a:pPr>
            <a:endParaRPr lang="en-US" dirty="0" smtClean="0">
              <a:hlinkClick r:id="rId3"/>
            </a:endParaRP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Learning </a:t>
            </a:r>
            <a:r>
              <a:rPr lang="en-US" dirty="0">
                <a:hlinkClick r:id="rId3"/>
              </a:rPr>
              <a:t>Progressions (CCSS Team)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Ohio Model Curriculum </a:t>
            </a: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http://education.ohio.gov/GD/Templates/Pages/ODE/ODEDetail.aspx?page=3&amp;TopicRelationID=1704&amp;ContentID=83475&amp;Content=107635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7200"/>
            <a:ext cx="3505200" cy="8295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4864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6"/>
              </a:rPr>
              <a:t>Michigan Model CCSS  Lessons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969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Tools and</a:t>
            </a:r>
            <a:br>
              <a:rPr lang="en-US" dirty="0" smtClean="0"/>
            </a:br>
            <a:r>
              <a:rPr lang="en-US" dirty="0" smtClean="0"/>
              <a:t>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Problem Solving Model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Inside </a:t>
            </a:r>
            <a:r>
              <a:rPr lang="en-US" dirty="0"/>
              <a:t>Mathematics</a:t>
            </a:r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prstClr val="black"/>
                </a:solidFill>
                <a:hlinkClick r:id="rId3"/>
              </a:rPr>
              <a:t>http://www.insidemathematics.org/index.php/home</a:t>
            </a:r>
            <a:endParaRPr lang="en-US" dirty="0">
              <a:solidFill>
                <a:prstClr val="black"/>
              </a:solidFill>
            </a:endParaRPr>
          </a:p>
          <a:p>
            <a:pPr marL="114300" indent="0">
              <a:buNone/>
            </a:pPr>
            <a:endParaRPr lang="en-US" dirty="0">
              <a:hlinkClick r:id="rId4"/>
            </a:endParaRPr>
          </a:p>
          <a:p>
            <a:pPr marL="114300" indent="0">
              <a:buNone/>
            </a:pPr>
            <a:r>
              <a:rPr lang="en-US" dirty="0" smtClean="0">
                <a:hlinkClick r:id="rId4"/>
              </a:rPr>
              <a:t>Hyperlinked CCSS Document 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7200"/>
            <a:ext cx="3505200" cy="8295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5951" y="2427737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6"/>
              </a:rPr>
              <a:t>Mathematics Assessment Project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35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115033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7"/>
              </a:rPr>
              <a:t>Mathematics Problem Solving Work Sample Tasks - Oregon Department of Education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81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Implementing the </a:t>
            </a:r>
            <a:br>
              <a:rPr lang="en-US" dirty="0" smtClean="0"/>
            </a:br>
            <a:r>
              <a:rPr lang="en-US" dirty="0" smtClean="0"/>
              <a:t>CCSS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995488"/>
            <a:ext cx="714375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7200"/>
            <a:ext cx="3505200" cy="82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0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Underlying </a:t>
            </a:r>
            <a:br>
              <a:rPr lang="en-US" dirty="0" smtClean="0"/>
            </a:br>
            <a:r>
              <a:rPr lang="en-US" dirty="0" smtClean="0"/>
              <a:t>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58760"/>
            <a:ext cx="7543800" cy="442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7200"/>
            <a:ext cx="3505200" cy="82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4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Underlying </a:t>
            </a:r>
            <a:br>
              <a:rPr lang="en-US" dirty="0" smtClean="0"/>
            </a:br>
            <a:r>
              <a:rPr lang="en-US" dirty="0" smtClean="0"/>
              <a:t>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730567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7200"/>
            <a:ext cx="3505200" cy="82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4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Our Task…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714375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7200"/>
            <a:ext cx="3505200" cy="82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Mathematical </a:t>
            </a:r>
            <a:br>
              <a:rPr lang="en-US" dirty="0" smtClean="0"/>
            </a:br>
            <a:r>
              <a:rPr lang="en-US" dirty="0" smtClean="0"/>
              <a:t>Practices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731520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7200"/>
            <a:ext cx="3505200" cy="82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5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Standards of </a:t>
            </a:r>
            <a:br>
              <a:rPr lang="en-US" sz="2800" dirty="0" smtClean="0"/>
            </a:br>
            <a:r>
              <a:rPr lang="en-US" sz="2800" dirty="0" smtClean="0"/>
              <a:t>Mathematical Practice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709612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33400"/>
            <a:ext cx="3154680" cy="74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4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2268"/>
            <a:ext cx="8260672" cy="1039427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Standards of </a:t>
            </a:r>
            <a:br>
              <a:rPr lang="en-US" sz="2800" dirty="0" smtClean="0"/>
            </a:br>
            <a:r>
              <a:rPr lang="en-US" sz="2800" dirty="0" smtClean="0"/>
              <a:t>Mathematical Practice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95450"/>
            <a:ext cx="7989277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57200"/>
            <a:ext cx="3200400" cy="75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8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Alignment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716280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7200"/>
            <a:ext cx="3505200" cy="82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4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228</TotalTime>
  <Words>290</Words>
  <Application>Microsoft Office PowerPoint</Application>
  <PresentationFormat>On-screen Show (4:3)</PresentationFormat>
  <Paragraphs>85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Apothecary</vt:lpstr>
      <vt:lpstr>Implementing the CCSS in Mathematics </vt:lpstr>
      <vt:lpstr>Implementing the  CCSS in Mathematics</vt:lpstr>
      <vt:lpstr>Underlying  Framework</vt:lpstr>
      <vt:lpstr>Underlying  Framework</vt:lpstr>
      <vt:lpstr>Our Task…</vt:lpstr>
      <vt:lpstr>Mathematical  Practices </vt:lpstr>
      <vt:lpstr>Standards of  Mathematical Practice </vt:lpstr>
      <vt:lpstr>Standards of  Mathematical Practice </vt:lpstr>
      <vt:lpstr>Alignment Issues</vt:lpstr>
      <vt:lpstr>The Nature of Tasks  used in the Classroom …</vt:lpstr>
      <vt:lpstr>Teachers and  Tasks to Learning </vt:lpstr>
      <vt:lpstr>Mathematical Practices  in the Classroom </vt:lpstr>
      <vt:lpstr>Mathematical Practices  in the Classroom </vt:lpstr>
      <vt:lpstr>Guaranteed  Curriculum </vt:lpstr>
      <vt:lpstr>Implementing the  CCSS</vt:lpstr>
      <vt:lpstr>Curriculum  Challenges!</vt:lpstr>
      <vt:lpstr>Curriculum Challenges!</vt:lpstr>
      <vt:lpstr>Curriculum Challenges!</vt:lpstr>
      <vt:lpstr>Implementing the  CCSS</vt:lpstr>
      <vt:lpstr>Key Advances </vt:lpstr>
      <vt:lpstr>Curriculum Challenges!</vt:lpstr>
      <vt:lpstr>Implementing the  CCSS</vt:lpstr>
      <vt:lpstr>Content Learning and Literacy </vt:lpstr>
      <vt:lpstr>Content Learning  and Literacy</vt:lpstr>
      <vt:lpstr>Mathematical Practices  Support Communication</vt:lpstr>
      <vt:lpstr>Implementing the CCSS</vt:lpstr>
      <vt:lpstr>Tools and  Resources </vt:lpstr>
      <vt:lpstr>Tools and Resources </vt:lpstr>
      <vt:lpstr>Implementing the  CCSS</vt:lpstr>
    </vt:vector>
  </TitlesOfParts>
  <Company>CGRESD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39</cp:revision>
  <dcterms:created xsi:type="dcterms:W3CDTF">2011-07-11T16:38:26Z</dcterms:created>
  <dcterms:modified xsi:type="dcterms:W3CDTF">2011-08-15T14:08:17Z</dcterms:modified>
</cp:coreProperties>
</file>