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8" r:id="rId2"/>
    <p:sldId id="348" r:id="rId3"/>
    <p:sldId id="261" r:id="rId4"/>
    <p:sldId id="262" r:id="rId5"/>
    <p:sldId id="316" r:id="rId6"/>
    <p:sldId id="318" r:id="rId7"/>
    <p:sldId id="319" r:id="rId8"/>
    <p:sldId id="352" r:id="rId9"/>
    <p:sldId id="320" r:id="rId10"/>
    <p:sldId id="315" r:id="rId11"/>
    <p:sldId id="289" r:id="rId12"/>
    <p:sldId id="314" r:id="rId13"/>
    <p:sldId id="311" r:id="rId14"/>
    <p:sldId id="312" r:id="rId15"/>
    <p:sldId id="322" r:id="rId16"/>
    <p:sldId id="349" r:id="rId17"/>
    <p:sldId id="321" r:id="rId18"/>
    <p:sldId id="306" r:id="rId19"/>
    <p:sldId id="265" r:id="rId20"/>
    <p:sldId id="266" r:id="rId21"/>
    <p:sldId id="267" r:id="rId22"/>
    <p:sldId id="358" r:id="rId23"/>
    <p:sldId id="279" r:id="rId24"/>
    <p:sldId id="359" r:id="rId25"/>
    <p:sldId id="285" r:id="rId26"/>
    <p:sldId id="351" r:id="rId27"/>
    <p:sldId id="305" r:id="rId28"/>
    <p:sldId id="298" r:id="rId29"/>
    <p:sldId id="336" r:id="rId30"/>
    <p:sldId id="304" r:id="rId31"/>
    <p:sldId id="299" r:id="rId32"/>
    <p:sldId id="323" r:id="rId33"/>
    <p:sldId id="360" r:id="rId34"/>
    <p:sldId id="303" r:id="rId35"/>
    <p:sldId id="300" r:id="rId36"/>
    <p:sldId id="339" r:id="rId37"/>
    <p:sldId id="353" r:id="rId38"/>
    <p:sldId id="341" r:id="rId39"/>
    <p:sldId id="355" r:id="rId40"/>
    <p:sldId id="326" r:id="rId41"/>
    <p:sldId id="328" r:id="rId42"/>
    <p:sldId id="329" r:id="rId43"/>
    <p:sldId id="334" r:id="rId44"/>
    <p:sldId id="335" r:id="rId45"/>
    <p:sldId id="287" r:id="rId46"/>
    <p:sldId id="356" r:id="rId47"/>
    <p:sldId id="288" r:id="rId48"/>
    <p:sldId id="354" r:id="rId4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D User" initials="IU" lastIdx="1" clrIdx="0"/>
  <p:cmAuthor id="1" name="David Johnso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4348" autoAdjust="0"/>
  </p:normalViewPr>
  <p:slideViewPr>
    <p:cSldViewPr>
      <p:cViewPr>
        <p:scale>
          <a:sx n="84" d="100"/>
          <a:sy n="84" d="100"/>
        </p:scale>
        <p:origin x="-102" y="552"/>
      </p:cViewPr>
      <p:guideLst>
        <p:guide orient="horz" pos="2160"/>
        <p:guide pos="2880"/>
      </p:guideLst>
    </p:cSldViewPr>
  </p:slideViewPr>
  <p:notesTextViewPr>
    <p:cViewPr>
      <p:scale>
        <a:sx n="1" d="1"/>
        <a:sy n="1" d="1"/>
      </p:scale>
      <p:origin x="0" y="0"/>
    </p:cViewPr>
  </p:notesTextViewPr>
  <p:sorterViewPr>
    <p:cViewPr>
      <p:scale>
        <a:sx n="100" d="100"/>
        <a:sy n="100" d="100"/>
      </p:scale>
      <p:origin x="0" y="116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2-08-13T12:46:38.375" idx="1">
    <p:pos x="5255" y="2389"/>
    <p:text>Check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8-15T11:44:24.761" idx="1">
    <p:pos x="10" y="10"/>
    <p:text>Do we still like these examples?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39338FB-15FB-4D2D-9736-20B73ECAD1B4}" type="datetimeFigureOut">
              <a:rPr lang="en-US" smtClean="0"/>
              <a:t>10/18/2012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F427CC3-73E5-4216-A6FE-8D3B145E6A4D}" type="slidenum">
              <a:rPr lang="en-US" smtClean="0"/>
              <a:t>‹#›</a:t>
            </a:fld>
            <a:endParaRPr lang="en-US"/>
          </a:p>
        </p:txBody>
      </p:sp>
    </p:spTree>
    <p:extLst>
      <p:ext uri="{BB962C8B-B14F-4D97-AF65-F5344CB8AC3E}">
        <p14:creationId xmlns:p14="http://schemas.microsoft.com/office/powerpoint/2010/main" val="352401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254D466-23FF-4A31-B2A3-CB37A05029F1}" type="datetimeFigureOut">
              <a:rPr lang="en-US" smtClean="0"/>
              <a:t>10/18/2012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C449B9D-B3D4-4FA5-A5D3-AFE88C8F3F11}" type="slidenum">
              <a:rPr lang="en-US" smtClean="0"/>
              <a:t>‹#›</a:t>
            </a:fld>
            <a:endParaRPr lang="en-US"/>
          </a:p>
        </p:txBody>
      </p:sp>
    </p:spTree>
    <p:extLst>
      <p:ext uri="{BB962C8B-B14F-4D97-AF65-F5344CB8AC3E}">
        <p14:creationId xmlns:p14="http://schemas.microsoft.com/office/powerpoint/2010/main" val="335723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ea typeface="ＭＳ Ｐゴシック" charset="-128"/>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itchFamily="34" charset="0"/>
                <a:ea typeface="ＭＳ Ｐゴシック" charset="-128"/>
              </a:defRPr>
            </a:lvl1pPr>
            <a:lvl2pPr marL="757066" indent="-291179" eaLnBrk="0" hangingPunct="0">
              <a:defRPr sz="2400">
                <a:solidFill>
                  <a:schemeClr val="tx1"/>
                </a:solidFill>
                <a:latin typeface="Arial" pitchFamily="34" charset="0"/>
                <a:ea typeface="ＭＳ Ｐゴシック" charset="-128"/>
              </a:defRPr>
            </a:lvl2pPr>
            <a:lvl3pPr marL="1164717" indent="-232943" eaLnBrk="0" hangingPunct="0">
              <a:defRPr sz="2400">
                <a:solidFill>
                  <a:schemeClr val="tx1"/>
                </a:solidFill>
                <a:latin typeface="Arial" pitchFamily="34" charset="0"/>
                <a:ea typeface="ＭＳ Ｐゴシック" charset="-128"/>
              </a:defRPr>
            </a:lvl3pPr>
            <a:lvl4pPr marL="1630604" indent="-232943" eaLnBrk="0" hangingPunct="0">
              <a:defRPr sz="2400">
                <a:solidFill>
                  <a:schemeClr val="tx1"/>
                </a:solidFill>
                <a:latin typeface="Arial" pitchFamily="34" charset="0"/>
                <a:ea typeface="ＭＳ Ｐゴシック" charset="-128"/>
              </a:defRPr>
            </a:lvl4pPr>
            <a:lvl5pPr marL="2096491" indent="-232943" eaLnBrk="0" hangingPunct="0">
              <a:defRPr sz="2400">
                <a:solidFill>
                  <a:schemeClr val="tx1"/>
                </a:solidFill>
                <a:latin typeface="Arial" pitchFamily="34" charset="0"/>
                <a:ea typeface="ＭＳ Ｐゴシック" charset="-128"/>
              </a:defRPr>
            </a:lvl5pPr>
            <a:lvl6pPr marL="2562377" indent="-232943" defTabSz="465887" eaLnBrk="0" fontAlgn="base" hangingPunct="0">
              <a:spcBef>
                <a:spcPct val="0"/>
              </a:spcBef>
              <a:spcAft>
                <a:spcPct val="0"/>
              </a:spcAft>
              <a:defRPr sz="2400">
                <a:solidFill>
                  <a:schemeClr val="tx1"/>
                </a:solidFill>
                <a:latin typeface="Arial" pitchFamily="34" charset="0"/>
                <a:ea typeface="ＭＳ Ｐゴシック" charset="-128"/>
              </a:defRPr>
            </a:lvl6pPr>
            <a:lvl7pPr marL="3028264" indent="-232943" defTabSz="465887" eaLnBrk="0" fontAlgn="base" hangingPunct="0">
              <a:spcBef>
                <a:spcPct val="0"/>
              </a:spcBef>
              <a:spcAft>
                <a:spcPct val="0"/>
              </a:spcAft>
              <a:defRPr sz="2400">
                <a:solidFill>
                  <a:schemeClr val="tx1"/>
                </a:solidFill>
                <a:latin typeface="Arial" pitchFamily="34" charset="0"/>
                <a:ea typeface="ＭＳ Ｐゴシック" charset="-128"/>
              </a:defRPr>
            </a:lvl7pPr>
            <a:lvl8pPr marL="3494151" indent="-232943" defTabSz="465887" eaLnBrk="0" fontAlgn="base" hangingPunct="0">
              <a:spcBef>
                <a:spcPct val="0"/>
              </a:spcBef>
              <a:spcAft>
                <a:spcPct val="0"/>
              </a:spcAft>
              <a:defRPr sz="2400">
                <a:solidFill>
                  <a:schemeClr val="tx1"/>
                </a:solidFill>
                <a:latin typeface="Arial" pitchFamily="34" charset="0"/>
                <a:ea typeface="ＭＳ Ｐゴシック" charset="-128"/>
              </a:defRPr>
            </a:lvl8pPr>
            <a:lvl9pPr marL="3960038" indent="-232943" defTabSz="46588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fld id="{74D3DC5A-A03F-4643-A342-09E048787032}" type="slidenum">
              <a:rPr lang="en-US" sz="1200">
                <a:latin typeface="Calibri" pitchFamily="34" charset="0"/>
              </a:rPr>
              <a:pPr eaLnBrk="1" hangingPunct="1"/>
              <a:t>5</a:t>
            </a:fld>
            <a:endParaRPr 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mathematics, there are four claims.</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Claim 1 focuses on Concepts and Procedures. Claim 1 requires students to explain and apply mathematical concepts and interpret and carry out mathematical procedures with precision and fluency.  The focus is on content knowledge learned at the grade</a:t>
            </a:r>
            <a:r>
              <a:rPr lang="en-US" sz="1200" kern="1200" baseline="0" dirty="0" smtClean="0">
                <a:solidFill>
                  <a:schemeClr val="tx1"/>
                </a:solidFill>
                <a:effectLst/>
                <a:latin typeface="+mn-lt"/>
                <a:ea typeface="+mn-ea"/>
                <a:cs typeface="+mn-cs"/>
              </a:rPr>
              <a:t> level being assessed</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variety of item types are used to collect evidence for Claim</a:t>
            </a:r>
            <a:r>
              <a:rPr lang="en-US" sz="1200" kern="1200" baseline="0" dirty="0" smtClean="0">
                <a:solidFill>
                  <a:schemeClr val="tx1"/>
                </a:solidFill>
                <a:effectLst/>
                <a:latin typeface="+mn-lt"/>
                <a:ea typeface="+mn-ea"/>
                <a:cs typeface="+mn-cs"/>
              </a:rPr>
              <a:t> 1, including:</a:t>
            </a:r>
          </a:p>
          <a:p>
            <a:r>
              <a:rPr lang="en-US" sz="1200" kern="1200" baseline="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selected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constructed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and technology-enhanced items and tasks that focus on a particular skill or concept.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Content for this claim may also be evaluated at a deeper level with extended-response items and performance tasks. Items and tasks have a direct connection to and emphasis on the content domains and clusters of the Common Core State Standards for Mathematics.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8B1E1-8A0A-D840-83A1-A29773597CE2}" type="slidenum">
              <a:rPr lang="en-US" smtClean="0"/>
              <a:pPr/>
              <a:t>18</a:t>
            </a:fld>
            <a:endParaRPr lang="en-US"/>
          </a:p>
        </p:txBody>
      </p:sp>
    </p:spTree>
    <p:extLst>
      <p:ext uri="{BB962C8B-B14F-4D97-AF65-F5344CB8AC3E}">
        <p14:creationId xmlns:p14="http://schemas.microsoft.com/office/powerpoint/2010/main" val="3590874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Smarter Balanced Assessment will be using both traditional and non-traditional selected</a:t>
            </a:r>
            <a:r>
              <a:rPr lang="en-US" sz="1200" kern="1200" baseline="0" dirty="0" smtClean="0">
                <a:solidFill>
                  <a:schemeClr val="tx1"/>
                </a:solidFill>
                <a:effectLst/>
                <a:latin typeface="+mn-lt"/>
                <a:ea typeface="+mn-ea"/>
                <a:cs typeface="+mn-cs"/>
              </a:rPr>
              <a:t> r</a:t>
            </a:r>
            <a:r>
              <a:rPr lang="en-US" sz="1200" kern="1200" dirty="0" smtClean="0">
                <a:solidFill>
                  <a:schemeClr val="tx1"/>
                </a:solidFill>
                <a:effectLst/>
                <a:latin typeface="+mn-lt"/>
                <a:ea typeface="+mn-ea"/>
                <a:cs typeface="+mn-cs"/>
              </a:rPr>
              <a:t>esponse items. First let’s take a look at the format and components of a traditional selected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item.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item is a traditional multiple-choice item with a stem and four options.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stem is the statement of the question to which the student responds.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options are possible answers from which students must select. Options should be arranged according to a logical order such as numerically or alphabetically. There are four different ways to respond to this item and only one correct answer. </a:t>
            </a:r>
          </a:p>
          <a:p>
            <a:r>
              <a:rPr lang="en-US" sz="1200" kern="1200" dirty="0" smtClean="0">
                <a:solidFill>
                  <a:schemeClr val="tx1"/>
                </a:solidFill>
                <a:effectLst/>
                <a:latin typeface="+mn-lt"/>
                <a:ea typeface="+mn-ea"/>
                <a:cs typeface="+mn-cs"/>
              </a:rPr>
              <a:t>{+}</a:t>
            </a:r>
            <a:endParaRPr lang="en-US" dirty="0" smtClean="0">
              <a:effectLst/>
            </a:endParaRPr>
          </a:p>
          <a:p>
            <a:r>
              <a:rPr lang="en-US" sz="1200" kern="1200" dirty="0" smtClean="0">
                <a:solidFill>
                  <a:schemeClr val="tx1"/>
                </a:solidFill>
                <a:effectLst/>
                <a:latin typeface="+mn-lt"/>
                <a:ea typeface="+mn-ea"/>
                <a:cs typeface="+mn-cs"/>
              </a:rPr>
              <a:t>Distractors are the incorrect options.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 key and distractor</a:t>
            </a:r>
            <a:r>
              <a:rPr lang="en-US" sz="1200" kern="1200" baseline="0" dirty="0" smtClean="0">
                <a:solidFill>
                  <a:schemeClr val="tx1"/>
                </a:solidFill>
                <a:effectLst/>
                <a:latin typeface="+mn-lt"/>
                <a:ea typeface="+mn-ea"/>
                <a:cs typeface="+mn-cs"/>
              </a:rPr>
              <a:t> analysis accompanies each selected response item.</a:t>
            </a:r>
          </a:p>
          <a:p>
            <a:r>
              <a:rPr lang="en-US" sz="1200" kern="1200" baseline="0" dirty="0" smtClean="0">
                <a:solidFill>
                  <a:schemeClr val="tx1"/>
                </a:solidFill>
                <a:effectLst/>
                <a:latin typeface="+mn-lt"/>
                <a:ea typeface="+mn-ea"/>
                <a:cs typeface="+mn-cs"/>
              </a:rPr>
              <a:t>{+}</a:t>
            </a:r>
          </a:p>
          <a:p>
            <a:r>
              <a:rPr lang="en-US" sz="1200" kern="1200" baseline="0" dirty="0" smtClean="0">
                <a:solidFill>
                  <a:schemeClr val="tx1"/>
                </a:solidFill>
                <a:effectLst/>
                <a:latin typeface="+mn-lt"/>
                <a:ea typeface="+mn-ea"/>
                <a:cs typeface="+mn-cs"/>
              </a:rPr>
              <a:t>The key identifies the correct response.</a:t>
            </a:r>
          </a:p>
          <a:p>
            <a:r>
              <a:rPr lang="en-US" sz="1200" kern="1200" baseline="0" dirty="0" smtClean="0">
                <a:solidFill>
                  <a:schemeClr val="tx1"/>
                </a:solidFill>
                <a:effectLst/>
                <a:latin typeface="+mn-lt"/>
                <a:ea typeface="+mn-ea"/>
                <a:cs typeface="+mn-cs"/>
              </a:rPr>
              <a:t>{+}</a:t>
            </a:r>
          </a:p>
          <a:p>
            <a:r>
              <a:rPr lang="en-US" sz="1200" kern="1200" baseline="0" dirty="0" smtClean="0">
                <a:solidFill>
                  <a:schemeClr val="tx1"/>
                </a:solidFill>
                <a:effectLst/>
                <a:latin typeface="+mn-lt"/>
                <a:ea typeface="+mn-ea"/>
                <a:cs typeface="+mn-cs"/>
              </a:rPr>
              <a:t>In addition, a rationale for each incorrect response is provided. Incorrect responses should be based on the </a:t>
            </a:r>
            <a:r>
              <a:rPr lang="en-US" sz="1200" kern="1200" dirty="0" smtClean="0">
                <a:solidFill>
                  <a:schemeClr val="tx1"/>
                </a:solidFill>
                <a:effectLst/>
                <a:latin typeface="+mn-lt"/>
                <a:ea typeface="+mn-ea"/>
                <a:cs typeface="+mn-cs"/>
              </a:rPr>
              <a:t>likely errors students will make and common misunderstandings. </a:t>
            </a:r>
            <a:r>
              <a:rPr lang="en-US" sz="1200" kern="1200" dirty="0" smtClean="0">
                <a:solidFill>
                  <a:schemeClr val="tx1"/>
                </a:solidFill>
                <a:latin typeface="+mn-lt"/>
                <a:ea typeface="+mn-ea"/>
                <a:cs typeface="+mn-cs"/>
              </a:rPr>
              <a:t>For example in the case of a two-step problem, a student may solve only the first step, making the solution to the first step an excellent distractor.</a:t>
            </a:r>
            <a:r>
              <a:rPr lang="en-US" sz="1200" kern="1200" dirty="0" smtClean="0">
                <a:solidFill>
                  <a:schemeClr val="tx1"/>
                </a:solidFill>
                <a:effectLst/>
                <a:latin typeface="+mn-lt"/>
                <a:ea typeface="+mn-ea"/>
                <a:cs typeface="+mn-cs"/>
              </a:rPr>
              <a:t> The distractor analysis explains the rationale a student might use to select each option.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is important the distractors and the key are balanced. No one option should be obviously different from the others. </a:t>
            </a:r>
          </a:p>
          <a:p>
            <a:endParaRPr lang="en-US" dirty="0"/>
          </a:p>
        </p:txBody>
      </p:sp>
      <p:sp>
        <p:nvSpPr>
          <p:cNvPr id="4" name="Slide Number Placeholder 3"/>
          <p:cNvSpPr>
            <a:spLocks noGrp="1"/>
          </p:cNvSpPr>
          <p:nvPr>
            <p:ph type="sldNum" sz="quarter" idx="10"/>
          </p:nvPr>
        </p:nvSpPr>
        <p:spPr/>
        <p:txBody>
          <a:bodyPr/>
          <a:lstStyle/>
          <a:p>
            <a:fld id="{C888B1E1-8A0A-D840-83A1-A29773597CE2}" type="slidenum">
              <a:rPr lang="en-US" smtClean="0"/>
              <a:pPr/>
              <a:t>19</a:t>
            </a:fld>
            <a:endParaRPr lang="en-US"/>
          </a:p>
        </p:txBody>
      </p:sp>
    </p:spTree>
    <p:extLst>
      <p:ext uri="{BB962C8B-B14F-4D97-AF65-F5344CB8AC3E}">
        <p14:creationId xmlns:p14="http://schemas.microsoft.com/office/powerpoint/2010/main" val="458067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more complex selected-response item. This item has a stem, stimulus, and six options.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Like the previous item, the stem is the statement of the question to which the student responds and the options are possible answers the students must select from.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stimulus is the text, source, and/or graphic about which the item is written. </a:t>
            </a:r>
          </a:p>
          <a:p>
            <a:r>
              <a:rPr lang="en-US" sz="1200" kern="1200" dirty="0" smtClean="0">
                <a:solidFill>
                  <a:schemeClr val="tx1"/>
                </a:solidFill>
                <a:effectLst/>
                <a:latin typeface="+mn-lt"/>
                <a:ea typeface="+mn-ea"/>
                <a:cs typeface="+mn-cs"/>
              </a:rPr>
              <a:t>The stimulus provides the context of the item or task to which the student must respond. Here the student is provided with options in which more than one option is correct.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Unlike the prior item that had only one correct response, this item contains more than one option that is correct.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8B1E1-8A0A-D840-83A1-A29773597CE2}" type="slidenum">
              <a:rPr lang="en-US" smtClean="0"/>
              <a:pPr/>
              <a:t>20</a:t>
            </a:fld>
            <a:endParaRPr lang="en-US"/>
          </a:p>
        </p:txBody>
      </p:sp>
    </p:spTree>
    <p:extLst>
      <p:ext uri="{BB962C8B-B14F-4D97-AF65-F5344CB8AC3E}">
        <p14:creationId xmlns:p14="http://schemas.microsoft.com/office/powerpoint/2010/main" val="458067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scoring rubric describes how points are awarded for an item or task. The number of points a student can earn on a selected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item will vary.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This item is worth two points. The student earns two points for selecting options B and D, 1 point for selecting only option B or only option D, and no points for any other combination of selections.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8B1E1-8A0A-D840-83A1-A29773597CE2}"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Constructed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items are brief open-response items that focus on a particular skill or concept. Constructed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items address assessment targets and claims that are of greater complexity, requiring more analytical thinking and reasoning than a selected response can elicit.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888B1E1-8A0A-D840-83A1-A29773597CE2}" type="slidenum">
              <a:rPr lang="en-US" smtClean="0"/>
              <a:pPr/>
              <a:t>23</a:t>
            </a:fld>
            <a:endParaRPr lang="en-US"/>
          </a:p>
        </p:txBody>
      </p:sp>
    </p:spTree>
    <p:extLst>
      <p:ext uri="{BB962C8B-B14F-4D97-AF65-F5344CB8AC3E}">
        <p14:creationId xmlns:p14="http://schemas.microsoft.com/office/powerpoint/2010/main" val="95121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constructed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items are worth from 2 to 4 points.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Let’s take a look at an example of a 2 point constructed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item.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Like selected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items, constructed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items have a stem and stimulus.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constructed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items also include a scoring</a:t>
            </a:r>
            <a:r>
              <a:rPr lang="en-US" sz="1200" kern="1200" baseline="0" dirty="0" smtClean="0">
                <a:solidFill>
                  <a:schemeClr val="tx1"/>
                </a:solidFill>
                <a:effectLst/>
                <a:latin typeface="+mn-lt"/>
                <a:ea typeface="+mn-ea"/>
                <a:cs typeface="+mn-cs"/>
              </a:rPr>
              <a:t> rubric and a </a:t>
            </a:r>
            <a:r>
              <a:rPr lang="en-US" sz="1200" kern="1200" dirty="0" smtClean="0">
                <a:solidFill>
                  <a:schemeClr val="tx1"/>
                </a:solidFill>
                <a:effectLst/>
                <a:latin typeface="+mn-lt"/>
                <a:ea typeface="+mn-ea"/>
                <a:cs typeface="+mn-cs"/>
              </a:rPr>
              <a:t>sample top score.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scoring rubric for each task should reflect the values set out for the claim being assessed, giving substantial weight to the choice of appropriate methods for</a:t>
            </a:r>
            <a:r>
              <a:rPr lang="en-US" sz="1200" kern="1200" baseline="0" dirty="0" smtClean="0">
                <a:solidFill>
                  <a:schemeClr val="tx1"/>
                </a:solidFill>
                <a:effectLst/>
                <a:latin typeface="+mn-lt"/>
                <a:ea typeface="+mn-ea"/>
                <a:cs typeface="+mn-cs"/>
              </a:rPr>
              <a:t> solving </a:t>
            </a:r>
            <a:r>
              <a:rPr lang="en-US" sz="1200" kern="1200" dirty="0" smtClean="0">
                <a:solidFill>
                  <a:schemeClr val="tx1"/>
                </a:solidFill>
                <a:effectLst/>
                <a:latin typeface="+mn-lt"/>
                <a:ea typeface="+mn-ea"/>
                <a:cs typeface="+mn-cs"/>
              </a:rPr>
              <a:t>the problem presented by the task, to reliable application</a:t>
            </a:r>
            <a:r>
              <a:rPr lang="en-US" sz="1200" kern="1200" baseline="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skills to develop a solution, and to explanations of what has been found. </a:t>
            </a:r>
          </a:p>
          <a:p>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sample top score is an example of a complete and thorough top-score response. The language should model what is expected from a student at the grade level being assessed. </a:t>
            </a:r>
            <a:endParaRPr lang="en-US" dirty="0"/>
          </a:p>
        </p:txBody>
      </p:sp>
      <p:sp>
        <p:nvSpPr>
          <p:cNvPr id="4" name="Slide Number Placeholder 3"/>
          <p:cNvSpPr>
            <a:spLocks noGrp="1"/>
          </p:cNvSpPr>
          <p:nvPr>
            <p:ph type="sldNum" sz="quarter" idx="10"/>
          </p:nvPr>
        </p:nvSpPr>
        <p:spPr/>
        <p:txBody>
          <a:bodyPr/>
          <a:lstStyle/>
          <a:p>
            <a:fld id="{2C449B9D-B3D4-4FA5-A5D3-AFE88C8F3F11}" type="slidenum">
              <a:rPr lang="en-US" smtClean="0"/>
              <a:t>24</a:t>
            </a:fld>
            <a:endParaRPr lang="en-US"/>
          </a:p>
        </p:txBody>
      </p:sp>
    </p:spTree>
    <p:extLst>
      <p:ext uri="{BB962C8B-B14F-4D97-AF65-F5344CB8AC3E}">
        <p14:creationId xmlns:p14="http://schemas.microsoft.com/office/powerpoint/2010/main" val="11079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Technology-enhanced items are computer delivered items that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require</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specialized interactions</a:t>
            </a:r>
            <a:r>
              <a:rPr lang="en-US" sz="1200" kern="1200" baseline="0" dirty="0" smtClean="0">
                <a:solidFill>
                  <a:schemeClr val="tx1"/>
                </a:solidFill>
                <a:effectLst/>
                <a:latin typeface="+mn-lt"/>
                <a:ea typeface="+mn-ea"/>
                <a:cs typeface="+mn-cs"/>
              </a:rPr>
              <a:t> students must perform to produce a response. Responses produced by a technology-enhanced item require students to do something other than write text or numbers, or select from among a set of options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These items may also include digital media as the stimulus.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Technology-enhanced items should conform to the same essential requirements that we already discussed for writing quality selected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and constructed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items.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only difference is that they allow students to manipulate information in ways that are not possible with traditional selected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constructed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items.</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Like selected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items, technology-enhanced items have defined responses that</a:t>
            </a:r>
            <a:r>
              <a:rPr lang="en-US" sz="1200" kern="1200" baseline="0" dirty="0" smtClean="0">
                <a:solidFill>
                  <a:schemeClr val="tx1"/>
                </a:solidFill>
                <a:effectLst/>
                <a:latin typeface="+mn-lt"/>
                <a:ea typeface="+mn-ea"/>
                <a:cs typeface="+mn-cs"/>
              </a:rPr>
              <a:t> can be scored in an automated manner.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63E34C-58B9-C244-A8B0-647CCC064057}"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Claim 2 focuses on problem solving and requires students to solve a range of complex, well-posed problems in pure and applied mathematics, making productive use of knowledge and problem solving strategies.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Evidence for Claim</a:t>
            </a:r>
            <a:r>
              <a:rPr lang="en-US" sz="1200" kern="1200" baseline="0" dirty="0" smtClean="0">
                <a:solidFill>
                  <a:schemeClr val="tx1"/>
                </a:solidFill>
                <a:effectLst/>
                <a:latin typeface="+mn-lt"/>
                <a:ea typeface="+mn-ea"/>
                <a:cs typeface="+mn-cs"/>
              </a:rPr>
              <a:t> 2 is elicited through </a:t>
            </a:r>
            <a:r>
              <a:rPr lang="en-US" sz="1200" kern="1200" dirty="0" smtClean="0">
                <a:solidFill>
                  <a:schemeClr val="tx1"/>
                </a:solidFill>
                <a:effectLst/>
                <a:latin typeface="+mn-lt"/>
                <a:ea typeface="+mn-ea"/>
                <a:cs typeface="+mn-cs"/>
              </a:rPr>
              <a:t>selected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constructed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extended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and technology-enhanced items and tasks that focus on problem solving.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Claim 2 items and tasks should require students to construct their own pathway to the solution.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Some relevant verbs that identify content clusters and/or standards for Claim 2 include understand, solve, apply, describe, illustrate, interpret, and analyze.</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8B1E1-8A0A-D840-83A1-A29773597CE2}" type="slidenum">
              <a:rPr lang="en-US" smtClean="0"/>
              <a:pPr/>
              <a:t>27</a:t>
            </a:fld>
            <a:endParaRPr lang="en-US"/>
          </a:p>
        </p:txBody>
      </p:sp>
    </p:spTree>
    <p:extLst>
      <p:ext uri="{BB962C8B-B14F-4D97-AF65-F5344CB8AC3E}">
        <p14:creationId xmlns:p14="http://schemas.microsoft.com/office/powerpoint/2010/main" val="3590874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Claim 2 focuses on Problem Solving. The purpose of this claim is to elicit evidence that students can solve a range of complex well-posed problems in pure and applied mathematics and can make productive use of knowledge and problem solving strategies. Items and tasks written to assessment targets for this claim will ask students to:</a:t>
            </a:r>
          </a:p>
          <a:p>
            <a:r>
              <a:rPr lang="en-US" dirty="0"/>
              <a:t>{+}</a:t>
            </a:r>
          </a:p>
          <a:p>
            <a:r>
              <a:rPr lang="en-US" dirty="0"/>
              <a:t>Apply mathematics to solve well-posed  problems arising in everyday life;</a:t>
            </a:r>
          </a:p>
          <a:p>
            <a:r>
              <a:rPr lang="en-US" dirty="0"/>
              <a:t>{+}</a:t>
            </a:r>
          </a:p>
          <a:p>
            <a:r>
              <a:rPr lang="en-US" dirty="0"/>
              <a:t> select and use tools strategically;</a:t>
            </a:r>
          </a:p>
          <a:p>
            <a:r>
              <a:rPr lang="en-US" dirty="0"/>
              <a:t>{+}</a:t>
            </a:r>
          </a:p>
          <a:p>
            <a:r>
              <a:rPr lang="en-US" dirty="0"/>
              <a:t>Interpret results in the context of a situation;</a:t>
            </a:r>
          </a:p>
          <a:p>
            <a:r>
              <a:rPr lang="en-US" dirty="0"/>
              <a:t>{+}</a:t>
            </a:r>
          </a:p>
          <a:p>
            <a:r>
              <a:rPr lang="en-US" dirty="0"/>
              <a:t>And identify important quantities in practical situations and to map their relationships.</a:t>
            </a:r>
          </a:p>
          <a:p>
            <a:r>
              <a:rPr lang="en-US" dirty="0"/>
              <a:t>Items and tasks written for Claim 2 will provide evidence for several of the Claim 2 assessment targets. Each target should not lead to a separate task: it is in using content from different areas, including work studied in earlier grades, that students demonstrate their problem solving proficiency.” </a:t>
            </a:r>
          </a:p>
        </p:txBody>
      </p:sp>
      <p:sp>
        <p:nvSpPr>
          <p:cNvPr id="4" name="Slide Number Placeholder 3"/>
          <p:cNvSpPr>
            <a:spLocks noGrp="1"/>
          </p:cNvSpPr>
          <p:nvPr>
            <p:ph type="sldNum" sz="quarter" idx="10"/>
          </p:nvPr>
        </p:nvSpPr>
        <p:spPr/>
        <p:txBody>
          <a:bodyPr/>
          <a:lstStyle/>
          <a:p>
            <a:fld id="{0263E34C-58B9-C244-A8B0-647CCC064057}" type="slidenum">
              <a:rPr lang="en-US" smtClean="0"/>
              <a:pPr/>
              <a:t>28</a:t>
            </a:fld>
            <a:endParaRPr lang="en-US"/>
          </a:p>
        </p:txBody>
      </p:sp>
    </p:spTree>
    <p:extLst>
      <p:ext uri="{BB962C8B-B14F-4D97-AF65-F5344CB8AC3E}">
        <p14:creationId xmlns:p14="http://schemas.microsoft.com/office/powerpoint/2010/main" val="1843580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Claim 3 focuses on communicating reasoning and requires students to clearly and precisely construct viable arguments to support their own reasoning and to critique the reasoning of others.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Evidence for Claim</a:t>
            </a:r>
            <a:r>
              <a:rPr lang="en-US" sz="1200" kern="1200" baseline="0" dirty="0" smtClean="0">
                <a:solidFill>
                  <a:schemeClr val="tx1"/>
                </a:solidFill>
                <a:effectLst/>
                <a:latin typeface="+mn-lt"/>
                <a:ea typeface="+mn-ea"/>
                <a:cs typeface="+mn-cs"/>
              </a:rPr>
              <a:t> 3 is elicited through </a:t>
            </a:r>
            <a:r>
              <a:rPr lang="en-US" sz="1200" kern="1200" dirty="0" smtClean="0">
                <a:solidFill>
                  <a:schemeClr val="tx1"/>
                </a:solidFill>
                <a:effectLst/>
                <a:latin typeface="+mn-lt"/>
                <a:ea typeface="+mn-ea"/>
                <a:cs typeface="+mn-cs"/>
              </a:rPr>
              <a:t>constructed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extended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and technology-enhanced items and tasks that focus on mathematical reasoning.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Relevant verbs that identify content clusters and/or standards for Claim 3 include understand, explain, justify, prove, derive, assess, illustrate, and analyze.</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8B1E1-8A0A-D840-83A1-A29773597CE2}" type="slidenum">
              <a:rPr lang="en-US" smtClean="0"/>
              <a:pPr/>
              <a:t>30</a:t>
            </a:fld>
            <a:endParaRPr lang="en-US"/>
          </a:p>
        </p:txBody>
      </p:sp>
    </p:spTree>
    <p:extLst>
      <p:ext uri="{BB962C8B-B14F-4D97-AF65-F5344CB8AC3E}">
        <p14:creationId xmlns:p14="http://schemas.microsoft.com/office/powerpoint/2010/main" val="359087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318B40-4CF8-4500-AE1D-8A160BAAA88C}" type="slidenum">
              <a:rPr lang="en-US" smtClean="0">
                <a:solidFill>
                  <a:srgbClr val="000000"/>
                </a:solidFill>
                <a:latin typeface="Arial" pitchFamily="34" charset="0"/>
                <a:ea typeface="MS PGothic" pitchFamily="34" charset="-128"/>
              </a:rPr>
              <a:pPr fontAlgn="base">
                <a:spcBef>
                  <a:spcPct val="0"/>
                </a:spcBef>
                <a:spcAft>
                  <a:spcPct val="0"/>
                </a:spcAft>
                <a:defRPr/>
              </a:pPr>
              <a:t>6</a:t>
            </a:fld>
            <a:endParaRPr lang="en-US" smtClean="0">
              <a:solidFill>
                <a:srgbClr val="000000"/>
              </a:solidFill>
              <a:latin typeface="Arial" pitchFamily="34" charset="0"/>
              <a:ea typeface="MS PGothic" pitchFamily="34" charset="-128"/>
            </a:endParaRPr>
          </a:p>
        </p:txBody>
      </p:sp>
      <p:sp>
        <p:nvSpPr>
          <p:cNvPr id="37892" name="Footer Placeholder 1"/>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latin typeface="Arial" pitchFamily="34" charset="0"/>
              <a:ea typeface="MS PGothic"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Claim 3 focuses on Communicating Reasoning. The purpose of this claim is to elicit evidence that students can clearly and precisely construct viable arguments to support their own reasoning and to critique the reasoning of others. Items and tasks written for this claim will ask students to explain his or her reasoning, justify a conjecture, and assess the validity of a claim.</a:t>
            </a:r>
          </a:p>
          <a:p>
            <a:r>
              <a:rPr lang="en-US" dirty="0"/>
              <a:t>The Claim 3 targets require students to:</a:t>
            </a:r>
          </a:p>
          <a:p>
            <a:r>
              <a:rPr lang="en-US" dirty="0"/>
              <a:t>{+}</a:t>
            </a:r>
          </a:p>
          <a:p>
            <a:r>
              <a:rPr lang="en-US" dirty="0"/>
              <a:t>Test propositions or conjectures;</a:t>
            </a:r>
          </a:p>
          <a:p>
            <a:r>
              <a:rPr lang="en-US" dirty="0"/>
              <a:t>{+}</a:t>
            </a:r>
          </a:p>
          <a:p>
            <a:r>
              <a:rPr lang="en-US" dirty="0"/>
              <a:t>Construct chains of reasoning that justify or refute propositions or conjectures;</a:t>
            </a:r>
          </a:p>
          <a:p>
            <a:r>
              <a:rPr lang="en-US" dirty="0"/>
              <a:t>{+}</a:t>
            </a:r>
          </a:p>
          <a:p>
            <a:r>
              <a:rPr lang="en-US" dirty="0"/>
              <a:t>State logical assumptions that are made;</a:t>
            </a:r>
          </a:p>
          <a:p>
            <a:r>
              <a:rPr lang="en-US" dirty="0"/>
              <a:t>{+}</a:t>
            </a:r>
          </a:p>
          <a:p>
            <a:r>
              <a:rPr lang="en-US" dirty="0"/>
              <a:t>Use techniques of breaking arguments into cases;</a:t>
            </a:r>
          </a:p>
          <a:p>
            <a:r>
              <a:rPr lang="en-US" dirty="0"/>
              <a:t>{+}</a:t>
            </a:r>
          </a:p>
          <a:p>
            <a:r>
              <a:rPr lang="en-US" dirty="0"/>
              <a:t>Distinguish correct logic and flawed reasoning and explain what it is</a:t>
            </a:r>
          </a:p>
          <a:p>
            <a:r>
              <a:rPr lang="en-US" dirty="0"/>
              <a:t>{+}</a:t>
            </a:r>
          </a:p>
          <a:p>
            <a:r>
              <a:rPr lang="en-US" dirty="0"/>
              <a:t>Base arguments on concrete referents</a:t>
            </a:r>
          </a:p>
          <a:p>
            <a:r>
              <a:rPr lang="en-US" dirty="0"/>
              <a:t>{+}</a:t>
            </a:r>
          </a:p>
          <a:p>
            <a:r>
              <a:rPr lang="en-US" dirty="0"/>
              <a:t>And determine conditions under which an argument does and does not apply.</a:t>
            </a:r>
          </a:p>
          <a:p>
            <a:r>
              <a:rPr lang="en-US" dirty="0"/>
              <a:t>Items and tasks written for Claim 3 will provide evidence for several of the Claim 3 assessment targets. Each target should not lead to a separate task. Tasks generating evidence for Claim 3 in a given grade will draw upon knowledge and skills articulated in the standards in that same grade, with strong emphasis on the major work of the grade.”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263E34C-58B9-C244-A8B0-647CCC064057}" type="slidenum">
              <a:rPr lang="en-US" smtClean="0"/>
              <a:pPr/>
              <a:t>31</a:t>
            </a:fld>
            <a:endParaRPr lang="en-US"/>
          </a:p>
        </p:txBody>
      </p:sp>
    </p:spTree>
    <p:extLst>
      <p:ext uri="{BB962C8B-B14F-4D97-AF65-F5344CB8AC3E}">
        <p14:creationId xmlns:p14="http://schemas.microsoft.com/office/powerpoint/2010/main" val="2251391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AD66E85-D516-466F-A9A4-5C2A575CD524}" type="slidenum">
              <a:rPr lang="en-US" smtClean="0">
                <a:latin typeface="Arial" charset="0"/>
              </a:rPr>
              <a:pPr/>
              <a:t>33</a:t>
            </a:fld>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Claim 4 focuses</a:t>
            </a:r>
            <a:r>
              <a:rPr lang="en-US" sz="1200" kern="1200" baseline="0" dirty="0" smtClean="0">
                <a:solidFill>
                  <a:schemeClr val="tx1"/>
                </a:solidFill>
                <a:effectLst/>
                <a:latin typeface="+mn-lt"/>
                <a:ea typeface="+mn-ea"/>
                <a:cs typeface="+mn-cs"/>
              </a:rPr>
              <a:t> on modeling and data analysis and requires </a:t>
            </a:r>
            <a:r>
              <a:rPr lang="en-US" sz="1200" kern="1200" dirty="0" smtClean="0">
                <a:solidFill>
                  <a:schemeClr val="tx1"/>
                </a:solidFill>
                <a:effectLst/>
                <a:latin typeface="+mn-lt"/>
                <a:ea typeface="+mn-ea"/>
                <a:cs typeface="+mn-cs"/>
              </a:rPr>
              <a:t>students to analyze complex, real-world scenarios and construct and use mathematical models to interpret and solve problems.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Evidence for Claim</a:t>
            </a:r>
            <a:r>
              <a:rPr lang="en-US" sz="1200" kern="1200" baseline="0" dirty="0" smtClean="0">
                <a:solidFill>
                  <a:schemeClr val="tx1"/>
                </a:solidFill>
                <a:effectLst/>
                <a:latin typeface="+mn-lt"/>
                <a:ea typeface="+mn-ea"/>
                <a:cs typeface="+mn-cs"/>
              </a:rPr>
              <a:t> 4 is elicited through </a:t>
            </a:r>
            <a:r>
              <a:rPr lang="en-US" sz="1200" kern="1200" dirty="0" smtClean="0">
                <a:solidFill>
                  <a:schemeClr val="tx1"/>
                </a:solidFill>
                <a:effectLst/>
                <a:latin typeface="+mn-lt"/>
                <a:ea typeface="+mn-ea"/>
                <a:cs typeface="+mn-cs"/>
              </a:rPr>
              <a:t>performance tasks and collections </a:t>
            </a:r>
            <a:r>
              <a:rPr lang="en-US" sz="1200" kern="1200" smtClean="0">
                <a:solidFill>
                  <a:schemeClr val="tx1"/>
                </a:solidFill>
                <a:effectLst/>
                <a:latin typeface="+mn-lt"/>
                <a:ea typeface="+mn-ea"/>
                <a:cs typeface="+mn-cs"/>
              </a:rPr>
              <a:t>of extended</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response </a:t>
            </a:r>
            <a:r>
              <a:rPr lang="en-US" sz="1200" kern="1200" dirty="0" smtClean="0">
                <a:solidFill>
                  <a:schemeClr val="tx1"/>
                </a:solidFill>
                <a:effectLst/>
                <a:latin typeface="+mn-lt"/>
                <a:ea typeface="+mn-ea"/>
                <a:cs typeface="+mn-cs"/>
              </a:rPr>
              <a:t>items that focus on modeling and data analysis.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Claim 4 tasks are real world problems that are complex and may contain insufficient or superfluous data.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Tasks generating evidence for Claim 4 in a given grade will draw upon knowledge and skills articulated in the progression of standards up to that grade, with strong emphasis on the major work of the grade.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Relevant verbs that identify content clusters and/or standards for Claim 4 include model, construct, compare, investigate, build, interpret, estimate, analyze, summarize, represent, solve, evaluate, extend, and apply.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8B1E1-8A0A-D840-83A1-A29773597CE2}" type="slidenum">
              <a:rPr lang="en-US" smtClean="0"/>
              <a:pPr/>
              <a:t>34</a:t>
            </a:fld>
            <a:endParaRPr lang="en-US"/>
          </a:p>
        </p:txBody>
      </p:sp>
    </p:spTree>
    <p:extLst>
      <p:ext uri="{BB962C8B-B14F-4D97-AF65-F5344CB8AC3E}">
        <p14:creationId xmlns:p14="http://schemas.microsoft.com/office/powerpoint/2010/main" val="3590874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Claim 4 focuses on modeling and data analysis. Claim four requires extended response items and performance tasks that elicit evidence that students can analyze complex, real-world scenarios and can construct and use mathematical models to interpret and solve problems. Items and tasks written for this claim will ask students to investigate problems that have more than one solution pathway, summarize the results within the context of the problem, and evaluate the solution within the context of the problem. </a:t>
            </a:r>
          </a:p>
          <a:p>
            <a:r>
              <a:rPr lang="en-US" dirty="0"/>
              <a:t>The assessment targets associated with Claim 4 require students to:</a:t>
            </a:r>
          </a:p>
          <a:p>
            <a:r>
              <a:rPr lang="en-US" dirty="0"/>
              <a:t>{+}</a:t>
            </a:r>
          </a:p>
          <a:p>
            <a:r>
              <a:rPr lang="en-US" dirty="0"/>
              <a:t>Apply mathematics to solve problems arising in everyday life;</a:t>
            </a:r>
          </a:p>
          <a:p>
            <a:r>
              <a:rPr lang="en-US" dirty="0"/>
              <a:t>{+}</a:t>
            </a:r>
          </a:p>
          <a:p>
            <a:r>
              <a:rPr lang="en-US" dirty="0"/>
              <a:t>Construct chains of reasoning to justify mathematical models used, interpretations made, and solutions proposed for complex problems;</a:t>
            </a:r>
          </a:p>
          <a:p>
            <a:r>
              <a:rPr lang="en-US" dirty="0"/>
              <a:t>{+}</a:t>
            </a:r>
          </a:p>
          <a:p>
            <a:r>
              <a:rPr lang="en-US" dirty="0"/>
              <a:t>State logical assumptions that are made;</a:t>
            </a:r>
          </a:p>
          <a:p>
            <a:r>
              <a:rPr lang="en-US" dirty="0"/>
              <a:t>{+}</a:t>
            </a:r>
          </a:p>
          <a:p>
            <a:r>
              <a:rPr lang="en-US" dirty="0"/>
              <a:t>Interpret results in the context of a situation;</a:t>
            </a:r>
          </a:p>
          <a:p>
            <a:r>
              <a:rPr lang="en-US" dirty="0"/>
              <a:t>{+}</a:t>
            </a:r>
          </a:p>
          <a:p>
            <a:r>
              <a:rPr lang="en-US" dirty="0"/>
              <a:t>Analyze the adequacy of and make improvements to an existing model or develop a mathematical model of a real phenomenon;</a:t>
            </a:r>
          </a:p>
          <a:p>
            <a:r>
              <a:rPr lang="en-US" dirty="0"/>
              <a:t>{+}</a:t>
            </a:r>
          </a:p>
          <a:p>
            <a:r>
              <a:rPr lang="en-US" dirty="0"/>
              <a:t>Identify important quantities in a practical situation and map their relationships;</a:t>
            </a:r>
          </a:p>
          <a:p>
            <a:r>
              <a:rPr lang="en-US" dirty="0"/>
              <a:t>{+}</a:t>
            </a:r>
          </a:p>
          <a:p>
            <a:r>
              <a:rPr lang="en-US" dirty="0"/>
              <a:t>And identify, analyze, and synthesize relevant resources to pose or solve problems.</a:t>
            </a:r>
          </a:p>
          <a:p>
            <a:r>
              <a:rPr lang="en-US" dirty="0"/>
              <a:t>Items and tasks written for Claim 4 will provide evidence for several of the Claim 4 assessment targets. Each target should not lead to a separate task. Tasks generating evidence for Claim 4 in a given grade will draw upon knowledge and skills articulated in the progression of standards up to that grade, with strong emphasis on the “major” work of the grades.</a:t>
            </a:r>
            <a:r>
              <a:rPr lang="en-US" dirty="0" smtClean="0">
                <a:effectLst/>
              </a:rPr>
              <a:t> </a:t>
            </a:r>
          </a:p>
          <a:p>
            <a:r>
              <a:rPr lang="en-US" dirty="0" smtClean="0"/>
              <a:t>Now,</a:t>
            </a:r>
            <a:r>
              <a:rPr lang="en-US" baseline="0" dirty="0" smtClean="0"/>
              <a:t> let’s shift our focus from the claims and assessment targets specified in the Content Specifications to the additional information presented in the Item Specifications.</a:t>
            </a:r>
            <a:endParaRPr lang="en-US" dirty="0"/>
          </a:p>
        </p:txBody>
      </p:sp>
      <p:sp>
        <p:nvSpPr>
          <p:cNvPr id="4" name="Slide Number Placeholder 3"/>
          <p:cNvSpPr>
            <a:spLocks noGrp="1"/>
          </p:cNvSpPr>
          <p:nvPr>
            <p:ph type="sldNum" sz="quarter" idx="10"/>
          </p:nvPr>
        </p:nvSpPr>
        <p:spPr/>
        <p:txBody>
          <a:bodyPr/>
          <a:lstStyle/>
          <a:p>
            <a:fld id="{0263E34C-58B9-C244-A8B0-647CCC064057}" type="slidenum">
              <a:rPr lang="en-US" smtClean="0"/>
              <a:pPr/>
              <a:t>35</a:t>
            </a:fld>
            <a:endParaRPr lang="en-US"/>
          </a:p>
        </p:txBody>
      </p:sp>
    </p:spTree>
    <p:extLst>
      <p:ext uri="{BB962C8B-B14F-4D97-AF65-F5344CB8AC3E}">
        <p14:creationId xmlns:p14="http://schemas.microsoft.com/office/powerpoint/2010/main" val="3386705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49B9D-B3D4-4FA5-A5D3-AFE88C8F3F11}" type="slidenum">
              <a:rPr lang="en-US" smtClean="0"/>
              <a:t>37</a:t>
            </a:fld>
            <a:endParaRPr lang="en-US"/>
          </a:p>
        </p:txBody>
      </p:sp>
    </p:spTree>
    <p:extLst>
      <p:ext uri="{BB962C8B-B14F-4D97-AF65-F5344CB8AC3E}">
        <p14:creationId xmlns:p14="http://schemas.microsoft.com/office/powerpoint/2010/main" val="3207767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6A8EA0-1C29-4EEF-BA20-A6566DCC111F}" type="slidenum">
              <a:rPr lang="en-US" smtClean="0"/>
              <a:pPr>
                <a:defRPr/>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solidFill>
            <a:srgbClr val="FFFFFF"/>
          </a:solidFill>
          <a:ln/>
        </p:spPr>
      </p:sp>
      <p:sp>
        <p:nvSpPr>
          <p:cNvPr id="9113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34" charset="0"/>
                <a:ea typeface="ＭＳ Ｐゴシック" pitchFamily="13" charset="-128"/>
              </a:rPr>
              <a:t>CCSS</a:t>
            </a:r>
            <a:r>
              <a:rPr lang="en-US" baseline="0" dirty="0" smtClean="0">
                <a:latin typeface="Arial" pitchFamily="34" charset="0"/>
                <a:ea typeface="ＭＳ Ｐゴシック" pitchFamily="13" charset="-128"/>
              </a:rPr>
              <a:t> require a shift in professional practice and in student performance.  If we are doing what we did last year, we are not aligning to the CCSS. </a:t>
            </a:r>
            <a:endParaRPr lang="en-US" dirty="0" smtClean="0">
              <a:latin typeface="Arial" pitchFamily="34" charset="0"/>
              <a:ea typeface="ＭＳ Ｐゴシック" pitchFamily="13" charset="-128"/>
            </a:endParaRPr>
          </a:p>
          <a:p>
            <a:pPr eaLnBrk="1" hangingPunct="1"/>
            <a:r>
              <a:rPr lang="en-US" dirty="0" smtClean="0">
                <a:latin typeface="Arial" pitchFamily="34" charset="0"/>
                <a:ea typeface="ＭＳ Ｐゴシック" pitchFamily="13" charset="-128"/>
              </a:rPr>
              <a:t>Central to this shift in practice are the tasks we choose to use each day in our classrooms.</a:t>
            </a:r>
          </a:p>
          <a:p>
            <a:pPr eaLnBrk="1" hangingPunct="1"/>
            <a:endParaRPr lang="en-US" dirty="0" smtClean="0">
              <a:latin typeface="Arial" pitchFamily="34" charset="0"/>
              <a:ea typeface="ＭＳ Ｐゴシック" pitchFamily="1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Claims – come</a:t>
            </a:r>
            <a:r>
              <a:rPr lang="en-US" baseline="0" dirty="0" smtClean="0"/>
              <a:t> from the CCR Standards and are the big picture of what we want kids to know and be able to do. </a:t>
            </a:r>
          </a:p>
          <a:p>
            <a:pPr eaLnBrk="1" hangingPunct="1">
              <a:spcBef>
                <a:spcPct val="0"/>
              </a:spcBef>
            </a:pPr>
            <a:endParaRPr lang="en-US" baseline="0" dirty="0" smtClean="0"/>
          </a:p>
          <a:p>
            <a:pPr eaLnBrk="1" hangingPunct="1">
              <a:spcBef>
                <a:spcPct val="0"/>
              </a:spcBef>
            </a:pPr>
            <a:r>
              <a:rPr lang="en-US" baseline="0" dirty="0" smtClean="0"/>
              <a:t>Summative assessment data from SMARTER will come back to us by claims, not by CCSS.  Our work will begin to monitor student learning connected to claim #2. </a:t>
            </a:r>
            <a:endParaRPr lang="en-US" dirty="0" smtClean="0"/>
          </a:p>
        </p:txBody>
      </p:sp>
      <p:sp>
        <p:nvSpPr>
          <p:cNvPr id="45060"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latin typeface="Arial" pitchFamily="34"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complexity </a:t>
            </a:r>
            <a:endParaRPr lang="en-US" dirty="0"/>
          </a:p>
        </p:txBody>
      </p:sp>
      <p:sp>
        <p:nvSpPr>
          <p:cNvPr id="4" name="Slide Number Placeholder 3"/>
          <p:cNvSpPr>
            <a:spLocks noGrp="1"/>
          </p:cNvSpPr>
          <p:nvPr>
            <p:ph type="sldNum" sz="quarter" idx="10"/>
          </p:nvPr>
        </p:nvSpPr>
        <p:spPr/>
        <p:txBody>
          <a:bodyPr/>
          <a:lstStyle/>
          <a:p>
            <a:fld id="{9D2CFCCE-E915-3B45-B7CF-443750098E2B}" type="slidenum">
              <a:rPr lang="en-US" smtClean="0"/>
              <a:t>10</a:t>
            </a:fld>
            <a:endParaRPr lang="en-US"/>
          </a:p>
        </p:txBody>
      </p:sp>
    </p:spTree>
    <p:extLst>
      <p:ext uri="{BB962C8B-B14F-4D97-AF65-F5344CB8AC3E}">
        <p14:creationId xmlns:p14="http://schemas.microsoft.com/office/powerpoint/2010/main" val="2319843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0662">
              <a:defRPr/>
            </a:pPr>
            <a:r>
              <a:rPr lang="en-US" dirty="0"/>
              <a:t>Smarter Balanced items and tasks will elicit evidence that students have the ability to integrate knowledge and skills across multiple assessment targets and are ready to meet the challenges of college and careers. </a:t>
            </a:r>
          </a:p>
          <a:p>
            <a:pPr defTabSz="450662">
              <a:defRPr/>
            </a:pPr>
            <a:r>
              <a:rPr lang="en-US" dirty="0"/>
              <a:t>{+}</a:t>
            </a:r>
          </a:p>
          <a:p>
            <a:pPr defTabSz="450662">
              <a:defRPr/>
            </a:pPr>
            <a:r>
              <a:rPr lang="en-US" dirty="0"/>
              <a:t>Items and tasks must be constructed at various levels of cognitive rigor. Smarter Balanced has defined four levels of depth of knowledge.</a:t>
            </a:r>
          </a:p>
          <a:p>
            <a:pPr defTabSz="450662">
              <a:defRPr/>
            </a:pPr>
            <a:r>
              <a:rPr lang="en-US" dirty="0"/>
              <a:t>{+}</a:t>
            </a:r>
          </a:p>
          <a:p>
            <a:pPr defTabSz="450662">
              <a:defRPr/>
            </a:pPr>
            <a:r>
              <a:rPr lang="en-US" dirty="0"/>
              <a:t>The first level focuses on recall and reproduction of facts and other types of information.</a:t>
            </a:r>
          </a:p>
          <a:p>
            <a:pPr defTabSz="450662">
              <a:defRPr/>
            </a:pPr>
            <a:r>
              <a:rPr lang="en-US" dirty="0"/>
              <a:t>{+}</a:t>
            </a:r>
          </a:p>
          <a:p>
            <a:pPr defTabSz="450662">
              <a:defRPr/>
            </a:pPr>
            <a:r>
              <a:rPr lang="en-US" dirty="0"/>
              <a:t>The second level focuses on basic skills and concepts that require cognitive processes that extend beyond the recall of information.</a:t>
            </a:r>
          </a:p>
          <a:p>
            <a:pPr defTabSz="450662">
              <a:defRPr/>
            </a:pPr>
            <a:r>
              <a:rPr lang="en-US" dirty="0"/>
              <a:t>{+}</a:t>
            </a:r>
          </a:p>
          <a:p>
            <a:pPr defTabSz="450662">
              <a:defRPr/>
            </a:pPr>
            <a:r>
              <a:rPr lang="en-US" dirty="0"/>
              <a:t>The third level focuses on strategic thinking and reasoning.</a:t>
            </a:r>
          </a:p>
          <a:p>
            <a:pPr defTabSz="450662">
              <a:defRPr/>
            </a:pPr>
            <a:r>
              <a:rPr lang="en-US" dirty="0"/>
              <a:t>{+}</a:t>
            </a:r>
          </a:p>
          <a:p>
            <a:pPr defTabSz="450662">
              <a:defRPr/>
            </a:pPr>
            <a:r>
              <a:rPr lang="en-US" dirty="0"/>
              <a:t>The fourth and final level requires extended thinking that includes complex reasoning, planning, development, and cognition that occurs over an extended period of time.</a:t>
            </a:r>
          </a:p>
          <a:p>
            <a:pPr defTabSz="450662">
              <a:defRPr/>
            </a:pPr>
            <a:r>
              <a:rPr lang="en-US" dirty="0"/>
              <a:t>Let’s take a look at a sample item for each of the four levels of depth of knowledge.</a:t>
            </a:r>
          </a:p>
          <a:p>
            <a:pPr defTabSz="450662">
              <a:defRPr/>
            </a:pPr>
            <a:endParaRPr lang="en-US" dirty="0"/>
          </a:p>
          <a:p>
            <a:endParaRPr lang="en-US" dirty="0"/>
          </a:p>
        </p:txBody>
      </p:sp>
      <p:sp>
        <p:nvSpPr>
          <p:cNvPr id="4" name="Slide Number Placeholder 3"/>
          <p:cNvSpPr>
            <a:spLocks noGrp="1"/>
          </p:cNvSpPr>
          <p:nvPr>
            <p:ph type="sldNum" sz="quarter" idx="10"/>
          </p:nvPr>
        </p:nvSpPr>
        <p:spPr/>
        <p:txBody>
          <a:bodyPr/>
          <a:lstStyle/>
          <a:p>
            <a:fld id="{0263E34C-58B9-C244-A8B0-647CCC064057}" type="slidenum">
              <a:rPr lang="en-US" smtClean="0"/>
              <a:pPr/>
              <a:t>11</a:t>
            </a:fld>
            <a:endParaRPr lang="en-US"/>
          </a:p>
        </p:txBody>
      </p:sp>
    </p:spTree>
    <p:extLst>
      <p:ext uri="{BB962C8B-B14F-4D97-AF65-F5344CB8AC3E}">
        <p14:creationId xmlns:p14="http://schemas.microsoft.com/office/powerpoint/2010/main" val="228121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need this slide with the last one?</a:t>
            </a:r>
            <a:endParaRPr lang="en-US" dirty="0"/>
          </a:p>
        </p:txBody>
      </p:sp>
      <p:sp>
        <p:nvSpPr>
          <p:cNvPr id="4" name="Slide Number Placeholder 3"/>
          <p:cNvSpPr>
            <a:spLocks noGrp="1"/>
          </p:cNvSpPr>
          <p:nvPr>
            <p:ph type="sldNum" sz="quarter" idx="10"/>
          </p:nvPr>
        </p:nvSpPr>
        <p:spPr/>
        <p:txBody>
          <a:bodyPr/>
          <a:lstStyle/>
          <a:p>
            <a:fld id="{9D2CFCCE-E915-3B45-B7CF-443750098E2B}" type="slidenum">
              <a:rPr lang="en-US" smtClean="0"/>
              <a:t>12</a:t>
            </a:fld>
            <a:endParaRPr lang="en-US"/>
          </a:p>
        </p:txBody>
      </p:sp>
    </p:spTree>
    <p:extLst>
      <p:ext uri="{BB962C8B-B14F-4D97-AF65-F5344CB8AC3E}">
        <p14:creationId xmlns:p14="http://schemas.microsoft.com/office/powerpoint/2010/main" val="287866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2CFCCE-E915-3B45-B7CF-443750098E2B}" type="slidenum">
              <a:rPr lang="en-US" smtClean="0"/>
              <a:t>14</a:t>
            </a:fld>
            <a:endParaRPr lang="en-US"/>
          </a:p>
        </p:txBody>
      </p:sp>
    </p:spTree>
    <p:extLst>
      <p:ext uri="{BB962C8B-B14F-4D97-AF65-F5344CB8AC3E}">
        <p14:creationId xmlns:p14="http://schemas.microsoft.com/office/powerpoint/2010/main" val="3947423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Claims – come</a:t>
            </a:r>
            <a:r>
              <a:rPr lang="en-US" baseline="0" dirty="0" smtClean="0"/>
              <a:t> from the CCR Standards and are the big picture of what we want kids to know and be able to do. </a:t>
            </a:r>
          </a:p>
          <a:p>
            <a:pPr eaLnBrk="1" hangingPunct="1">
              <a:spcBef>
                <a:spcPct val="0"/>
              </a:spcBef>
            </a:pPr>
            <a:endParaRPr lang="en-US" baseline="0" dirty="0" smtClean="0"/>
          </a:p>
          <a:p>
            <a:pPr eaLnBrk="1" hangingPunct="1">
              <a:spcBef>
                <a:spcPct val="0"/>
              </a:spcBef>
            </a:pPr>
            <a:r>
              <a:rPr lang="en-US" baseline="0" dirty="0" smtClean="0"/>
              <a:t>Summative assessment data from SMARTER will come back to us by claims, not by CCSS.  Our work will begin to monitor student learning connected to claim #2. </a:t>
            </a:r>
            <a:endParaRPr lang="en-US" dirty="0" smtClean="0"/>
          </a:p>
        </p:txBody>
      </p:sp>
      <p:sp>
        <p:nvSpPr>
          <p:cNvPr id="45060"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597" y="30480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781800" y="152400"/>
            <a:ext cx="2133600" cy="365125"/>
          </a:xfrm>
        </p:spPr>
        <p:txBody>
          <a:bodyPr/>
          <a:lstStyle/>
          <a:p>
            <a:fld id="{F1146AF0-044D-4EA6-AEB8-82F8562EF5B3}" type="datetimeFigureOut">
              <a:rPr lang="en-US" smtClean="0"/>
              <a:t>10/18/2012</a:t>
            </a:fld>
            <a:endParaRPr lang="en-US" dirty="0"/>
          </a:p>
        </p:txBody>
      </p:sp>
      <p:sp>
        <p:nvSpPr>
          <p:cNvPr id="9" name="Rectangle 8"/>
          <p:cNvSpPr/>
          <p:nvPr userDrawn="1"/>
        </p:nvSpPr>
        <p:spPr>
          <a:xfrm>
            <a:off x="-4" y="985463"/>
            <a:ext cx="9144001" cy="1828800"/>
          </a:xfrm>
          <a:prstGeom prst="rect">
            <a:avLst/>
          </a:prstGeom>
          <a:solidFill>
            <a:srgbClr val="7E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796" y="1164850"/>
            <a:ext cx="7772400" cy="1470025"/>
          </a:xfrm>
        </p:spPr>
        <p:txBody>
          <a:bodyPr/>
          <a:lstStyle>
            <a:lvl1pPr>
              <a:defRPr>
                <a:solidFill>
                  <a:schemeClr val="bg1"/>
                </a:solidFill>
              </a:defRPr>
            </a:lvl1pPr>
          </a:lstStyle>
          <a:p>
            <a:r>
              <a:rPr lang="en-US" smtClean="0"/>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5410200"/>
            <a:ext cx="4318356" cy="1022011"/>
          </a:xfrm>
          <a:prstGeom prst="rect">
            <a:avLst/>
          </a:prstGeom>
        </p:spPr>
      </p:pic>
    </p:spTree>
    <p:extLst>
      <p:ext uri="{BB962C8B-B14F-4D97-AF65-F5344CB8AC3E}">
        <p14:creationId xmlns:p14="http://schemas.microsoft.com/office/powerpoint/2010/main" val="132966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9144000" cy="566738"/>
          </a:xfrm>
        </p:spPr>
        <p:txBody>
          <a:bodyPr anchor="b"/>
          <a:lstStyle>
            <a:lvl1pPr algn="ctr">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46AF0-044D-4EA6-AEB8-82F8562EF5B3}" type="datetimeFigureOut">
              <a:rPr lang="en-US" smtClean="0"/>
              <a:t>10/18/2012</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6077" y="5791200"/>
            <a:ext cx="921826" cy="836952"/>
          </a:xfrm>
          <a:prstGeom prst="rect">
            <a:avLst/>
          </a:prstGeom>
        </p:spPr>
      </p:pic>
    </p:spTree>
    <p:extLst>
      <p:ext uri="{BB962C8B-B14F-4D97-AF65-F5344CB8AC3E}">
        <p14:creationId xmlns:p14="http://schemas.microsoft.com/office/powerpoint/2010/main" val="140157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2038" y="1766888"/>
            <a:ext cx="3808412"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2850" y="1766888"/>
            <a:ext cx="3808413" cy="4113212"/>
          </a:xfrm>
        </p:spPr>
        <p:txBody>
          <a:bodyPr/>
          <a:lstStyle/>
          <a:p>
            <a:endParaRPr lang="en-US" dirty="0"/>
          </a:p>
        </p:txBody>
      </p:sp>
      <p:sp>
        <p:nvSpPr>
          <p:cNvPr id="5" name="Date Placeholder 4"/>
          <p:cNvSpPr>
            <a:spLocks noGrp="1"/>
          </p:cNvSpPr>
          <p:nvPr>
            <p:ph type="dt" sz="half" idx="10"/>
          </p:nvPr>
        </p:nvSpPr>
        <p:spPr>
          <a:xfrm>
            <a:off x="838200" y="64008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429000" y="6400800"/>
            <a:ext cx="28956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00800"/>
            <a:ext cx="1905000" cy="457200"/>
          </a:xfrm>
          <a:prstGeom prst="rect">
            <a:avLst/>
          </a:prstGeom>
        </p:spPr>
        <p:txBody>
          <a:bodyPr/>
          <a:lstStyle>
            <a:lvl1pPr>
              <a:defRPr/>
            </a:lvl1pPr>
          </a:lstStyle>
          <a:p>
            <a:fld id="{A17DB0EA-8BA9-47E3-B85E-63945206DCCD}" type="slidenum">
              <a:rPr lang="en-US"/>
              <a:pPr/>
              <a:t>‹#›</a:t>
            </a:fld>
            <a:endParaRPr lang="en-US" dirty="0"/>
          </a:p>
        </p:txBody>
      </p:sp>
    </p:spTree>
    <p:extLst>
      <p:ext uri="{BB962C8B-B14F-4D97-AF65-F5344CB8AC3E}">
        <p14:creationId xmlns:p14="http://schemas.microsoft.com/office/powerpoint/2010/main" val="403831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7E0032"/>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6077" y="5791200"/>
            <a:ext cx="921826" cy="836952"/>
          </a:xfrm>
          <a:prstGeom prst="rect">
            <a:avLst/>
          </a:prstGeom>
        </p:spPr>
      </p:pic>
    </p:spTree>
    <p:extLst>
      <p:ext uri="{BB962C8B-B14F-4D97-AF65-F5344CB8AC3E}">
        <p14:creationId xmlns:p14="http://schemas.microsoft.com/office/powerpoint/2010/main" val="193194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146AF0-044D-4EA6-AEB8-82F8562EF5B3}" type="datetimeFigureOut">
              <a:rPr lang="en-US" smtClean="0"/>
              <a:t>10/18/2012</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6077" y="5791200"/>
            <a:ext cx="921826" cy="836952"/>
          </a:xfrm>
          <a:prstGeom prst="rect">
            <a:avLst/>
          </a:prstGeom>
        </p:spPr>
      </p:pic>
    </p:spTree>
    <p:extLst>
      <p:ext uri="{BB962C8B-B14F-4D97-AF65-F5344CB8AC3E}">
        <p14:creationId xmlns:p14="http://schemas.microsoft.com/office/powerpoint/2010/main" val="3547533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146AF0-044D-4EA6-AEB8-82F8562EF5B3}" type="datetimeFigureOut">
              <a:rPr lang="en-US" smtClean="0"/>
              <a:t>10/18/2012</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6077" y="5791200"/>
            <a:ext cx="921826" cy="836952"/>
          </a:xfrm>
          <a:prstGeom prst="rect">
            <a:avLst/>
          </a:prstGeom>
        </p:spPr>
      </p:pic>
    </p:spTree>
    <p:extLst>
      <p:ext uri="{BB962C8B-B14F-4D97-AF65-F5344CB8AC3E}">
        <p14:creationId xmlns:p14="http://schemas.microsoft.com/office/powerpoint/2010/main" val="349299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146AF0-044D-4EA6-AEB8-82F8562EF5B3}" type="datetimeFigureOut">
              <a:rPr lang="en-US" smtClean="0"/>
              <a:t>10/18/2012</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6077" y="5791200"/>
            <a:ext cx="921826" cy="836952"/>
          </a:xfrm>
          <a:prstGeom prst="rect">
            <a:avLst/>
          </a:prstGeom>
        </p:spPr>
      </p:pic>
    </p:spTree>
    <p:extLst>
      <p:ext uri="{BB962C8B-B14F-4D97-AF65-F5344CB8AC3E}">
        <p14:creationId xmlns:p14="http://schemas.microsoft.com/office/powerpoint/2010/main" val="392442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w/out CG Ic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146AF0-044D-4EA6-AEB8-82F8562EF5B3}" type="datetimeFigureOut">
              <a:rPr lang="en-US" smtClean="0"/>
              <a:t>10/18/2012</a:t>
            </a:fld>
            <a:endParaRPr lang="en-US"/>
          </a:p>
        </p:txBody>
      </p:sp>
    </p:spTree>
    <p:extLst>
      <p:ext uri="{BB962C8B-B14F-4D97-AF65-F5344CB8AC3E}">
        <p14:creationId xmlns:p14="http://schemas.microsoft.com/office/powerpoint/2010/main" val="218005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46AF0-044D-4EA6-AEB8-82F8562EF5B3}" type="datetimeFigureOut">
              <a:rPr lang="en-US" smtClean="0"/>
              <a:t>10/18/2012</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6077" y="5791200"/>
            <a:ext cx="921826" cy="836952"/>
          </a:xfrm>
          <a:prstGeom prst="rect">
            <a:avLst/>
          </a:prstGeom>
        </p:spPr>
      </p:pic>
    </p:spTree>
    <p:extLst>
      <p:ext uri="{BB962C8B-B14F-4D97-AF65-F5344CB8AC3E}">
        <p14:creationId xmlns:p14="http://schemas.microsoft.com/office/powerpoint/2010/main" val="14037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out CG Ic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46AF0-044D-4EA6-AEB8-82F8562EF5B3}" type="datetimeFigureOut">
              <a:rPr lang="en-US" smtClean="0"/>
              <a:t>10/18/2012</a:t>
            </a:fld>
            <a:endParaRPr lang="en-US"/>
          </a:p>
        </p:txBody>
      </p:sp>
    </p:spTree>
    <p:extLst>
      <p:ext uri="{BB962C8B-B14F-4D97-AF65-F5344CB8AC3E}">
        <p14:creationId xmlns:p14="http://schemas.microsoft.com/office/powerpoint/2010/main" val="411895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46AF0-044D-4EA6-AEB8-82F8562EF5B3}" type="datetimeFigureOut">
              <a:rPr lang="en-US" smtClean="0"/>
              <a:t>10/18/2012</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6077" y="5791200"/>
            <a:ext cx="921826" cy="836952"/>
          </a:xfrm>
          <a:prstGeom prst="rect">
            <a:avLst/>
          </a:prstGeom>
        </p:spPr>
      </p:pic>
    </p:spTree>
    <p:extLst>
      <p:ext uri="{BB962C8B-B14F-4D97-AF65-F5344CB8AC3E}">
        <p14:creationId xmlns:p14="http://schemas.microsoft.com/office/powerpoint/2010/main" val="908640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chemeClr val="bg2"/>
            </a:gs>
            <a:gs pos="100000">
              <a:srgbClr val="D1C39F"/>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a:solidFill>
            <a:schemeClr val="tx1"/>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46AF0-044D-4EA6-AEB8-82F8562EF5B3}" type="datetimeFigureOut">
              <a:rPr lang="en-US" smtClean="0"/>
              <a:t>10/18/2012</a:t>
            </a:fld>
            <a:endParaRPr lang="en-US"/>
          </a:p>
        </p:txBody>
      </p:sp>
    </p:spTree>
    <p:extLst>
      <p:ext uri="{BB962C8B-B14F-4D97-AF65-F5344CB8AC3E}">
        <p14:creationId xmlns:p14="http://schemas.microsoft.com/office/powerpoint/2010/main" val="59588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9" r:id="rId6"/>
    <p:sldLayoutId id="2147483655" r:id="rId7"/>
    <p:sldLayoutId id="2147483658" r:id="rId8"/>
    <p:sldLayoutId id="2147483656" r:id="rId9"/>
    <p:sldLayoutId id="2147483657" r:id="rId10"/>
    <p:sldLayoutId id="2147483660"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ampleitems.smarterbalanced.org/itempreview/sbac/index.ht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threeacts.mrmeyer.com/splittime/" TargetMode="External"/><Relationship Id="rId2" Type="http://schemas.openxmlformats.org/officeDocument/2006/relationships/hyperlink" Target="http://blog.mrmeyer.com/"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insidemathematics.org/index.php/classroom-video-visits/public-lessons-quadratic-functions/279-quadratic-functions-problem-1-part-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98.achievedata.com/cgresd/?prev_page=News&amp;page=Login" TargetMode="External"/><Relationship Id="rId2" Type="http://schemas.openxmlformats.org/officeDocument/2006/relationships/hyperlink" Target="http://sampleitems.smarterbalanced.org/itempreview/sbac/index.htm" TargetMode="External"/><Relationship Id="rId1" Type="http://schemas.openxmlformats.org/officeDocument/2006/relationships/slideLayout" Target="../slideLayouts/slideLayout2.xml"/><Relationship Id="rId6" Type="http://schemas.openxmlformats.org/officeDocument/2006/relationships/hyperlink" Target="http://www.comap.com/" TargetMode="External"/><Relationship Id="rId5" Type="http://schemas.openxmlformats.org/officeDocument/2006/relationships/hyperlink" Target="http://www.insidemathematics.org/" TargetMode="External"/><Relationship Id="rId4" Type="http://schemas.openxmlformats.org/officeDocument/2006/relationships/hyperlink" Target="http://map.mathshell.org/materials/index.php"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commoncoretools.wordpress.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ime.math.arizona.edu/progression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illustrativemathematics.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ode.state.oh.us/GD/Templates/Pages/ODE/ODEDetail.aspx?page=3&amp;TopicRelationID=1704&amp;ContentID=83475"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www.dpi.state.nc.us/acre/standards/support-tools/#crmath"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9.emf"/></Relationships>
</file>

<file path=ppt/slides/_rels/slide46.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3" Type="http://schemas.openxmlformats.org/officeDocument/2006/relationships/audio" Target="file:///C:\Users\Melisa\Music\iTunes\iTunes%20Media\Music\Dido\Dido\01%20White%20Flag.mp3" TargetMode="External"/><Relationship Id="rId7" Type="http://schemas.openxmlformats.org/officeDocument/2006/relationships/notesSlide" Target="../notesSlides/notesSlide25.xml"/><Relationship Id="rId12" Type="http://schemas.openxmlformats.org/officeDocument/2006/relationships/image" Target="../media/image34.png"/><Relationship Id="rId2" Type="http://schemas.openxmlformats.org/officeDocument/2006/relationships/audio" Target="file:///C:\Users\Melisa\Music\iTunes\iTunes%20Media\Music\Caribbean\Caribbean\04%20Low%20Rise.mp3" TargetMode="External"/><Relationship Id="rId1" Type="http://schemas.openxmlformats.org/officeDocument/2006/relationships/audio" Target="file:///C:\Users\Melisa\Music\iTunes\iTunes%20Media\Music\Caribbean%20Steel%20Drums\Caribbean%20Steel%20Drums\09%20Head%20In%20The%20Sand.mp3" TargetMode="External"/><Relationship Id="rId6" Type="http://schemas.openxmlformats.org/officeDocument/2006/relationships/slideLayout" Target="../slideLayouts/slideLayout2.xml"/><Relationship Id="rId11" Type="http://schemas.openxmlformats.org/officeDocument/2006/relationships/image" Target="../media/image33.png"/><Relationship Id="rId5" Type="http://schemas.openxmlformats.org/officeDocument/2006/relationships/audio" Target="file:///C:\Users\Melisa\Desktop\05_I%20Gotta%20Feeling_The%20E.N.D.%20(The%20Energy%20Never%20Dies)_The%20Black%20Eyed%20Peas.mp3" TargetMode="External"/><Relationship Id="rId10" Type="http://schemas.openxmlformats.org/officeDocument/2006/relationships/image" Target="../media/image32.png"/><Relationship Id="rId4" Type="http://schemas.openxmlformats.org/officeDocument/2006/relationships/audio" Target="file:///C:\Users\Melisa\Desktop\02_13_Where%20Is%20The%20Love_Monkey%20Business-Elephunk_The%20Black%20Eyed%20Peas.mp3" TargetMode="External"/><Relationship Id="rId9" Type="http://schemas.openxmlformats.org/officeDocument/2006/relationships/image" Target="../media/image31.png"/><Relationship Id="rId1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1.xml"/><Relationship Id="rId1" Type="http://schemas.openxmlformats.org/officeDocument/2006/relationships/vmlDrawing" Target="../drawings/vmlDrawing4.vml"/><Relationship Id="rId4" Type="http://schemas.openxmlformats.org/officeDocument/2006/relationships/image" Target="../media/image37.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Common Core Initiative</a:t>
            </a:r>
          </a:p>
          <a:p>
            <a:r>
              <a:rPr lang="en-US" dirty="0" smtClean="0"/>
              <a:t>MS Mathematics  </a:t>
            </a:r>
          </a:p>
          <a:p>
            <a:r>
              <a:rPr lang="en-US" dirty="0" smtClean="0"/>
              <a:t>CGRESD 2011 - 2015</a:t>
            </a:r>
            <a:endParaRPr lang="en-US" dirty="0"/>
          </a:p>
        </p:txBody>
      </p:sp>
      <p:sp>
        <p:nvSpPr>
          <p:cNvPr id="2" name="Title 1"/>
          <p:cNvSpPr>
            <a:spLocks noGrp="1"/>
          </p:cNvSpPr>
          <p:nvPr>
            <p:ph type="ctrTitle"/>
          </p:nvPr>
        </p:nvSpPr>
        <p:spPr/>
        <p:txBody>
          <a:bodyPr/>
          <a:lstStyle/>
          <a:p>
            <a:r>
              <a:rPr lang="en-US" dirty="0" smtClean="0"/>
              <a:t>Collaborative Curriculum Groups </a:t>
            </a:r>
            <a:endParaRPr lang="en-US" dirty="0"/>
          </a:p>
        </p:txBody>
      </p:sp>
    </p:spTree>
    <p:extLst>
      <p:ext uri="{BB962C8B-B14F-4D97-AF65-F5344CB8AC3E}">
        <p14:creationId xmlns:p14="http://schemas.microsoft.com/office/powerpoint/2010/main" val="1586300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388753" y="731322"/>
            <a:ext cx="6842919" cy="914400"/>
          </a:xfrm>
        </p:spPr>
        <p:txBody>
          <a:bodyPr/>
          <a:lstStyle/>
          <a:p>
            <a:pPr eaLnBrk="1" hangingPunct="1"/>
            <a:r>
              <a:rPr lang="en-US" dirty="0">
                <a:solidFill>
                  <a:schemeClr val="bg2"/>
                </a:solidFill>
                <a:latin typeface="+mn-lt"/>
                <a:sym typeface="Chalkboard Bold" charset="0"/>
              </a:rPr>
              <a:t>DOK </a:t>
            </a:r>
            <a:r>
              <a:rPr lang="en-US" u="sng" dirty="0">
                <a:solidFill>
                  <a:schemeClr val="bg2"/>
                </a:solidFill>
                <a:latin typeface="+mn-lt"/>
                <a:sym typeface="Chalkboard Bold" charset="0"/>
              </a:rPr>
              <a:t>is</a:t>
            </a:r>
            <a:r>
              <a:rPr lang="en-US" dirty="0">
                <a:solidFill>
                  <a:schemeClr val="bg2"/>
                </a:solidFill>
                <a:latin typeface="+mn-lt"/>
                <a:sym typeface="Chalkboard Bold" charset="0"/>
              </a:rPr>
              <a:t> about </a:t>
            </a:r>
            <a:r>
              <a:rPr lang="en-US" b="1" dirty="0" smtClean="0">
                <a:solidFill>
                  <a:schemeClr val="bg2"/>
                </a:solidFill>
                <a:latin typeface="+mn-lt"/>
                <a:sym typeface="Chalkboard Bold" charset="0"/>
              </a:rPr>
              <a:t>complexity</a:t>
            </a:r>
            <a:endParaRPr lang="en-US" dirty="0" smtClean="0">
              <a:solidFill>
                <a:schemeClr val="bg2"/>
              </a:solidFill>
              <a:latin typeface="+mn-lt"/>
              <a:sym typeface="Chalkboard" charset="0"/>
            </a:endParaRPr>
          </a:p>
        </p:txBody>
      </p:sp>
      <p:sp>
        <p:nvSpPr>
          <p:cNvPr id="41986" name="Rectangle 2"/>
          <p:cNvSpPr>
            <a:spLocks/>
          </p:cNvSpPr>
          <p:nvPr/>
        </p:nvSpPr>
        <p:spPr bwMode="auto">
          <a:xfrm>
            <a:off x="388753" y="1797427"/>
            <a:ext cx="6451662" cy="441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buSzPct val="121000"/>
            </a:pPr>
            <a:r>
              <a:rPr lang="en-US" sz="2400" b="1" dirty="0">
                <a:solidFill>
                  <a:schemeClr val="accent2">
                    <a:lumMod val="50000"/>
                  </a:schemeClr>
                </a:solidFill>
                <a:latin typeface="Arial Unicode MS" pitchFamily="34" charset="-128"/>
                <a:sym typeface="Chalkboard" charset="0"/>
              </a:rPr>
              <a:t>Every CCSS has been assigned a DOK </a:t>
            </a:r>
            <a:r>
              <a:rPr lang="en-US" sz="2400" b="1" dirty="0" smtClean="0">
                <a:solidFill>
                  <a:schemeClr val="accent2">
                    <a:lumMod val="50000"/>
                  </a:schemeClr>
                </a:solidFill>
                <a:latin typeface="Arial Unicode MS" pitchFamily="34" charset="-128"/>
                <a:sym typeface="Chalkboard" charset="0"/>
              </a:rPr>
              <a:t>level. </a:t>
            </a:r>
          </a:p>
          <a:p>
            <a:pPr algn="l">
              <a:buSzPct val="121000"/>
            </a:pPr>
            <a:endParaRPr lang="en-US" sz="2200" dirty="0" smtClean="0">
              <a:solidFill>
                <a:schemeClr val="accent5"/>
              </a:solidFill>
              <a:latin typeface="Arial Unicode MS" pitchFamily="34" charset="-128"/>
              <a:sym typeface="Chalkboard" charset="0"/>
            </a:endParaRPr>
          </a:p>
          <a:p>
            <a:pPr marL="342900" indent="-342900" algn="l">
              <a:buSzPct val="121000"/>
              <a:buFont typeface="Wingdings" pitchFamily="2" charset="2"/>
              <a:buChar char="ü"/>
            </a:pPr>
            <a:r>
              <a:rPr lang="en-US" sz="2200" dirty="0" smtClean="0">
                <a:solidFill>
                  <a:schemeClr val="accent5"/>
                </a:solidFill>
                <a:latin typeface="Arial Unicode MS" pitchFamily="34" charset="-128"/>
                <a:sym typeface="Chalkboard" charset="0"/>
              </a:rPr>
              <a:t>The type of thinking and application of intended student learning outcome determines the DOK level.</a:t>
            </a:r>
            <a:endParaRPr lang="en-US" sz="2200" dirty="0">
              <a:solidFill>
                <a:schemeClr val="accent5"/>
              </a:solidFill>
              <a:latin typeface="Arial Unicode MS" pitchFamily="34" charset="-128"/>
              <a:sym typeface="Chalkboard" charset="0"/>
            </a:endParaRPr>
          </a:p>
          <a:p>
            <a:pPr marL="342900" indent="-342900" algn="l">
              <a:buSzPct val="121000"/>
              <a:buFont typeface="Wingdings" pitchFamily="2" charset="2"/>
              <a:buChar char="ü"/>
            </a:pPr>
            <a:endParaRPr lang="en-US" sz="2200" dirty="0">
              <a:solidFill>
                <a:schemeClr val="accent5"/>
              </a:solidFill>
              <a:latin typeface="Arial Unicode MS" pitchFamily="34" charset="-128"/>
              <a:sym typeface="Chalkboard" charset="0"/>
            </a:endParaRPr>
          </a:p>
          <a:p>
            <a:pPr marL="342900" indent="-342900" algn="l">
              <a:buSzPct val="121000"/>
              <a:buFont typeface="Wingdings" pitchFamily="2" charset="2"/>
              <a:buChar char="ü"/>
            </a:pPr>
            <a:endParaRPr lang="en-US" sz="2200" dirty="0">
              <a:solidFill>
                <a:schemeClr val="accent5"/>
              </a:solidFill>
              <a:latin typeface="Arial Unicode MS" pitchFamily="34" charset="-128"/>
              <a:sym typeface="Chalkboard" charset="0"/>
            </a:endParaRPr>
          </a:p>
          <a:p>
            <a:pPr marL="342900" indent="-342900" algn="l">
              <a:buSzPct val="121000"/>
              <a:buFont typeface="Wingdings" pitchFamily="2" charset="2"/>
              <a:buChar char="ü"/>
            </a:pPr>
            <a:r>
              <a:rPr lang="en-US" sz="2200" u="sng" dirty="0" smtClean="0">
                <a:solidFill>
                  <a:schemeClr val="accent5"/>
                </a:solidFill>
                <a:latin typeface="Arial Unicode MS" pitchFamily="34" charset="-128"/>
                <a:sym typeface="Chalkboard" charset="0"/>
              </a:rPr>
              <a:t>Instruction</a:t>
            </a:r>
            <a:r>
              <a:rPr lang="en-US" sz="2200" dirty="0" smtClean="0">
                <a:solidFill>
                  <a:schemeClr val="accent5"/>
                </a:solidFill>
                <a:latin typeface="Arial Unicode MS" pitchFamily="34" charset="-128"/>
                <a:sym typeface="Chalkboard" charset="0"/>
              </a:rPr>
              <a:t> </a:t>
            </a:r>
            <a:r>
              <a:rPr lang="en-US" sz="2200" dirty="0">
                <a:solidFill>
                  <a:schemeClr val="accent5"/>
                </a:solidFill>
                <a:latin typeface="Arial Unicode MS" pitchFamily="34" charset="-128"/>
                <a:sym typeface="Chalkboard" charset="0"/>
              </a:rPr>
              <a:t>and classroom </a:t>
            </a:r>
            <a:r>
              <a:rPr lang="en-US" sz="2200" u="sng" dirty="0">
                <a:solidFill>
                  <a:schemeClr val="accent5"/>
                </a:solidFill>
                <a:latin typeface="Arial Unicode MS" pitchFamily="34" charset="-128"/>
                <a:sym typeface="Chalkboard" charset="0"/>
              </a:rPr>
              <a:t>assessments</a:t>
            </a:r>
            <a:r>
              <a:rPr lang="en-US" sz="2200" dirty="0">
                <a:solidFill>
                  <a:schemeClr val="accent5"/>
                </a:solidFill>
                <a:latin typeface="Arial Unicode MS" pitchFamily="34" charset="-128"/>
                <a:sym typeface="Chalkboard" charset="0"/>
              </a:rPr>
              <a:t> must reflect the DOK level of the objective or intended learning outcome.</a:t>
            </a:r>
          </a:p>
          <a:p>
            <a:endParaRPr lang="en-US" dirty="0">
              <a:solidFill>
                <a:srgbClr val="0000FF"/>
              </a:solidFill>
            </a:endParaRPr>
          </a:p>
        </p:txBody>
      </p:sp>
      <p:pic>
        <p:nvPicPr>
          <p:cNvPr id="2" name="Picture 2" descr="http://www.techsoc.com/ComplexityAGuidedTo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415" y="1820873"/>
            <a:ext cx="2049462" cy="30935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211669"/>
            <a:ext cx="4572000" cy="646331"/>
          </a:xfrm>
          <a:prstGeom prst="rect">
            <a:avLst/>
          </a:prstGeom>
        </p:spPr>
        <p:txBody>
          <a:bodyPr>
            <a:spAutoFit/>
          </a:bodyPr>
          <a:lstStyle/>
          <a:p>
            <a:r>
              <a:rPr lang="en-US" sz="1200" i="1" dirty="0" smtClean="0">
                <a:solidFill>
                  <a:schemeClr val="bg1"/>
                </a:solidFill>
              </a:rPr>
              <a:t>"I can recall what Webb's DOK is."  </a:t>
            </a:r>
            <a:endParaRPr lang="en-US" sz="1200" dirty="0" smtClean="0">
              <a:solidFill>
                <a:schemeClr val="bg1"/>
              </a:solidFill>
            </a:endParaRPr>
          </a:p>
          <a:p>
            <a:r>
              <a:rPr lang="en-US" sz="1200" i="1" dirty="0" smtClean="0">
                <a:solidFill>
                  <a:schemeClr val="bg1"/>
                </a:solidFill>
              </a:rPr>
              <a:t>"I can recall critical characteristics of each of the four DOK levels” </a:t>
            </a:r>
            <a:endParaRPr lang="en-US" sz="1200" dirty="0" smtClean="0">
              <a:solidFill>
                <a:schemeClr val="bg1"/>
              </a:solidFill>
            </a:endParaRPr>
          </a:p>
        </p:txBody>
      </p:sp>
    </p:spTree>
    <p:extLst>
      <p:ext uri="{BB962C8B-B14F-4D97-AF65-F5344CB8AC3E}">
        <p14:creationId xmlns:p14="http://schemas.microsoft.com/office/powerpoint/2010/main" val="20030562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 calcmode="lin" valueType="num">
                                      <p:cBhvr additive="base">
                                        <p:cTn id="7" dur="500" fill="hold"/>
                                        <p:tgtEl>
                                          <p:spTgt spid="4198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6">
                                            <p:txEl>
                                              <p:pRg st="2" end="2"/>
                                            </p:txEl>
                                          </p:spTgt>
                                        </p:tgtEl>
                                        <p:attrNameLst>
                                          <p:attrName>style.visibility</p:attrName>
                                        </p:attrNameLst>
                                      </p:cBhvr>
                                      <p:to>
                                        <p:strVal val="visible"/>
                                      </p:to>
                                    </p:set>
                                    <p:anim calcmode="lin" valueType="num">
                                      <p:cBhvr additive="base">
                                        <p:cTn id="13" dur="500" fill="hold"/>
                                        <p:tgtEl>
                                          <p:spTgt spid="4198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6">
                                            <p:txEl>
                                              <p:pRg st="5" end="5"/>
                                            </p:txEl>
                                          </p:spTgt>
                                        </p:tgtEl>
                                        <p:attrNameLst>
                                          <p:attrName>style.visibility</p:attrName>
                                        </p:attrNameLst>
                                      </p:cBhvr>
                                      <p:to>
                                        <p:strVal val="visible"/>
                                      </p:to>
                                    </p:set>
                                    <p:anim calcmode="lin" valueType="num">
                                      <p:cBhvr additive="base">
                                        <p:cTn id="19" dur="500" fill="hold"/>
                                        <p:tgtEl>
                                          <p:spTgt spid="41986">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Cognitive Rigor </a:t>
            </a:r>
            <a:br>
              <a:rPr lang="en-US" dirty="0" smtClean="0"/>
            </a:br>
            <a:r>
              <a:rPr lang="en-US" dirty="0" smtClean="0"/>
              <a:t>Depth of Knowledge:  The Role of Task</a:t>
            </a:r>
            <a:endParaRPr lang="en-US" dirty="0"/>
          </a:p>
        </p:txBody>
      </p:sp>
      <p:sp>
        <p:nvSpPr>
          <p:cNvPr id="3" name="Content Placeholder 2"/>
          <p:cNvSpPr>
            <a:spLocks noGrp="1"/>
          </p:cNvSpPr>
          <p:nvPr>
            <p:ph idx="1"/>
          </p:nvPr>
        </p:nvSpPr>
        <p:spPr>
          <a:xfrm>
            <a:off x="457200" y="1600200"/>
            <a:ext cx="8229600" cy="4619466"/>
          </a:xfrm>
        </p:spPr>
        <p:txBody>
          <a:bodyPr>
            <a:normAutofit fontScale="77500" lnSpcReduction="20000"/>
          </a:bodyPr>
          <a:lstStyle/>
          <a:p>
            <a:pPr marL="0" indent="0">
              <a:buNone/>
            </a:pPr>
            <a:r>
              <a:rPr lang="en-US" dirty="0" smtClean="0"/>
              <a:t>The level of complexity of the cognitive demand. </a:t>
            </a:r>
          </a:p>
          <a:p>
            <a:pPr lvl="1"/>
            <a:r>
              <a:rPr lang="en-US" u="sng" dirty="0" smtClean="0">
                <a:solidFill>
                  <a:schemeClr val="accent2">
                    <a:lumMod val="50000"/>
                  </a:schemeClr>
                </a:solidFill>
              </a:rPr>
              <a:t>Level 1</a:t>
            </a:r>
            <a:r>
              <a:rPr lang="en-US" dirty="0" smtClean="0">
                <a:solidFill>
                  <a:schemeClr val="accent2">
                    <a:lumMod val="50000"/>
                  </a:schemeClr>
                </a:solidFill>
              </a:rPr>
              <a:t>: Recall and Reproduction</a:t>
            </a:r>
          </a:p>
          <a:p>
            <a:pPr lvl="2"/>
            <a:r>
              <a:rPr lang="en-US" dirty="0" smtClean="0"/>
              <a:t>Requires eliciting information such as a fact, definition, term, </a:t>
            </a:r>
            <a:br>
              <a:rPr lang="en-US" dirty="0" smtClean="0"/>
            </a:br>
            <a:r>
              <a:rPr lang="en-US" dirty="0" smtClean="0"/>
              <a:t>or a simple procedure, as well as performing a simple algorithm </a:t>
            </a:r>
            <a:br>
              <a:rPr lang="en-US" dirty="0" smtClean="0"/>
            </a:br>
            <a:r>
              <a:rPr lang="en-US" dirty="0" smtClean="0"/>
              <a:t>or applying a formula.</a:t>
            </a:r>
          </a:p>
          <a:p>
            <a:pPr lvl="1"/>
            <a:r>
              <a:rPr lang="en-US" u="sng" dirty="0" smtClean="0">
                <a:solidFill>
                  <a:schemeClr val="accent2">
                    <a:lumMod val="50000"/>
                  </a:schemeClr>
                </a:solidFill>
              </a:rPr>
              <a:t>Level 2</a:t>
            </a:r>
            <a:r>
              <a:rPr lang="en-US" dirty="0" smtClean="0">
                <a:solidFill>
                  <a:schemeClr val="accent2">
                    <a:lumMod val="50000"/>
                  </a:schemeClr>
                </a:solidFill>
              </a:rPr>
              <a:t>: Basic Skills and Concepts</a:t>
            </a:r>
          </a:p>
          <a:p>
            <a:pPr lvl="2"/>
            <a:r>
              <a:rPr lang="en-US" dirty="0" smtClean="0"/>
              <a:t>Requires the engagement of some mental processing beyond </a:t>
            </a:r>
            <a:br>
              <a:rPr lang="en-US" dirty="0" smtClean="0"/>
            </a:br>
            <a:r>
              <a:rPr lang="en-US" dirty="0" smtClean="0"/>
              <a:t>a recall of information.</a:t>
            </a:r>
          </a:p>
          <a:p>
            <a:pPr lvl="1"/>
            <a:r>
              <a:rPr lang="en-US" u="sng" dirty="0" smtClean="0">
                <a:solidFill>
                  <a:schemeClr val="accent2">
                    <a:lumMod val="50000"/>
                  </a:schemeClr>
                </a:solidFill>
              </a:rPr>
              <a:t>Level 3</a:t>
            </a:r>
            <a:r>
              <a:rPr lang="en-US" dirty="0" smtClean="0">
                <a:solidFill>
                  <a:schemeClr val="accent2">
                    <a:lumMod val="50000"/>
                  </a:schemeClr>
                </a:solidFill>
              </a:rPr>
              <a:t>: Strategic Thinking and Reasoning</a:t>
            </a:r>
          </a:p>
          <a:p>
            <a:pPr lvl="2"/>
            <a:r>
              <a:rPr lang="en-US" dirty="0" smtClean="0"/>
              <a:t>Requires reasoning, planning, using evidence, and explanations </a:t>
            </a:r>
            <a:br>
              <a:rPr lang="en-US" dirty="0" smtClean="0"/>
            </a:br>
            <a:r>
              <a:rPr lang="en-US" dirty="0" smtClean="0"/>
              <a:t>of thinking. </a:t>
            </a:r>
          </a:p>
          <a:p>
            <a:pPr lvl="1"/>
            <a:r>
              <a:rPr lang="en-US" u="sng" dirty="0" smtClean="0">
                <a:solidFill>
                  <a:schemeClr val="accent2">
                    <a:lumMod val="50000"/>
                  </a:schemeClr>
                </a:solidFill>
              </a:rPr>
              <a:t>Level 4</a:t>
            </a:r>
            <a:r>
              <a:rPr lang="en-US" dirty="0" smtClean="0">
                <a:solidFill>
                  <a:schemeClr val="accent2">
                    <a:lumMod val="50000"/>
                  </a:schemeClr>
                </a:solidFill>
              </a:rPr>
              <a:t>: Extended Thinking</a:t>
            </a:r>
          </a:p>
          <a:p>
            <a:pPr lvl="2"/>
            <a:r>
              <a:rPr lang="en-US" dirty="0" smtClean="0"/>
              <a:t>Requires complex reasoning, planning, developing, and </a:t>
            </a:r>
            <a:br>
              <a:rPr lang="en-US" dirty="0" smtClean="0"/>
            </a:br>
            <a:r>
              <a:rPr lang="en-US" dirty="0" smtClean="0"/>
              <a:t>thinking most likely over an extended period of time.</a:t>
            </a:r>
          </a:p>
          <a:p>
            <a:endParaRPr lang="en-US" dirty="0"/>
          </a:p>
        </p:txBody>
      </p:sp>
      <p:pic>
        <p:nvPicPr>
          <p:cNvPr id="4" name="Picture 2" descr="C:\Documents and Settings\User\Local Settings\Temporary Internet Files\Content.IE5\4QURU5W3\MC90019632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1485946"/>
            <a:ext cx="1585570" cy="19120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70556280"/>
      </p:ext>
    </p:extLst>
  </p:cSld>
  <p:clrMapOvr>
    <a:masterClrMapping/>
  </p:clrMapOvr>
  <p:transition advTm="586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433090" y="586569"/>
            <a:ext cx="8470925" cy="1184300"/>
          </a:xfrm>
        </p:spPr>
        <p:txBody>
          <a:bodyPr>
            <a:normAutofit fontScale="90000"/>
          </a:bodyPr>
          <a:lstStyle/>
          <a:p>
            <a:pPr eaLnBrk="1" hangingPunct="1"/>
            <a:r>
              <a:rPr lang="en-US" dirty="0">
                <a:solidFill>
                  <a:schemeClr val="bg2"/>
                </a:solidFill>
                <a:latin typeface="+mn-lt"/>
                <a:sym typeface="Chalkboard Bold" charset="0"/>
              </a:rPr>
              <a:t>DOK is </a:t>
            </a:r>
            <a:r>
              <a:rPr lang="en-US" u="sng" dirty="0">
                <a:solidFill>
                  <a:schemeClr val="bg2"/>
                </a:solidFill>
                <a:latin typeface="+mn-lt"/>
                <a:sym typeface="Chalkboard Bold" charset="0"/>
              </a:rPr>
              <a:t>not</a:t>
            </a:r>
            <a:r>
              <a:rPr lang="en-US" dirty="0">
                <a:solidFill>
                  <a:schemeClr val="bg2"/>
                </a:solidFill>
                <a:latin typeface="+mn-lt"/>
                <a:sym typeface="Chalkboard Bold" charset="0"/>
              </a:rPr>
              <a:t> about difficulty...</a:t>
            </a:r>
            <a:r>
              <a:rPr lang="en-US" dirty="0">
                <a:solidFill>
                  <a:schemeClr val="bg2"/>
                </a:solidFill>
                <a:latin typeface="+mn-lt"/>
                <a:ea typeface="ヒラギノ角ゴ ProN W6" charset="-128"/>
                <a:sym typeface="Chalkboard Bold" charset="0"/>
              </a:rPr>
              <a:t/>
            </a:r>
            <a:br>
              <a:rPr lang="en-US" dirty="0">
                <a:solidFill>
                  <a:schemeClr val="bg2"/>
                </a:solidFill>
                <a:latin typeface="+mn-lt"/>
                <a:ea typeface="ヒラギノ角ゴ ProN W6" charset="-128"/>
                <a:sym typeface="Chalkboard Bold" charset="0"/>
              </a:rPr>
            </a:br>
            <a:endParaRPr lang="en-US" dirty="0" smtClean="0">
              <a:solidFill>
                <a:schemeClr val="bg2"/>
              </a:solidFill>
              <a:latin typeface="+mn-lt"/>
              <a:sym typeface="Chalkboard" charset="0"/>
            </a:endParaRPr>
          </a:p>
        </p:txBody>
      </p:sp>
      <p:sp>
        <p:nvSpPr>
          <p:cNvPr id="40962" name="Rectangle 2"/>
          <p:cNvSpPr>
            <a:spLocks/>
          </p:cNvSpPr>
          <p:nvPr/>
        </p:nvSpPr>
        <p:spPr bwMode="auto">
          <a:xfrm>
            <a:off x="533400" y="1905000"/>
            <a:ext cx="62484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lstStyle/>
          <a:p>
            <a:pPr algn="l">
              <a:buSzPct val="125000"/>
            </a:pPr>
            <a:r>
              <a:rPr lang="en-US" sz="2000" dirty="0" smtClean="0">
                <a:solidFill>
                  <a:schemeClr val="accent5"/>
                </a:solidFill>
                <a:latin typeface="Arial Unicode MS" pitchFamily="34" charset="-128"/>
                <a:sym typeface="Chalkboard" charset="0"/>
              </a:rPr>
              <a:t>Difficulty </a:t>
            </a:r>
            <a:r>
              <a:rPr lang="en-US" sz="2000" dirty="0">
                <a:solidFill>
                  <a:schemeClr val="accent5"/>
                </a:solidFill>
                <a:latin typeface="Arial Unicode MS" pitchFamily="34" charset="-128"/>
                <a:sym typeface="Chalkboard" charset="0"/>
              </a:rPr>
              <a:t>is a reference to how many students answer a question correctly.</a:t>
            </a:r>
          </a:p>
          <a:p>
            <a:pPr algn="l"/>
            <a:endParaRPr lang="en-US" sz="2000" dirty="0">
              <a:solidFill>
                <a:schemeClr val="accent5"/>
              </a:solidFill>
              <a:latin typeface="Arial Unicode MS" pitchFamily="34" charset="-128"/>
              <a:sym typeface="Chalkboard" charset="0"/>
            </a:endParaRPr>
          </a:p>
          <a:p>
            <a:pPr algn="l"/>
            <a:r>
              <a:rPr lang="en-US" sz="2000" dirty="0">
                <a:solidFill>
                  <a:schemeClr val="accent5"/>
                </a:solidFill>
                <a:latin typeface="Arial Unicode MS" pitchFamily="34" charset="-128"/>
                <a:sym typeface="Chalkboard" charset="0"/>
              </a:rPr>
              <a:t>“How many of you know the definition of exaggerate?”</a:t>
            </a:r>
          </a:p>
          <a:p>
            <a:pPr algn="l">
              <a:spcBef>
                <a:spcPts val="600"/>
              </a:spcBef>
            </a:pPr>
            <a:r>
              <a:rPr lang="en-US" sz="2000" dirty="0" smtClean="0">
                <a:solidFill>
                  <a:schemeClr val="accent5"/>
                </a:solidFill>
                <a:latin typeface="Chalkboard Bold" charset="0"/>
                <a:sym typeface="Chalkboard Bold" charset="0"/>
              </a:rPr>
              <a:t>DOK </a:t>
            </a:r>
            <a:r>
              <a:rPr lang="en-US" sz="2000" dirty="0">
                <a:solidFill>
                  <a:schemeClr val="accent5"/>
                </a:solidFill>
                <a:latin typeface="Chalkboard Bold" charset="0"/>
                <a:sym typeface="Chalkboard Bold" charset="0"/>
              </a:rPr>
              <a:t>1 – recall </a:t>
            </a:r>
          </a:p>
          <a:p>
            <a:pPr algn="l"/>
            <a:r>
              <a:rPr lang="en-US" sz="2000" dirty="0">
                <a:solidFill>
                  <a:schemeClr val="accent5"/>
                </a:solidFill>
                <a:latin typeface="Arial Unicode MS" pitchFamily="34" charset="-128"/>
                <a:sym typeface="Chalkboard" charset="0"/>
              </a:rPr>
              <a:t>If all of you know the definition, this question is an easy question.</a:t>
            </a:r>
          </a:p>
          <a:p>
            <a:pPr algn="l"/>
            <a:endParaRPr lang="en-US" sz="2000" dirty="0">
              <a:solidFill>
                <a:schemeClr val="accent5"/>
              </a:solidFill>
              <a:latin typeface="Arial Unicode MS" pitchFamily="34" charset="-128"/>
              <a:sym typeface="Chalkboard" charset="0"/>
            </a:endParaRPr>
          </a:p>
          <a:p>
            <a:pPr algn="l"/>
            <a:r>
              <a:rPr lang="en-US" sz="2000" dirty="0">
                <a:solidFill>
                  <a:schemeClr val="accent5"/>
                </a:solidFill>
                <a:latin typeface="Arial Unicode MS" pitchFamily="34" charset="-128"/>
                <a:sym typeface="Chalkboard" charset="0"/>
              </a:rPr>
              <a:t>“How many of you know the definition </a:t>
            </a:r>
            <a:r>
              <a:rPr lang="en-US" sz="2000" dirty="0" smtClean="0">
                <a:solidFill>
                  <a:schemeClr val="accent5"/>
                </a:solidFill>
                <a:latin typeface="Arial Unicode MS" pitchFamily="34" charset="-128"/>
                <a:sym typeface="Chalkboard" charset="0"/>
              </a:rPr>
              <a:t>of high-muck-a muck?”</a:t>
            </a:r>
            <a:endParaRPr lang="en-US" sz="2000" dirty="0">
              <a:solidFill>
                <a:schemeClr val="accent5"/>
              </a:solidFill>
              <a:latin typeface="Arial Unicode MS" pitchFamily="34" charset="-128"/>
              <a:sym typeface="Chalkboard" charset="0"/>
            </a:endParaRPr>
          </a:p>
          <a:p>
            <a:pPr algn="l">
              <a:spcBef>
                <a:spcPts val="600"/>
              </a:spcBef>
            </a:pPr>
            <a:r>
              <a:rPr lang="en-US" sz="2000" dirty="0" smtClean="0">
                <a:solidFill>
                  <a:schemeClr val="accent5"/>
                </a:solidFill>
                <a:latin typeface="Chalkboard Bold" charset="0"/>
                <a:sym typeface="Chalkboard Bold" charset="0"/>
              </a:rPr>
              <a:t>DOK </a:t>
            </a:r>
            <a:r>
              <a:rPr lang="en-US" sz="2000" dirty="0">
                <a:solidFill>
                  <a:schemeClr val="accent5"/>
                </a:solidFill>
                <a:latin typeface="Chalkboard Bold" charset="0"/>
                <a:sym typeface="Chalkboard Bold" charset="0"/>
              </a:rPr>
              <a:t>1 – recall</a:t>
            </a:r>
            <a:r>
              <a:rPr lang="en-US" sz="2000" dirty="0">
                <a:solidFill>
                  <a:schemeClr val="accent5"/>
                </a:solidFill>
                <a:latin typeface="Arial Unicode MS" pitchFamily="34" charset="-128"/>
                <a:sym typeface="Chalkboard" charset="0"/>
              </a:rPr>
              <a:t> </a:t>
            </a:r>
          </a:p>
          <a:p>
            <a:pPr algn="l"/>
            <a:r>
              <a:rPr lang="en-US" sz="2000" dirty="0">
                <a:solidFill>
                  <a:schemeClr val="accent5"/>
                </a:solidFill>
                <a:latin typeface="Arial Unicode MS" pitchFamily="34" charset="-128"/>
                <a:sym typeface="Chalkboard" charset="0"/>
              </a:rPr>
              <a:t>If most of you do </a:t>
            </a:r>
            <a:r>
              <a:rPr lang="en-US" sz="2000" u="sng" dirty="0">
                <a:solidFill>
                  <a:schemeClr val="accent5"/>
                </a:solidFill>
                <a:latin typeface="Chalkboard Bold" charset="0"/>
                <a:sym typeface="Chalkboard Bold" charset="0"/>
              </a:rPr>
              <a:t>not</a:t>
            </a:r>
            <a:r>
              <a:rPr lang="en-US" sz="2000" dirty="0">
                <a:solidFill>
                  <a:schemeClr val="accent5"/>
                </a:solidFill>
                <a:latin typeface="Arial Unicode MS" pitchFamily="34" charset="-128"/>
                <a:sym typeface="Chalkboard" charset="0"/>
              </a:rPr>
              <a:t> know the definition, this question is a difficult question.</a:t>
            </a:r>
          </a:p>
          <a:p>
            <a:endParaRPr lang="en-US" dirty="0">
              <a:solidFill>
                <a:schemeClr val="accent5"/>
              </a:solidFill>
            </a:endParaRPr>
          </a:p>
        </p:txBody>
      </p:sp>
      <p:pic>
        <p:nvPicPr>
          <p:cNvPr id="38914" name="Picture 2" descr="https://encrypted-tbn3.google.com/images?q=tbn:ANd9GcRdcJBHGUZVOeD6F9LEYKSkVPe_yHQJq6zcZwutKzJHS0f8CvFe1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154" y="2381875"/>
            <a:ext cx="1556657" cy="195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119336"/>
            <a:ext cx="4572000" cy="738664"/>
          </a:xfrm>
          <a:prstGeom prst="rect">
            <a:avLst/>
          </a:prstGeom>
        </p:spPr>
        <p:txBody>
          <a:bodyPr>
            <a:spAutoFit/>
          </a:bodyPr>
          <a:lstStyle/>
          <a:p>
            <a:r>
              <a:rPr lang="en-US" sz="1400" i="1" dirty="0" smtClean="0">
                <a:solidFill>
                  <a:schemeClr val="bg1"/>
                </a:solidFill>
              </a:rPr>
              <a:t>"I can recall what Webb's DOK is."  </a:t>
            </a:r>
            <a:endParaRPr lang="en-US" sz="1400" dirty="0" smtClean="0">
              <a:solidFill>
                <a:schemeClr val="bg1"/>
              </a:solidFill>
            </a:endParaRPr>
          </a:p>
          <a:p>
            <a:r>
              <a:rPr lang="en-US" sz="1400" i="1" dirty="0" smtClean="0">
                <a:solidFill>
                  <a:schemeClr val="bg1"/>
                </a:solidFill>
              </a:rPr>
              <a:t>"I can recall critical characteristics of each of the four DOK levels” </a:t>
            </a:r>
            <a:endParaRPr lang="en-US" sz="1400" dirty="0" smtClean="0">
              <a:solidFill>
                <a:schemeClr val="bg1"/>
              </a:solidFill>
            </a:endParaRPr>
          </a:p>
        </p:txBody>
      </p:sp>
    </p:spTree>
    <p:extLst>
      <p:ext uri="{BB962C8B-B14F-4D97-AF65-F5344CB8AC3E}">
        <p14:creationId xmlns:p14="http://schemas.microsoft.com/office/powerpoint/2010/main" val="16333663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circle(in)">
                                      <p:cBhvr>
                                        <p:cTn id="7" dur="1000"/>
                                        <p:tgtEl>
                                          <p:spTgt spid="409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0962">
                                            <p:txEl>
                                              <p:pRg st="2" end="2"/>
                                            </p:txEl>
                                          </p:spTgt>
                                        </p:tgtEl>
                                        <p:attrNameLst>
                                          <p:attrName>style.visibility</p:attrName>
                                        </p:attrNameLst>
                                      </p:cBhvr>
                                      <p:to>
                                        <p:strVal val="visible"/>
                                      </p:to>
                                    </p:set>
                                    <p:animEffect transition="in" filter="circle(in)">
                                      <p:cBhvr>
                                        <p:cTn id="12" dur="1000"/>
                                        <p:tgtEl>
                                          <p:spTgt spid="409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0962">
                                            <p:txEl>
                                              <p:pRg st="3" end="3"/>
                                            </p:txEl>
                                          </p:spTgt>
                                        </p:tgtEl>
                                        <p:attrNameLst>
                                          <p:attrName>style.visibility</p:attrName>
                                        </p:attrNameLst>
                                      </p:cBhvr>
                                      <p:to>
                                        <p:strVal val="visible"/>
                                      </p:to>
                                    </p:set>
                                    <p:animEffect transition="in" filter="circle(in)">
                                      <p:cBhvr>
                                        <p:cTn id="17" dur="1000"/>
                                        <p:tgtEl>
                                          <p:spTgt spid="4096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0962">
                                            <p:txEl>
                                              <p:pRg st="4" end="4"/>
                                            </p:txEl>
                                          </p:spTgt>
                                        </p:tgtEl>
                                        <p:attrNameLst>
                                          <p:attrName>style.visibility</p:attrName>
                                        </p:attrNameLst>
                                      </p:cBhvr>
                                      <p:to>
                                        <p:strVal val="visible"/>
                                      </p:to>
                                    </p:set>
                                    <p:animEffect transition="in" filter="circle(in)">
                                      <p:cBhvr>
                                        <p:cTn id="22" dur="1000"/>
                                        <p:tgtEl>
                                          <p:spTgt spid="4096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0962">
                                            <p:txEl>
                                              <p:pRg st="6" end="6"/>
                                            </p:txEl>
                                          </p:spTgt>
                                        </p:tgtEl>
                                        <p:attrNameLst>
                                          <p:attrName>style.visibility</p:attrName>
                                        </p:attrNameLst>
                                      </p:cBhvr>
                                      <p:to>
                                        <p:strVal val="visible"/>
                                      </p:to>
                                    </p:set>
                                    <p:animEffect transition="in" filter="circle(in)">
                                      <p:cBhvr>
                                        <p:cTn id="27" dur="1000"/>
                                        <p:tgtEl>
                                          <p:spTgt spid="4096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0962">
                                            <p:txEl>
                                              <p:pRg st="7" end="7"/>
                                            </p:txEl>
                                          </p:spTgt>
                                        </p:tgtEl>
                                        <p:attrNameLst>
                                          <p:attrName>style.visibility</p:attrName>
                                        </p:attrNameLst>
                                      </p:cBhvr>
                                      <p:to>
                                        <p:strVal val="visible"/>
                                      </p:to>
                                    </p:set>
                                    <p:animEffect transition="in" filter="circle(in)">
                                      <p:cBhvr>
                                        <p:cTn id="32" dur="1000"/>
                                        <p:tgtEl>
                                          <p:spTgt spid="4096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0962">
                                            <p:txEl>
                                              <p:pRg st="8" end="8"/>
                                            </p:txEl>
                                          </p:spTgt>
                                        </p:tgtEl>
                                        <p:attrNameLst>
                                          <p:attrName>style.visibility</p:attrName>
                                        </p:attrNameLst>
                                      </p:cBhvr>
                                      <p:to>
                                        <p:strVal val="visible"/>
                                      </p:to>
                                    </p:set>
                                    <p:animEffect transition="in" filter="circle(in)">
                                      <p:cBhvr>
                                        <p:cTn id="37" dur="1000"/>
                                        <p:tgtEl>
                                          <p:spTgt spid="4096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228600" y="1838325"/>
            <a:ext cx="8305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charset="0"/>
              <a:buChar char="•"/>
            </a:pPr>
            <a:r>
              <a:rPr lang="en-US" sz="2800" dirty="0"/>
              <a:t>Bloom focuses on “type of thinking” are you analyzing, </a:t>
            </a:r>
            <a:r>
              <a:rPr lang="en-US" sz="2800" dirty="0" smtClean="0"/>
              <a:t>evaluating, etc.</a:t>
            </a:r>
          </a:p>
          <a:p>
            <a:endParaRPr lang="en-US" sz="2800" dirty="0"/>
          </a:p>
          <a:p>
            <a:pPr marL="285750" indent="-285750">
              <a:buFont typeface="Arial" charset="0"/>
              <a:buChar char="•"/>
            </a:pPr>
            <a:r>
              <a:rPr lang="en-US" sz="2800" dirty="0"/>
              <a:t>Webb focuses on “how deeply do you have to know the content and what mental processes do you need to engage in to be </a:t>
            </a:r>
            <a:r>
              <a:rPr lang="en-US" sz="2800" dirty="0" smtClean="0"/>
              <a:t>successful.</a:t>
            </a:r>
          </a:p>
          <a:p>
            <a:endParaRPr lang="en-US" sz="2800" dirty="0"/>
          </a:p>
          <a:p>
            <a:pPr marL="285750" indent="-285750">
              <a:buFont typeface="Arial" charset="0"/>
              <a:buChar char="•"/>
            </a:pPr>
            <a:r>
              <a:rPr lang="en-US" sz="2800" dirty="0" smtClean="0"/>
              <a:t>Webb’s DOK </a:t>
            </a:r>
            <a:r>
              <a:rPr lang="en-US" sz="2800" dirty="0"/>
              <a:t>is not about </a:t>
            </a:r>
            <a:r>
              <a:rPr lang="en-US" sz="2800" dirty="0" smtClean="0"/>
              <a:t>difficulty or the type of thinking, </a:t>
            </a:r>
            <a:r>
              <a:rPr lang="en-US" sz="2800" dirty="0"/>
              <a:t>but about </a:t>
            </a:r>
            <a:r>
              <a:rPr lang="en-US" sz="2800" dirty="0" smtClean="0"/>
              <a:t>complexity. </a:t>
            </a:r>
            <a:endParaRPr lang="en-US" sz="2800" dirty="0"/>
          </a:p>
        </p:txBody>
      </p:sp>
      <p:sp>
        <p:nvSpPr>
          <p:cNvPr id="2" name="Title 1"/>
          <p:cNvSpPr>
            <a:spLocks noGrp="1"/>
          </p:cNvSpPr>
          <p:nvPr>
            <p:ph type="title"/>
          </p:nvPr>
        </p:nvSpPr>
        <p:spPr>
          <a:xfrm>
            <a:off x="0" y="274638"/>
            <a:ext cx="9144000" cy="1401762"/>
          </a:xfrm>
        </p:spPr>
        <p:txBody>
          <a:bodyPr>
            <a:normAutofit fontScale="90000"/>
          </a:bodyPr>
          <a:lstStyle/>
          <a:p>
            <a:r>
              <a:rPr lang="en-US" sz="4000" dirty="0" smtClean="0"/>
              <a:t/>
            </a:r>
            <a:br>
              <a:rPr lang="en-US" sz="4000" dirty="0" smtClean="0"/>
            </a:br>
            <a:r>
              <a:rPr lang="en-US" sz="4000" dirty="0" smtClean="0"/>
              <a:t>Karin </a:t>
            </a:r>
            <a:r>
              <a:rPr lang="en-US" sz="4000" dirty="0"/>
              <a:t>Hess’ Differences Between Webb’ Depth of Knowledge </a:t>
            </a:r>
            <a:r>
              <a:rPr lang="en-US" sz="4000" dirty="0" smtClean="0"/>
              <a:t>and </a:t>
            </a:r>
            <a:r>
              <a:rPr lang="en-US" sz="4000" dirty="0"/>
              <a:t>Bloom’s Taxonomy</a:t>
            </a:r>
            <a:r>
              <a:rPr lang="en-US" dirty="0"/>
              <a:t/>
            </a:r>
            <a:br>
              <a:rPr lang="en-US" dirty="0"/>
            </a:br>
            <a:endParaRPr lang="en-US" dirty="0"/>
          </a:p>
        </p:txBody>
      </p:sp>
    </p:spTree>
    <p:extLst>
      <p:ext uri="{BB962C8B-B14F-4D97-AF65-F5344CB8AC3E}">
        <p14:creationId xmlns:p14="http://schemas.microsoft.com/office/powerpoint/2010/main" val="1479857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DOK Item/Task Review </a:t>
            </a:r>
            <a:endParaRPr lang="en-US" dirty="0"/>
          </a:p>
        </p:txBody>
      </p:sp>
      <p:sp>
        <p:nvSpPr>
          <p:cNvPr id="4" name="Text Placeholder 3"/>
          <p:cNvSpPr>
            <a:spLocks noGrp="1"/>
          </p:cNvSpPr>
          <p:nvPr>
            <p:ph type="body" idx="1"/>
          </p:nvPr>
        </p:nvSpPr>
        <p:spPr/>
        <p:txBody>
          <a:bodyPr/>
          <a:lstStyle/>
          <a:p>
            <a:r>
              <a:rPr lang="en-US" dirty="0" smtClean="0"/>
              <a:t>What to do:</a:t>
            </a:r>
            <a:endParaRPr lang="en-US" dirty="0"/>
          </a:p>
        </p:txBody>
      </p:sp>
      <p:sp>
        <p:nvSpPr>
          <p:cNvPr id="3" name="Content Placeholder 2"/>
          <p:cNvSpPr>
            <a:spLocks noGrp="1"/>
          </p:cNvSpPr>
          <p:nvPr>
            <p:ph sz="half" idx="2"/>
          </p:nvPr>
        </p:nvSpPr>
        <p:spPr/>
        <p:txBody>
          <a:bodyPr>
            <a:normAutofit fontScale="85000" lnSpcReduction="20000"/>
          </a:bodyPr>
          <a:lstStyle/>
          <a:p>
            <a:r>
              <a:rPr lang="en-US" dirty="0" smtClean="0"/>
              <a:t>Use your assessment and the brief description of the four levels of DOK.</a:t>
            </a:r>
          </a:p>
          <a:p>
            <a:r>
              <a:rPr lang="en-US" dirty="0" smtClean="0"/>
              <a:t>Select at least ten (10) of the items (tasks) on your assessment.  Assign each a DOK. Give a sentence or two explanation of why you selected the level you did to your shoulder partner.</a:t>
            </a:r>
          </a:p>
          <a:p>
            <a:r>
              <a:rPr lang="en-US" dirty="0" smtClean="0"/>
              <a:t>Report out the percent of questions at which level as compared to the CCSS</a:t>
            </a:r>
            <a:r>
              <a:rPr lang="en-US" dirty="0"/>
              <a:t> </a:t>
            </a:r>
            <a:r>
              <a:rPr lang="en-US" dirty="0" smtClean="0"/>
              <a:t>and implications for revision and alignment.</a:t>
            </a:r>
          </a:p>
        </p:txBody>
      </p:sp>
      <p:sp>
        <p:nvSpPr>
          <p:cNvPr id="5" name="Text Placeholder 4"/>
          <p:cNvSpPr>
            <a:spLocks noGrp="1"/>
          </p:cNvSpPr>
          <p:nvPr>
            <p:ph type="body" sz="quarter" idx="3"/>
          </p:nvPr>
        </p:nvSpPr>
        <p:spPr/>
        <p:txBody>
          <a:bodyPr/>
          <a:lstStyle/>
          <a:p>
            <a:pPr algn="ctr"/>
            <a:r>
              <a:rPr lang="en-US" dirty="0" smtClean="0"/>
              <a:t>CCSS and DOK</a:t>
            </a:r>
            <a:endParaRPr lang="en-US" dirty="0"/>
          </a:p>
        </p:txBody>
      </p:sp>
      <p:pic>
        <p:nvPicPr>
          <p:cNvPr id="10242"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80260" y="2438400"/>
            <a:ext cx="3854140" cy="332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455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Revising Task for Cognitive Rigor </a:t>
            </a:r>
            <a:endParaRPr lang="en-US" dirty="0"/>
          </a:p>
        </p:txBody>
      </p:sp>
      <p:sp>
        <p:nvSpPr>
          <p:cNvPr id="7" name="Content Placeholder 6"/>
          <p:cNvSpPr>
            <a:spLocks noGrp="1"/>
          </p:cNvSpPr>
          <p:nvPr>
            <p:ph idx="1"/>
          </p:nvPr>
        </p:nvSpPr>
        <p:spPr/>
        <p:txBody>
          <a:bodyPr/>
          <a:lstStyle/>
          <a:p>
            <a:pPr marL="0" indent="0">
              <a:buNone/>
            </a:pPr>
            <a:r>
              <a:rPr lang="en-US" dirty="0" smtClean="0"/>
              <a:t>Using the same verb across DOK levels: </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60" y="2438400"/>
            <a:ext cx="673704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Documents and Settings\User\Local Settings\Temporary Internet Files\Content.IE5\4QURU5W3\MC9001963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286000"/>
            <a:ext cx="1585570" cy="191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38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Reflection: </a:t>
            </a:r>
            <a:br>
              <a:rPr lang="en-US" dirty="0" smtClean="0"/>
            </a:br>
            <a:r>
              <a:rPr lang="en-US" dirty="0" smtClean="0"/>
              <a:t>What?  So What? Now What?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What have you learned?  What is important about the learning? What actions will you take based on what we have talked about so far in regards to tasks, DOK, and higher level thinking?</a:t>
            </a:r>
          </a:p>
          <a:p>
            <a:pPr lvl="1"/>
            <a:r>
              <a:rPr lang="en-US" dirty="0" smtClean="0"/>
              <a:t>What do you/your colleagues need to know?</a:t>
            </a:r>
          </a:p>
          <a:p>
            <a:pPr marL="457200" lvl="1" indent="0">
              <a:buNone/>
            </a:pPr>
            <a:endParaRPr lang="en-US" dirty="0" smtClean="0"/>
          </a:p>
          <a:p>
            <a:pPr lvl="1"/>
            <a:r>
              <a:rPr lang="en-US" dirty="0" smtClean="0"/>
              <a:t>What do you/your colleagues need to integrate into your practice?</a:t>
            </a:r>
          </a:p>
          <a:p>
            <a:pPr marL="457200" lvl="1" indent="0">
              <a:buNone/>
            </a:pPr>
            <a:endParaRPr lang="en-US" dirty="0" smtClean="0"/>
          </a:p>
          <a:p>
            <a:pPr lvl="1"/>
            <a:r>
              <a:rPr lang="en-US" dirty="0" smtClean="0"/>
              <a:t>What steps will you take to share your understanding with your building leadership?</a:t>
            </a:r>
            <a:endParaRPr lang="en-US" dirty="0"/>
          </a:p>
        </p:txBody>
      </p:sp>
    </p:spTree>
    <p:extLst>
      <p:ext uri="{BB962C8B-B14F-4D97-AF65-F5344CB8AC3E}">
        <p14:creationId xmlns:p14="http://schemas.microsoft.com/office/powerpoint/2010/main" val="1855673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19100" y="303213"/>
            <a:ext cx="8239125" cy="519112"/>
          </a:xfrm>
        </p:spPr>
        <p:txBody>
          <a:bodyPr rtlCol="0">
            <a:normAutofit fontScale="90000"/>
          </a:bodyPr>
          <a:lstStyle/>
          <a:p>
            <a:pPr eaLnBrk="1" fontAlgn="auto" hangingPunct="1">
              <a:spcAft>
                <a:spcPts val="0"/>
              </a:spcAft>
              <a:defRPr/>
            </a:pPr>
            <a:r>
              <a:rPr lang="en-US" dirty="0" smtClean="0"/>
              <a:t>Common Core Mathematics Claims</a:t>
            </a:r>
          </a:p>
        </p:txBody>
      </p:sp>
      <p:grpSp>
        <p:nvGrpSpPr>
          <p:cNvPr id="2" name="Group 6"/>
          <p:cNvGrpSpPr/>
          <p:nvPr/>
        </p:nvGrpSpPr>
        <p:grpSpPr>
          <a:xfrm>
            <a:off x="3011714" y="1436910"/>
            <a:ext cx="5647785" cy="826346"/>
            <a:chOff x="2976210" y="76380"/>
            <a:chExt cx="5474212" cy="600721"/>
          </a:xfrm>
          <a:solidFill>
            <a:schemeClr val="bg1"/>
          </a:solidFill>
        </p:grpSpPr>
        <p:sp>
          <p:nvSpPr>
            <p:cNvPr id="41" name="Round Same Side Corner Rectangle 40"/>
            <p:cNvSpPr/>
            <p:nvPr/>
          </p:nvSpPr>
          <p:spPr>
            <a:xfrm rot="5400000">
              <a:off x="5412955" y="-2360365"/>
              <a:ext cx="600721" cy="5474212"/>
            </a:xfrm>
            <a:prstGeom prst="round2SameRect">
              <a:avLst/>
            </a:prstGeom>
            <a:grpFill/>
            <a:ln w="19050">
              <a:solidFill>
                <a:srgbClr val="1F497D">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2" name="Round Same Side Corner Rectangle 4"/>
            <p:cNvSpPr/>
            <p:nvPr/>
          </p:nvSpPr>
          <p:spPr>
            <a:xfrm>
              <a:off x="2976211" y="105704"/>
              <a:ext cx="5322262" cy="542071"/>
            </a:xfrm>
            <a:prstGeom prst="rect">
              <a:avLst/>
            </a:prstGeom>
            <a:noFill/>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p>
              <a:pPr marL="114300" lvl="1" indent="-114300" defTabSz="533400" fontAlgn="auto">
                <a:lnSpc>
                  <a:spcPct val="90000"/>
                </a:lnSpc>
                <a:spcBef>
                  <a:spcPts val="0"/>
                </a:spcBef>
                <a:spcAft>
                  <a:spcPct val="15000"/>
                </a:spcAft>
                <a:buClr>
                  <a:srgbClr val="1F497D"/>
                </a:buClr>
                <a:defRPr/>
              </a:pPr>
              <a:r>
                <a:rPr lang="en-US" sz="1600" dirty="0">
                  <a:latin typeface="Arial" pitchFamily="34" charset="0"/>
                  <a:cs typeface="Arial" pitchFamily="34" charset="0"/>
                </a:rPr>
                <a:t> “Students can explain and apply mathematical concepts and interpret and carry out mathematical procedures with precision and fluency.”</a:t>
              </a:r>
            </a:p>
          </p:txBody>
        </p:sp>
      </p:grpSp>
      <p:grpSp>
        <p:nvGrpSpPr>
          <p:cNvPr id="3" name="Group 7"/>
          <p:cNvGrpSpPr>
            <a:grpSpLocks/>
          </p:cNvGrpSpPr>
          <p:nvPr/>
        </p:nvGrpSpPr>
        <p:grpSpPr bwMode="auto">
          <a:xfrm>
            <a:off x="285750" y="1389063"/>
            <a:ext cx="2976563" cy="912812"/>
            <a:chOff x="0" y="1289"/>
            <a:chExt cx="2976210" cy="750901"/>
          </a:xfrm>
        </p:grpSpPr>
        <p:sp>
          <p:nvSpPr>
            <p:cNvPr id="39" name="Rounded Rectangle 38"/>
            <p:cNvSpPr/>
            <p:nvPr/>
          </p:nvSpPr>
          <p:spPr>
            <a:xfrm>
              <a:off x="0" y="1289"/>
              <a:ext cx="2976210" cy="750901"/>
            </a:xfrm>
            <a:prstGeom prst="roundRect">
              <a:avLst/>
            </a:prstGeom>
            <a:solidFill>
              <a:srgbClr val="1F497D"/>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ounded Rectangle 6"/>
            <p:cNvSpPr/>
            <p:nvPr/>
          </p:nvSpPr>
          <p:spPr>
            <a:xfrm>
              <a:off x="36509" y="39160"/>
              <a:ext cx="2903193" cy="675159"/>
            </a:xfrm>
            <a:prstGeom prst="rect">
              <a:avLst/>
            </a:prstGeom>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p>
              <a:pPr algn="ctr" defTabSz="977900" fontAlgn="auto">
                <a:lnSpc>
                  <a:spcPct val="90000"/>
                </a:lnSpc>
                <a:spcBef>
                  <a:spcPts val="0"/>
                </a:spcBef>
                <a:spcAft>
                  <a:spcPct val="35000"/>
                </a:spcAft>
                <a:defRPr/>
              </a:pPr>
              <a:r>
                <a:rPr lang="en-US" sz="2200" dirty="0">
                  <a:latin typeface="Arial" pitchFamily="34" charset="0"/>
                  <a:cs typeface="Arial" pitchFamily="34" charset="0"/>
                </a:rPr>
                <a:t>Concepts and Procedures</a:t>
              </a:r>
            </a:p>
          </p:txBody>
        </p:sp>
      </p:grpSp>
      <p:grpSp>
        <p:nvGrpSpPr>
          <p:cNvPr id="4" name="Group 8"/>
          <p:cNvGrpSpPr/>
          <p:nvPr/>
        </p:nvGrpSpPr>
        <p:grpSpPr>
          <a:xfrm>
            <a:off x="3011714" y="2558814"/>
            <a:ext cx="5675086" cy="1022586"/>
            <a:chOff x="2976210" y="775299"/>
            <a:chExt cx="5348535" cy="600721"/>
          </a:xfrm>
          <a:solidFill>
            <a:schemeClr val="bg1"/>
          </a:solidFill>
        </p:grpSpPr>
        <p:sp>
          <p:nvSpPr>
            <p:cNvPr id="37" name="Round Same Side Corner Rectangle 36"/>
            <p:cNvSpPr/>
            <p:nvPr/>
          </p:nvSpPr>
          <p:spPr>
            <a:xfrm rot="5400000">
              <a:off x="5321370" y="-1569861"/>
              <a:ext cx="600721" cy="5291041"/>
            </a:xfrm>
            <a:prstGeom prst="round2SameRect">
              <a:avLst/>
            </a:prstGeom>
            <a:grpFill/>
            <a:ln w="19050">
              <a:solidFill>
                <a:srgbClr val="009644">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Round Same Side Corner Rectangle 8"/>
            <p:cNvSpPr/>
            <p:nvPr/>
          </p:nvSpPr>
          <p:spPr>
            <a:xfrm>
              <a:off x="2976211" y="794089"/>
              <a:ext cx="5348534" cy="542071"/>
            </a:xfrm>
            <a:prstGeom prst="rect">
              <a:avLst/>
            </a:prstGeom>
            <a:noFill/>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p>
              <a:pPr marL="114300" lvl="1" indent="-114300" defTabSz="533400" fontAlgn="auto">
                <a:lnSpc>
                  <a:spcPct val="90000"/>
                </a:lnSpc>
                <a:spcBef>
                  <a:spcPts val="0"/>
                </a:spcBef>
                <a:spcAft>
                  <a:spcPct val="15000"/>
                </a:spcAft>
                <a:buClr>
                  <a:srgbClr val="009644"/>
                </a:buClr>
                <a:defRPr/>
              </a:pPr>
              <a:r>
                <a:rPr lang="en-US" sz="1600" dirty="0">
                  <a:latin typeface="Arial" pitchFamily="34" charset="0"/>
                  <a:cs typeface="Arial" pitchFamily="34" charset="0"/>
                </a:rPr>
                <a:t> “Students can solve a range of complex well-posed problems in pure and applied mathematics, making productive use of knowledge and problem solving strategies.” </a:t>
              </a:r>
            </a:p>
          </p:txBody>
        </p:sp>
      </p:grpSp>
      <p:grpSp>
        <p:nvGrpSpPr>
          <p:cNvPr id="5" name="Group 9"/>
          <p:cNvGrpSpPr>
            <a:grpSpLocks/>
          </p:cNvGrpSpPr>
          <p:nvPr/>
        </p:nvGrpSpPr>
        <p:grpSpPr bwMode="auto">
          <a:xfrm>
            <a:off x="285750" y="2593975"/>
            <a:ext cx="2976563" cy="914400"/>
            <a:chOff x="0" y="789736"/>
            <a:chExt cx="2976210" cy="750901"/>
          </a:xfrm>
        </p:grpSpPr>
        <p:sp>
          <p:nvSpPr>
            <p:cNvPr id="35" name="Rounded Rectangle 34"/>
            <p:cNvSpPr/>
            <p:nvPr/>
          </p:nvSpPr>
          <p:spPr>
            <a:xfrm>
              <a:off x="0" y="789736"/>
              <a:ext cx="2976210" cy="750901"/>
            </a:xfrm>
            <a:prstGeom prst="roundRect">
              <a:avLst/>
            </a:prstGeom>
            <a:solidFill>
              <a:srgbClr val="009644"/>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ounded Rectangle 10"/>
            <p:cNvSpPr/>
            <p:nvPr/>
          </p:nvSpPr>
          <p:spPr>
            <a:xfrm>
              <a:off x="36509" y="827542"/>
              <a:ext cx="2903193" cy="675289"/>
            </a:xfrm>
            <a:prstGeom prst="rect">
              <a:avLst/>
            </a:prstGeom>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p>
              <a:pPr algn="ctr" defTabSz="977900" fontAlgn="auto">
                <a:lnSpc>
                  <a:spcPct val="90000"/>
                </a:lnSpc>
                <a:spcBef>
                  <a:spcPts val="0"/>
                </a:spcBef>
                <a:spcAft>
                  <a:spcPct val="35000"/>
                </a:spcAft>
                <a:defRPr/>
              </a:pPr>
              <a:r>
                <a:rPr lang="en-US" sz="2200" dirty="0">
                  <a:latin typeface="Arial" pitchFamily="34" charset="0"/>
                  <a:cs typeface="Arial" pitchFamily="34" charset="0"/>
                </a:rPr>
                <a:t>Problem Solving</a:t>
              </a:r>
            </a:p>
          </p:txBody>
        </p:sp>
      </p:grpSp>
      <p:grpSp>
        <p:nvGrpSpPr>
          <p:cNvPr id="6" name="Group 10"/>
          <p:cNvGrpSpPr/>
          <p:nvPr/>
        </p:nvGrpSpPr>
        <p:grpSpPr>
          <a:xfrm>
            <a:off x="3011714" y="3848726"/>
            <a:ext cx="5614082" cy="822960"/>
            <a:chOff x="2976210" y="1653273"/>
            <a:chExt cx="5291041" cy="600721"/>
          </a:xfrm>
          <a:solidFill>
            <a:schemeClr val="bg1"/>
          </a:solidFill>
        </p:grpSpPr>
        <p:sp>
          <p:nvSpPr>
            <p:cNvPr id="33" name="Round Same Side Corner Rectangle 32"/>
            <p:cNvSpPr/>
            <p:nvPr/>
          </p:nvSpPr>
          <p:spPr>
            <a:xfrm rot="5400000">
              <a:off x="5321370" y="-691887"/>
              <a:ext cx="600721" cy="5291041"/>
            </a:xfrm>
            <a:prstGeom prst="round2SameRect">
              <a:avLst/>
            </a:prstGeom>
            <a:grpFill/>
            <a:ln w="19050">
              <a:solidFill>
                <a:srgbClr val="1F497D">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Round Same Side Corner Rectangle 12"/>
            <p:cNvSpPr/>
            <p:nvPr/>
          </p:nvSpPr>
          <p:spPr>
            <a:xfrm>
              <a:off x="2976211" y="1682598"/>
              <a:ext cx="5261716" cy="542071"/>
            </a:xfrm>
            <a:prstGeom prst="rect">
              <a:avLst/>
            </a:prstGeom>
            <a:noFill/>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p>
              <a:pPr marL="114300" lvl="1" indent="-114300" defTabSz="533400" fontAlgn="auto">
                <a:lnSpc>
                  <a:spcPct val="90000"/>
                </a:lnSpc>
                <a:spcBef>
                  <a:spcPts val="0"/>
                </a:spcBef>
                <a:spcAft>
                  <a:spcPct val="15000"/>
                </a:spcAft>
                <a:buClr>
                  <a:srgbClr val="1F497D"/>
                </a:buClr>
                <a:defRPr/>
              </a:pPr>
              <a:r>
                <a:rPr lang="en-US" sz="1600" dirty="0">
                  <a:latin typeface="Arial" pitchFamily="34" charset="0"/>
                  <a:cs typeface="Arial" pitchFamily="34" charset="0"/>
                </a:rPr>
                <a:t> “Students can clearly and precisely construct viable arguments to support their own reasoning and to critique the reasoning of others.” </a:t>
              </a:r>
            </a:p>
          </p:txBody>
        </p:sp>
      </p:grpSp>
      <p:grpSp>
        <p:nvGrpSpPr>
          <p:cNvPr id="7" name="Group 11"/>
          <p:cNvGrpSpPr>
            <a:grpSpLocks/>
          </p:cNvGrpSpPr>
          <p:nvPr/>
        </p:nvGrpSpPr>
        <p:grpSpPr bwMode="auto">
          <a:xfrm>
            <a:off x="285750" y="3784600"/>
            <a:ext cx="2976563" cy="914400"/>
            <a:chOff x="0" y="1578182"/>
            <a:chExt cx="2976210" cy="750901"/>
          </a:xfrm>
        </p:grpSpPr>
        <p:sp>
          <p:nvSpPr>
            <p:cNvPr id="31" name="Rounded Rectangle 30"/>
            <p:cNvSpPr/>
            <p:nvPr/>
          </p:nvSpPr>
          <p:spPr>
            <a:xfrm>
              <a:off x="0" y="1578182"/>
              <a:ext cx="2976210" cy="750901"/>
            </a:xfrm>
            <a:prstGeom prst="roundRect">
              <a:avLst/>
            </a:prstGeom>
            <a:solidFill>
              <a:srgbClr val="1F497D"/>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ounded Rectangle 14"/>
            <p:cNvSpPr/>
            <p:nvPr/>
          </p:nvSpPr>
          <p:spPr>
            <a:xfrm>
              <a:off x="36509" y="1614684"/>
              <a:ext cx="2903193" cy="677897"/>
            </a:xfrm>
            <a:prstGeom prst="rect">
              <a:avLst/>
            </a:prstGeom>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p>
              <a:pPr algn="ctr" defTabSz="977900" fontAlgn="auto">
                <a:lnSpc>
                  <a:spcPct val="90000"/>
                </a:lnSpc>
                <a:spcBef>
                  <a:spcPts val="0"/>
                </a:spcBef>
                <a:spcAft>
                  <a:spcPct val="35000"/>
                </a:spcAft>
                <a:defRPr/>
              </a:pPr>
              <a:r>
                <a:rPr lang="en-US" sz="2200" dirty="0">
                  <a:latin typeface="Arial" pitchFamily="34" charset="0"/>
                  <a:cs typeface="Arial" pitchFamily="34" charset="0"/>
                </a:rPr>
                <a:t>Communicating Reasoning</a:t>
              </a:r>
            </a:p>
          </p:txBody>
        </p:sp>
      </p:grpSp>
      <p:grpSp>
        <p:nvGrpSpPr>
          <p:cNvPr id="8" name="Group 12"/>
          <p:cNvGrpSpPr/>
          <p:nvPr/>
        </p:nvGrpSpPr>
        <p:grpSpPr>
          <a:xfrm>
            <a:off x="3011714" y="5063555"/>
            <a:ext cx="5614082" cy="822960"/>
            <a:chOff x="2976210" y="2731504"/>
            <a:chExt cx="5291041" cy="664305"/>
          </a:xfrm>
          <a:solidFill>
            <a:schemeClr val="bg1"/>
          </a:solidFill>
        </p:grpSpPr>
        <p:sp>
          <p:nvSpPr>
            <p:cNvPr id="29" name="Round Same Side Corner Rectangle 28"/>
            <p:cNvSpPr/>
            <p:nvPr/>
          </p:nvSpPr>
          <p:spPr>
            <a:xfrm rot="5400000">
              <a:off x="5289578" y="418136"/>
              <a:ext cx="664305" cy="5291041"/>
            </a:xfrm>
            <a:prstGeom prst="round2SameRect">
              <a:avLst/>
            </a:prstGeom>
            <a:grpFill/>
            <a:ln w="19050">
              <a:solidFill>
                <a:srgbClr val="009644">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Round Same Side Corner Rectangle 16"/>
            <p:cNvSpPr/>
            <p:nvPr/>
          </p:nvSpPr>
          <p:spPr>
            <a:xfrm>
              <a:off x="2976211" y="2749386"/>
              <a:ext cx="5261716" cy="642676"/>
            </a:xfrm>
            <a:prstGeom prst="rect">
              <a:avLst/>
            </a:prstGeom>
            <a:noFill/>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p>
              <a:pPr marL="114300" lvl="1" indent="-114300" defTabSz="533400" fontAlgn="auto">
                <a:lnSpc>
                  <a:spcPct val="90000"/>
                </a:lnSpc>
                <a:spcBef>
                  <a:spcPts val="0"/>
                </a:spcBef>
                <a:spcAft>
                  <a:spcPct val="15000"/>
                </a:spcAft>
                <a:buClr>
                  <a:srgbClr val="009644"/>
                </a:buClr>
                <a:defRPr/>
              </a:pPr>
              <a:r>
                <a:rPr lang="en-US" sz="1600" dirty="0">
                  <a:latin typeface="Arial" pitchFamily="34" charset="0"/>
                  <a:cs typeface="Arial" pitchFamily="34" charset="0"/>
                </a:rPr>
                <a:t> “Students can analyze complex, real-world scenarios and can use mathematical models to interpret and solve problems.” </a:t>
              </a:r>
            </a:p>
          </p:txBody>
        </p:sp>
      </p:grpSp>
      <p:grpSp>
        <p:nvGrpSpPr>
          <p:cNvPr id="9" name="Group 13"/>
          <p:cNvGrpSpPr>
            <a:grpSpLocks/>
          </p:cNvGrpSpPr>
          <p:nvPr/>
        </p:nvGrpSpPr>
        <p:grpSpPr bwMode="auto">
          <a:xfrm>
            <a:off x="285750" y="5010150"/>
            <a:ext cx="2976563" cy="914400"/>
            <a:chOff x="0" y="2366629"/>
            <a:chExt cx="2976210" cy="750901"/>
          </a:xfrm>
        </p:grpSpPr>
        <p:sp>
          <p:nvSpPr>
            <p:cNvPr id="27" name="Rounded Rectangle 26"/>
            <p:cNvSpPr/>
            <p:nvPr/>
          </p:nvSpPr>
          <p:spPr>
            <a:xfrm>
              <a:off x="0" y="2366629"/>
              <a:ext cx="2976210" cy="750901"/>
            </a:xfrm>
            <a:prstGeom prst="roundRect">
              <a:avLst/>
            </a:prstGeom>
            <a:solidFill>
              <a:srgbClr val="009644"/>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18"/>
            <p:cNvSpPr/>
            <p:nvPr/>
          </p:nvSpPr>
          <p:spPr>
            <a:xfrm>
              <a:off x="36509" y="2404435"/>
              <a:ext cx="2903193" cy="675289"/>
            </a:xfrm>
            <a:prstGeom prst="rect">
              <a:avLst/>
            </a:prstGeom>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p>
              <a:pPr algn="ctr" defTabSz="977900" fontAlgn="auto">
                <a:lnSpc>
                  <a:spcPct val="90000"/>
                </a:lnSpc>
                <a:spcBef>
                  <a:spcPts val="0"/>
                </a:spcBef>
                <a:spcAft>
                  <a:spcPct val="35000"/>
                </a:spcAft>
                <a:defRPr/>
              </a:pPr>
              <a:r>
                <a:rPr lang="en-US" sz="2200" dirty="0">
                  <a:latin typeface="Arial" pitchFamily="34" charset="0"/>
                  <a:cs typeface="Arial" pitchFamily="34" charset="0"/>
                </a:rPr>
                <a:t>Data Analysis and Modeling</a:t>
              </a:r>
            </a:p>
          </p:txBody>
        </p:sp>
      </p:grpSp>
      <p:sp>
        <p:nvSpPr>
          <p:cNvPr id="39947" name="TextBox 42"/>
          <p:cNvSpPr txBox="1">
            <a:spLocks noChangeArrowheads="1"/>
          </p:cNvSpPr>
          <p:nvPr/>
        </p:nvSpPr>
        <p:spPr bwMode="auto">
          <a:xfrm>
            <a:off x="6096000" y="6248400"/>
            <a:ext cx="2795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latin typeface="Calibri" pitchFamily="34" charset="0"/>
              </a:rPr>
              <a:t>(a/o Round 2 – released 12/9/11)</a:t>
            </a:r>
          </a:p>
        </p:txBody>
      </p:sp>
    </p:spTree>
    <p:extLst>
      <p:ext uri="{BB962C8B-B14F-4D97-AF65-F5344CB8AC3E}">
        <p14:creationId xmlns:p14="http://schemas.microsoft.com/office/powerpoint/2010/main" val="29060885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1+#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26"/>
            <a:ext cx="9144000" cy="1266173"/>
          </a:xfrm>
        </p:spPr>
        <p:txBody>
          <a:bodyPr>
            <a:normAutofit fontScale="90000"/>
          </a:bodyPr>
          <a:lstStyle/>
          <a:p>
            <a:r>
              <a:rPr lang="en-US" dirty="0" smtClean="0"/>
              <a:t/>
            </a:r>
            <a:br>
              <a:rPr lang="en-US" dirty="0" smtClean="0"/>
            </a:br>
            <a:r>
              <a:rPr lang="en-US" dirty="0" smtClean="0"/>
              <a:t>Claim 1</a:t>
            </a:r>
            <a:br>
              <a:rPr lang="en-US" dirty="0" smtClean="0"/>
            </a:br>
            <a:r>
              <a:rPr lang="en-US" dirty="0" smtClean="0"/>
              <a:t>Targeted by Grade Level </a:t>
            </a:r>
            <a:br>
              <a:rPr lang="en-US" dirty="0" smtClean="0"/>
            </a:br>
            <a:endParaRPr lang="en-US" dirty="0" smtClean="0"/>
          </a:p>
        </p:txBody>
      </p:sp>
      <p:sp>
        <p:nvSpPr>
          <p:cNvPr id="7" name="Content Placeholder 6"/>
          <p:cNvSpPr>
            <a:spLocks noGrp="1"/>
          </p:cNvSpPr>
          <p:nvPr>
            <p:ph idx="1"/>
          </p:nvPr>
        </p:nvSpPr>
        <p:spPr>
          <a:xfrm>
            <a:off x="381000" y="3505200"/>
            <a:ext cx="8229600" cy="2380129"/>
          </a:xfrm>
        </p:spPr>
        <p:txBody>
          <a:bodyPr>
            <a:normAutofit fontScale="92500"/>
          </a:bodyPr>
          <a:lstStyle/>
          <a:p>
            <a:pPr>
              <a:spcBef>
                <a:spcPts val="1200"/>
              </a:spcBef>
            </a:pPr>
            <a:r>
              <a:rPr lang="en-US" dirty="0" smtClean="0"/>
              <a:t>Selected Response</a:t>
            </a:r>
          </a:p>
          <a:p>
            <a:pPr>
              <a:spcBef>
                <a:spcPts val="1200"/>
              </a:spcBef>
            </a:pPr>
            <a:r>
              <a:rPr lang="en-US" dirty="0" smtClean="0"/>
              <a:t>Constructed Response</a:t>
            </a:r>
          </a:p>
          <a:p>
            <a:pPr>
              <a:spcBef>
                <a:spcPts val="1200"/>
              </a:spcBef>
            </a:pPr>
            <a:r>
              <a:rPr lang="en-US" dirty="0" smtClean="0"/>
              <a:t>Technology-Enhanced</a:t>
            </a:r>
          </a:p>
          <a:p>
            <a:pPr>
              <a:spcBef>
                <a:spcPts val="1200"/>
              </a:spcBef>
            </a:pPr>
            <a:r>
              <a:rPr lang="en-US" dirty="0" smtClean="0"/>
              <a:t>Extended Response and Performance Tasks</a:t>
            </a:r>
          </a:p>
        </p:txBody>
      </p:sp>
      <p:sp>
        <p:nvSpPr>
          <p:cNvPr id="8" name="Content Placeholder 2"/>
          <p:cNvSpPr txBox="1">
            <a:spLocks/>
          </p:cNvSpPr>
          <p:nvPr/>
        </p:nvSpPr>
        <p:spPr>
          <a:xfrm>
            <a:off x="457200" y="1295400"/>
            <a:ext cx="8229600" cy="2574925"/>
          </a:xfrm>
          <a:prstGeom prst="rect">
            <a:avLst/>
          </a:prstGeom>
        </p:spPr>
        <p:txBody>
          <a:bodyPr vert="horz" lIns="91440" tIns="45720" rIns="91440" bIns="45720" rtlCol="0">
            <a:normAutofit/>
          </a:bodyPr>
          <a:lstStyle/>
          <a:p>
            <a:pPr marL="0" marR="0" lvl="0" indent="0" algn="l" defTabSz="457200" rtl="0" eaLnBrk="1" fontAlgn="auto" latinLnBrk="0" hangingPunct="1">
              <a:spcBef>
                <a:spcPts val="1200"/>
              </a:spcBef>
              <a:spcAft>
                <a:spcPts val="0"/>
              </a:spcAft>
              <a:buClr>
                <a:srgbClr val="299D37"/>
              </a:buClr>
              <a:buSzPct val="150000"/>
              <a:buFont typeface="Arial"/>
              <a:buNone/>
              <a:tabLst/>
              <a:defRPr/>
            </a:pPr>
            <a:r>
              <a:rPr kumimoji="0" lang="en-US" sz="3200" b="1" i="0" u="none" strike="noStrike" kern="1200" cap="none" spc="0" normalizeH="0" baseline="0" noProof="0" dirty="0" smtClean="0">
                <a:ln>
                  <a:noFill/>
                </a:ln>
                <a:solidFill>
                  <a:schemeClr val="tx1"/>
                </a:solidFill>
                <a:effectLst/>
                <a:uLnTx/>
                <a:uFillTx/>
                <a:latin typeface="Calibri"/>
                <a:ea typeface="+mn-ea"/>
                <a:cs typeface="Calibri"/>
              </a:rPr>
              <a:t>Concepts and Procedures: </a:t>
            </a:r>
            <a:r>
              <a:rPr kumimoji="0" lang="en-US" sz="3200" b="0" i="0" u="none" strike="noStrike" kern="1200" cap="none" spc="0" normalizeH="0" baseline="0" noProof="0" dirty="0" smtClean="0">
                <a:ln>
                  <a:noFill/>
                </a:ln>
                <a:solidFill>
                  <a:schemeClr val="tx1"/>
                </a:solidFill>
                <a:effectLst/>
                <a:uLnTx/>
                <a:uFillTx/>
                <a:latin typeface="Calibri"/>
                <a:ea typeface="+mn-ea"/>
                <a:cs typeface="Calibri"/>
              </a:rPr>
              <a:t/>
            </a:r>
            <a:br>
              <a:rPr kumimoji="0" lang="en-US" sz="3200" b="0" i="0" u="none" strike="noStrike" kern="1200" cap="none" spc="0" normalizeH="0" baseline="0" noProof="0" dirty="0" smtClean="0">
                <a:ln>
                  <a:noFill/>
                </a:ln>
                <a:solidFill>
                  <a:schemeClr val="tx1"/>
                </a:solidFill>
                <a:effectLst/>
                <a:uLnTx/>
                <a:uFillTx/>
                <a:latin typeface="Calibri"/>
                <a:ea typeface="+mn-ea"/>
                <a:cs typeface="Calibri"/>
              </a:rPr>
            </a:br>
            <a:r>
              <a:rPr kumimoji="0" lang="en-US" sz="2800" b="0" i="0" u="none" strike="noStrike" kern="1200" cap="none" spc="0" normalizeH="0" baseline="0" noProof="0" dirty="0" smtClean="0">
                <a:ln>
                  <a:noFill/>
                </a:ln>
                <a:solidFill>
                  <a:schemeClr val="tx1"/>
                </a:solidFill>
                <a:effectLst/>
                <a:uLnTx/>
                <a:uFillTx/>
                <a:latin typeface="Calibri"/>
                <a:ea typeface="+mn-ea"/>
                <a:cs typeface="Calibri"/>
              </a:rPr>
              <a:t>Students can explain and apply mathematical concepts and interpret and carry out mathematical procedures with precision and fluency. </a:t>
            </a:r>
            <a:r>
              <a:rPr kumimoji="0" lang="en-US" sz="2400" b="0" i="0" u="none" strike="noStrike" kern="1200" cap="none" spc="0" normalizeH="0" baseline="0" noProof="0" dirty="0" smtClean="0">
                <a:ln>
                  <a:noFill/>
                </a:ln>
                <a:solidFill>
                  <a:schemeClr val="bg2">
                    <a:lumMod val="10000"/>
                  </a:schemeClr>
                </a:solidFill>
                <a:effectLst/>
                <a:uLnTx/>
                <a:uFillTx/>
                <a:latin typeface="Calibri"/>
                <a:ea typeface="+mn-ea"/>
                <a:cs typeface="Calibri"/>
              </a:rPr>
              <a:t>(~ 40% of the</a:t>
            </a:r>
            <a:r>
              <a:rPr kumimoji="0" lang="en-US" sz="2400" b="0" i="0" u="none" strike="noStrike" kern="1200" cap="none" spc="0" normalizeH="0" noProof="0" dirty="0" smtClean="0">
                <a:ln>
                  <a:noFill/>
                </a:ln>
                <a:solidFill>
                  <a:schemeClr val="bg2">
                    <a:lumMod val="10000"/>
                  </a:schemeClr>
                </a:solidFill>
                <a:effectLst/>
                <a:uLnTx/>
                <a:uFillTx/>
                <a:latin typeface="Calibri"/>
                <a:ea typeface="+mn-ea"/>
                <a:cs typeface="Calibri"/>
              </a:rPr>
              <a:t> SBAC assessment</a:t>
            </a:r>
            <a:r>
              <a:rPr kumimoji="0" lang="en-US" sz="2400" b="0" i="0" u="none" strike="noStrike" kern="1200" cap="none" spc="0" normalizeH="0" baseline="0" noProof="0" dirty="0" smtClean="0">
                <a:ln>
                  <a:noFill/>
                </a:ln>
                <a:solidFill>
                  <a:schemeClr val="bg2">
                    <a:lumMod val="10000"/>
                  </a:schemeClr>
                </a:solidFill>
                <a:effectLst/>
                <a:uLnTx/>
                <a:uFillTx/>
                <a:latin typeface="Calibri"/>
                <a:ea typeface="+mn-ea"/>
                <a:cs typeface="Calibri"/>
              </a:rPr>
              <a:t>) </a:t>
            </a:r>
            <a:endParaRPr kumimoji="0" lang="en-US" sz="2400" b="0" i="0" u="none" strike="noStrike" kern="1200" cap="none" spc="0" normalizeH="0" baseline="0" noProof="0" dirty="0">
              <a:ln>
                <a:noFill/>
              </a:ln>
              <a:solidFill>
                <a:schemeClr val="bg2">
                  <a:lumMod val="10000"/>
                </a:schemeClr>
              </a:solidFill>
              <a:effectLst/>
              <a:uLnTx/>
              <a:uFillTx/>
              <a:latin typeface="Calibri"/>
              <a:ea typeface="+mn-ea"/>
              <a:cs typeface="Calibri"/>
            </a:endParaRPr>
          </a:p>
        </p:txBody>
      </p:sp>
    </p:spTree>
    <p:custDataLst>
      <p:tags r:id="rId1"/>
    </p:custDataLst>
    <p:extLst>
      <p:ext uri="{BB962C8B-B14F-4D97-AF65-F5344CB8AC3E}">
        <p14:creationId xmlns:p14="http://schemas.microsoft.com/office/powerpoint/2010/main" val="4197350447"/>
      </p:ext>
    </p:extLst>
  </p:cSld>
  <p:clrMapOvr>
    <a:masterClrMapping/>
  </p:clrMapOvr>
  <p:transition advTm="498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Formats and Components of</a:t>
            </a:r>
            <a:br>
              <a:rPr lang="en-US" dirty="0" smtClean="0"/>
            </a:br>
            <a:r>
              <a:rPr lang="en-US" dirty="0" smtClean="0"/>
              <a:t>Selected Response Items </a:t>
            </a:r>
            <a:endParaRPr lang="en-US" dirty="0"/>
          </a:p>
        </p:txBody>
      </p:sp>
      <p:sp>
        <p:nvSpPr>
          <p:cNvPr id="19" name="Content Placeholder 18"/>
          <p:cNvSpPr>
            <a:spLocks noGrp="1"/>
          </p:cNvSpPr>
          <p:nvPr>
            <p:ph sz="half" idx="1"/>
          </p:nvPr>
        </p:nvSpPr>
        <p:spPr/>
        <p:txBody>
          <a:bodyPr/>
          <a:lstStyle/>
          <a:p>
            <a:r>
              <a:rPr lang="en-US" dirty="0" smtClean="0"/>
              <a:t>Traditional Selected Response Item</a:t>
            </a:r>
          </a:p>
        </p:txBody>
      </p:sp>
      <p:sp>
        <p:nvSpPr>
          <p:cNvPr id="20" name="Content Placeholder 19"/>
          <p:cNvSpPr>
            <a:spLocks noGrp="1"/>
          </p:cNvSpPr>
          <p:nvPr>
            <p:ph sz="half" idx="2"/>
          </p:nvPr>
        </p:nvSpPr>
        <p:spPr/>
        <p:txBody>
          <a:bodyPr/>
          <a:lstStyle/>
          <a:p>
            <a:r>
              <a:rPr lang="en-US" smtClean="0"/>
              <a:t>Key and Distractor Analysis</a:t>
            </a:r>
            <a:endParaRPr lang="en-US" dirty="0"/>
          </a:p>
        </p:txBody>
      </p:sp>
      <p:sp>
        <p:nvSpPr>
          <p:cNvPr id="14" name="Content Placeholder 4"/>
          <p:cNvSpPr txBox="1">
            <a:spLocks/>
          </p:cNvSpPr>
          <p:nvPr/>
        </p:nvSpPr>
        <p:spPr>
          <a:xfrm>
            <a:off x="624291" y="2599219"/>
            <a:ext cx="3653214" cy="2838980"/>
          </a:xfrm>
          <a:prstGeom prst="rect">
            <a:avLst/>
          </a:prstGeom>
          <a:solidFill>
            <a:srgbClr val="F4FFD5"/>
          </a:solidFill>
          <a:ln>
            <a:solidFill>
              <a:schemeClr val="bg1">
                <a:lumMod val="50000"/>
              </a:schemeClr>
            </a:solidFill>
          </a:ln>
          <a:effectLst>
            <a:outerShdw blurRad="50800" dist="38100" dir="2700000" algn="tl" rotWithShape="0">
              <a:srgbClr val="000000">
                <a:alpha val="43000"/>
              </a:srgbClr>
            </a:outerShdw>
          </a:effectLst>
        </p:spPr>
        <p:txBody>
          <a:bodyPr vert="horz" lIns="182880" tIns="91440" rIns="182880" bIns="91440" rtlCol="0" anchor="t" anchorCtr="0">
            <a:noAutofit/>
          </a:bodyPr>
          <a:lstStyle/>
          <a:p>
            <a:pPr marL="120650">
              <a:lnSpc>
                <a:spcPct val="110000"/>
              </a:lnSpc>
            </a:pPr>
            <a:r>
              <a:rPr lang="en-US" sz="2000" dirty="0" smtClean="0">
                <a:cs typeface="Calibri"/>
              </a:rPr>
              <a:t>Which number is both a factor of 100 and a multiple of 5? </a:t>
            </a:r>
          </a:p>
          <a:p>
            <a:pPr marL="120650">
              <a:spcBef>
                <a:spcPts val="1000"/>
              </a:spcBef>
            </a:pPr>
            <a:r>
              <a:rPr lang="en-US" sz="2000" dirty="0" smtClean="0">
                <a:cs typeface="Calibri"/>
              </a:rPr>
              <a:t>A. 4</a:t>
            </a:r>
          </a:p>
          <a:p>
            <a:pPr marL="120650">
              <a:spcBef>
                <a:spcPts val="1000"/>
              </a:spcBef>
            </a:pPr>
            <a:r>
              <a:rPr lang="en-US" sz="2000" dirty="0" smtClean="0">
                <a:cs typeface="Calibri"/>
              </a:rPr>
              <a:t>B. 40</a:t>
            </a:r>
          </a:p>
          <a:p>
            <a:pPr marL="120650">
              <a:spcBef>
                <a:spcPts val="1000"/>
              </a:spcBef>
            </a:pPr>
            <a:r>
              <a:rPr lang="en-US" sz="2000" dirty="0" smtClean="0">
                <a:cs typeface="Calibri"/>
              </a:rPr>
              <a:t>C. 50</a:t>
            </a:r>
          </a:p>
        </p:txBody>
      </p:sp>
      <p:grpSp>
        <p:nvGrpSpPr>
          <p:cNvPr id="3" name="Group 29"/>
          <p:cNvGrpSpPr/>
          <p:nvPr/>
        </p:nvGrpSpPr>
        <p:grpSpPr>
          <a:xfrm>
            <a:off x="291691" y="3416300"/>
            <a:ext cx="3509943" cy="2924183"/>
            <a:chOff x="291691" y="3416300"/>
            <a:chExt cx="3509943" cy="2924183"/>
          </a:xfrm>
        </p:grpSpPr>
        <p:sp>
          <p:nvSpPr>
            <p:cNvPr id="25" name="Rectangle 24"/>
            <p:cNvSpPr/>
            <p:nvPr/>
          </p:nvSpPr>
          <p:spPr>
            <a:xfrm>
              <a:off x="844988" y="3416300"/>
              <a:ext cx="1034612" cy="1739900"/>
            </a:xfrm>
            <a:prstGeom prst="rect">
              <a:avLst/>
            </a:prstGeom>
            <a:solidFill>
              <a:srgbClr val="FFFF52"/>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1000"/>
                </a:spcBef>
              </a:pPr>
              <a:r>
                <a:rPr lang="en-US" sz="2000" dirty="0" smtClean="0">
                  <a:solidFill>
                    <a:schemeClr val="accent6"/>
                  </a:solidFill>
                  <a:cs typeface="Calibri"/>
                </a:rPr>
                <a:t>A. 4</a:t>
              </a:r>
            </a:p>
            <a:p>
              <a:pPr>
                <a:spcBef>
                  <a:spcPts val="1000"/>
                </a:spcBef>
              </a:pPr>
              <a:r>
                <a:rPr lang="en-US" sz="2000" dirty="0" smtClean="0">
                  <a:solidFill>
                    <a:schemeClr val="accent6"/>
                  </a:solidFill>
                  <a:cs typeface="Calibri"/>
                </a:rPr>
                <a:t>B. 40</a:t>
              </a:r>
            </a:p>
            <a:p>
              <a:pPr>
                <a:spcBef>
                  <a:spcPts val="1000"/>
                </a:spcBef>
              </a:pPr>
              <a:r>
                <a:rPr lang="en-US" sz="2000" dirty="0" smtClean="0">
                  <a:solidFill>
                    <a:schemeClr val="accent6"/>
                  </a:solidFill>
                  <a:cs typeface="Calibri"/>
                </a:rPr>
                <a:t>C. 50</a:t>
              </a:r>
            </a:p>
            <a:p>
              <a:pPr>
                <a:spcBef>
                  <a:spcPts val="1000"/>
                </a:spcBef>
              </a:pPr>
              <a:r>
                <a:rPr lang="en-US" sz="2000" dirty="0" smtClean="0">
                  <a:solidFill>
                    <a:schemeClr val="accent6"/>
                  </a:solidFill>
                  <a:cs typeface="Calibri"/>
                </a:rPr>
                <a:t>D. 500</a:t>
              </a:r>
            </a:p>
          </p:txBody>
        </p:sp>
        <p:sp>
          <p:nvSpPr>
            <p:cNvPr id="26" name="Rectangle 25"/>
            <p:cNvSpPr/>
            <p:nvPr/>
          </p:nvSpPr>
          <p:spPr>
            <a:xfrm>
              <a:off x="291691" y="5603883"/>
              <a:ext cx="3509943" cy="73660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srgbClr val="000000"/>
                  </a:solidFill>
                  <a:cs typeface="Calibri"/>
                </a:rPr>
                <a:t>OPTIONS: </a:t>
              </a:r>
              <a:r>
                <a:rPr lang="en-US" i="1" dirty="0" smtClean="0">
                  <a:solidFill>
                    <a:srgbClr val="000000"/>
                  </a:solidFill>
                  <a:cs typeface="Calibri"/>
                </a:rPr>
                <a:t>Possible answers the students must select from </a:t>
              </a:r>
            </a:p>
          </p:txBody>
        </p:sp>
        <p:cxnSp>
          <p:nvCxnSpPr>
            <p:cNvPr id="27" name="Straight Connector 26"/>
            <p:cNvCxnSpPr/>
            <p:nvPr/>
          </p:nvCxnSpPr>
          <p:spPr>
            <a:xfrm rot="16200000" flipH="1" flipV="1">
              <a:off x="995952" y="5437405"/>
              <a:ext cx="534568" cy="1588"/>
            </a:xfrm>
            <a:prstGeom prst="line">
              <a:avLst/>
            </a:prstGeom>
            <a:ln>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grpSp>
      <p:grpSp>
        <p:nvGrpSpPr>
          <p:cNvPr id="4" name="Group 28"/>
          <p:cNvGrpSpPr/>
          <p:nvPr/>
        </p:nvGrpSpPr>
        <p:grpSpPr>
          <a:xfrm>
            <a:off x="844989" y="2699491"/>
            <a:ext cx="3358712" cy="1843412"/>
            <a:chOff x="844989" y="2699491"/>
            <a:chExt cx="3358712" cy="1843412"/>
          </a:xfrm>
        </p:grpSpPr>
        <p:sp>
          <p:nvSpPr>
            <p:cNvPr id="21" name="Rectangle 20"/>
            <p:cNvSpPr/>
            <p:nvPr/>
          </p:nvSpPr>
          <p:spPr>
            <a:xfrm>
              <a:off x="844989" y="2699491"/>
              <a:ext cx="3358712" cy="661568"/>
            </a:xfrm>
            <a:prstGeom prst="rect">
              <a:avLst/>
            </a:prstGeom>
            <a:solidFill>
              <a:srgbClr val="FFFF52"/>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accent6"/>
                  </a:solidFill>
                  <a:cs typeface="Calibri"/>
                </a:rPr>
                <a:t>Which number is both a factor of 100 and a multiple of 5? </a:t>
              </a:r>
            </a:p>
          </p:txBody>
        </p:sp>
        <p:cxnSp>
          <p:nvCxnSpPr>
            <p:cNvPr id="24" name="Straight Connector 23"/>
            <p:cNvCxnSpPr/>
            <p:nvPr/>
          </p:nvCxnSpPr>
          <p:spPr>
            <a:xfrm rot="16200000" flipH="1" flipV="1">
              <a:off x="3629221" y="3487425"/>
              <a:ext cx="534568" cy="1588"/>
            </a:xfrm>
            <a:prstGeom prst="line">
              <a:avLst/>
            </a:prstGeom>
            <a:ln>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2363800" y="3806303"/>
              <a:ext cx="1738300" cy="73660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2000" b="1" dirty="0" smtClean="0">
                  <a:solidFill>
                    <a:schemeClr val="tx2"/>
                  </a:solidFill>
                  <a:cs typeface="Calibri"/>
                </a:rPr>
                <a:t>STEM</a:t>
              </a:r>
            </a:p>
            <a:p>
              <a:pPr algn="r"/>
              <a:r>
                <a:rPr lang="en-US" i="1" dirty="0" smtClean="0">
                  <a:solidFill>
                    <a:schemeClr val="tx2"/>
                  </a:solidFill>
                  <a:cs typeface="Calibri"/>
                </a:rPr>
                <a:t>Statement of</a:t>
              </a:r>
              <a:br>
                <a:rPr lang="en-US" i="1" dirty="0" smtClean="0">
                  <a:solidFill>
                    <a:schemeClr val="tx2"/>
                  </a:solidFill>
                  <a:cs typeface="Calibri"/>
                </a:rPr>
              </a:br>
              <a:r>
                <a:rPr lang="en-US" i="1" dirty="0" smtClean="0">
                  <a:solidFill>
                    <a:schemeClr val="tx2"/>
                  </a:solidFill>
                  <a:cs typeface="Calibri"/>
                </a:rPr>
                <a:t>the question</a:t>
              </a:r>
            </a:p>
          </p:txBody>
        </p:sp>
      </p:grpSp>
      <p:sp>
        <p:nvSpPr>
          <p:cNvPr id="32" name="Content Placeholder 4"/>
          <p:cNvSpPr txBox="1">
            <a:spLocks/>
          </p:cNvSpPr>
          <p:nvPr/>
        </p:nvSpPr>
        <p:spPr>
          <a:xfrm>
            <a:off x="4789891" y="2599219"/>
            <a:ext cx="3147609" cy="2747481"/>
          </a:xfrm>
          <a:prstGeom prst="rect">
            <a:avLst/>
          </a:prstGeom>
          <a:noFill/>
          <a:ln>
            <a:solidFill>
              <a:schemeClr val="bg1">
                <a:lumMod val="50000"/>
              </a:schemeClr>
            </a:solidFill>
          </a:ln>
          <a:effectLst/>
        </p:spPr>
        <p:txBody>
          <a:bodyPr vert="horz" lIns="182880" tIns="91440" rIns="182880" bIns="91440" rtlCol="0" anchor="t" anchorCtr="0">
            <a:noAutofit/>
          </a:bodyPr>
          <a:lstStyle/>
          <a:p>
            <a:pPr marL="292100" indent="-279400">
              <a:spcBef>
                <a:spcPts val="1600"/>
              </a:spcBef>
              <a:buFont typeface="+mj-lt"/>
              <a:buAutoNum type="alphaUcPeriod"/>
            </a:pPr>
            <a:r>
              <a:rPr lang="en-US" dirty="0" smtClean="0"/>
              <a:t>Did not consider criteria </a:t>
            </a:r>
            <a:br>
              <a:rPr lang="en-US" dirty="0" smtClean="0"/>
            </a:br>
            <a:r>
              <a:rPr lang="en-US" dirty="0" smtClean="0"/>
              <a:t>of “multiple of 5” </a:t>
            </a:r>
          </a:p>
          <a:p>
            <a:pPr marL="292100" indent="-279400">
              <a:spcBef>
                <a:spcPts val="1600"/>
              </a:spcBef>
              <a:buFont typeface="+mj-lt"/>
              <a:buAutoNum type="alphaUcPeriod"/>
            </a:pPr>
            <a:r>
              <a:rPr lang="en-US" dirty="0" smtClean="0"/>
              <a:t>Did not consider criteria </a:t>
            </a:r>
            <a:br>
              <a:rPr lang="en-US" dirty="0" smtClean="0"/>
            </a:br>
            <a:r>
              <a:rPr lang="en-US" dirty="0" smtClean="0"/>
              <a:t>of “factor of 100” </a:t>
            </a:r>
          </a:p>
          <a:p>
            <a:pPr marL="292100" indent="-279400">
              <a:spcBef>
                <a:spcPts val="1600"/>
              </a:spcBef>
              <a:buFont typeface="+mj-lt"/>
              <a:buAutoNum type="alphaUcPeriod"/>
            </a:pPr>
            <a:r>
              <a:rPr lang="en-US" dirty="0" smtClean="0"/>
              <a:t>Correct </a:t>
            </a:r>
          </a:p>
          <a:p>
            <a:pPr marL="292100" indent="-279400">
              <a:spcBef>
                <a:spcPts val="1600"/>
              </a:spcBef>
              <a:buFont typeface="+mj-lt"/>
              <a:buAutoNum type="alphaUcPeriod"/>
            </a:pPr>
            <a:r>
              <a:rPr lang="en-US" dirty="0" smtClean="0"/>
              <a:t>Multiplied 100 and 5 	</a:t>
            </a:r>
            <a:endParaRPr lang="en-US" dirty="0"/>
          </a:p>
        </p:txBody>
      </p:sp>
      <p:grpSp>
        <p:nvGrpSpPr>
          <p:cNvPr id="5" name="Group 51"/>
          <p:cNvGrpSpPr/>
          <p:nvPr/>
        </p:nvGrpSpPr>
        <p:grpSpPr>
          <a:xfrm>
            <a:off x="6094399" y="4128668"/>
            <a:ext cx="2719401" cy="430632"/>
            <a:chOff x="6094399" y="4128668"/>
            <a:chExt cx="2719401" cy="430632"/>
          </a:xfrm>
        </p:grpSpPr>
        <p:cxnSp>
          <p:nvCxnSpPr>
            <p:cNvPr id="42" name="Straight Connector 41"/>
            <p:cNvCxnSpPr/>
            <p:nvPr/>
          </p:nvCxnSpPr>
          <p:spPr>
            <a:xfrm>
              <a:off x="6094399" y="4363936"/>
              <a:ext cx="1932001" cy="1588"/>
            </a:xfrm>
            <a:prstGeom prst="line">
              <a:avLst/>
            </a:prstGeom>
            <a:ln>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8054581" y="4128668"/>
              <a:ext cx="759219" cy="430632"/>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srgbClr val="000000"/>
                  </a:solidFill>
                  <a:cs typeface="Calibri"/>
                </a:rPr>
                <a:t>KEY</a:t>
              </a:r>
              <a:endParaRPr lang="en-US" b="1" i="1" dirty="0" smtClean="0">
                <a:solidFill>
                  <a:srgbClr val="000000"/>
                </a:solidFill>
                <a:cs typeface="Calibri"/>
              </a:endParaRPr>
            </a:p>
          </p:txBody>
        </p:sp>
      </p:grpSp>
      <p:grpSp>
        <p:nvGrpSpPr>
          <p:cNvPr id="6" name="Group 6"/>
          <p:cNvGrpSpPr/>
          <p:nvPr/>
        </p:nvGrpSpPr>
        <p:grpSpPr>
          <a:xfrm>
            <a:off x="6858000" y="3156699"/>
            <a:ext cx="2286000" cy="1574800"/>
            <a:chOff x="6985000" y="3136900"/>
            <a:chExt cx="2286000" cy="1574800"/>
          </a:xfrm>
        </p:grpSpPr>
        <p:grpSp>
          <p:nvGrpSpPr>
            <p:cNvPr id="7" name="Group 50"/>
            <p:cNvGrpSpPr/>
            <p:nvPr/>
          </p:nvGrpSpPr>
          <p:grpSpPr>
            <a:xfrm>
              <a:off x="6985000" y="3136900"/>
              <a:ext cx="2286000" cy="762000"/>
              <a:chOff x="6985000" y="3136900"/>
              <a:chExt cx="2286000" cy="762000"/>
            </a:xfrm>
          </p:grpSpPr>
          <p:sp>
            <p:nvSpPr>
              <p:cNvPr id="39" name="Rectangle 38"/>
              <p:cNvSpPr/>
              <p:nvPr/>
            </p:nvSpPr>
            <p:spPr>
              <a:xfrm>
                <a:off x="7673580" y="3277768"/>
                <a:ext cx="1597420" cy="430632"/>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rgbClr val="000000"/>
                    </a:solidFill>
                    <a:cs typeface="Calibri"/>
                  </a:rPr>
                  <a:t>RATIONALE</a:t>
                </a:r>
                <a:endParaRPr lang="en-US" b="1" i="1" dirty="0" smtClean="0">
                  <a:solidFill>
                    <a:srgbClr val="000000"/>
                  </a:solidFill>
                  <a:cs typeface="Calibri"/>
                </a:endParaRPr>
              </a:p>
            </p:txBody>
          </p:sp>
          <p:cxnSp>
            <p:nvCxnSpPr>
              <p:cNvPr id="33" name="Straight Connector 32"/>
              <p:cNvCxnSpPr/>
              <p:nvPr/>
            </p:nvCxnSpPr>
            <p:spPr>
              <a:xfrm>
                <a:off x="6985000" y="3136900"/>
                <a:ext cx="685800" cy="190500"/>
              </a:xfrm>
              <a:prstGeom prst="line">
                <a:avLst/>
              </a:prstGeom>
              <a:ln>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7023100" y="3708400"/>
                <a:ext cx="749300" cy="190500"/>
              </a:xfrm>
              <a:prstGeom prst="line">
                <a:avLst/>
              </a:prstGeom>
              <a:ln>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grpSp>
        <p:cxnSp>
          <p:nvCxnSpPr>
            <p:cNvPr id="31" name="Straight Connector 30"/>
            <p:cNvCxnSpPr/>
            <p:nvPr/>
          </p:nvCxnSpPr>
          <p:spPr>
            <a:xfrm flipV="1">
              <a:off x="7251700" y="3771900"/>
              <a:ext cx="571500" cy="939800"/>
            </a:xfrm>
            <a:prstGeom prst="line">
              <a:avLst/>
            </a:prstGeom>
            <a:ln>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grpSp>
      <p:grpSp>
        <p:nvGrpSpPr>
          <p:cNvPr id="8" name="Group 5"/>
          <p:cNvGrpSpPr/>
          <p:nvPr/>
        </p:nvGrpSpPr>
        <p:grpSpPr>
          <a:xfrm>
            <a:off x="1438993" y="3695248"/>
            <a:ext cx="2518255" cy="1466883"/>
            <a:chOff x="1438993" y="3695248"/>
            <a:chExt cx="2518255" cy="1466883"/>
          </a:xfrm>
        </p:grpSpPr>
        <p:grpSp>
          <p:nvGrpSpPr>
            <p:cNvPr id="9" name="Group 63"/>
            <p:cNvGrpSpPr/>
            <p:nvPr/>
          </p:nvGrpSpPr>
          <p:grpSpPr>
            <a:xfrm>
              <a:off x="1754445" y="4731499"/>
              <a:ext cx="2202803" cy="430632"/>
              <a:chOff x="7277894" y="4611268"/>
              <a:chExt cx="1853406" cy="430632"/>
            </a:xfrm>
          </p:grpSpPr>
          <p:cxnSp>
            <p:nvCxnSpPr>
              <p:cNvPr id="58" name="Straight Connector 57"/>
              <p:cNvCxnSpPr/>
              <p:nvPr/>
            </p:nvCxnSpPr>
            <p:spPr>
              <a:xfrm>
                <a:off x="7277894" y="4836218"/>
                <a:ext cx="274320" cy="2482"/>
              </a:xfrm>
              <a:prstGeom prst="line">
                <a:avLst/>
              </a:prstGeom>
              <a:ln>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7571981" y="4611268"/>
                <a:ext cx="1559319" cy="430632"/>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srgbClr val="000000"/>
                    </a:solidFill>
                    <a:cs typeface="Calibri"/>
                  </a:rPr>
                  <a:t>DISTRACTOR</a:t>
                </a:r>
                <a:endParaRPr lang="en-US" b="1" i="1" dirty="0" smtClean="0">
                  <a:solidFill>
                    <a:srgbClr val="000000"/>
                  </a:solidFill>
                  <a:cs typeface="Calibri"/>
                </a:endParaRPr>
              </a:p>
            </p:txBody>
          </p:sp>
        </p:grpSp>
        <p:cxnSp>
          <p:nvCxnSpPr>
            <p:cNvPr id="34" name="Straight Connector 33"/>
            <p:cNvCxnSpPr/>
            <p:nvPr/>
          </p:nvCxnSpPr>
          <p:spPr>
            <a:xfrm>
              <a:off x="1553937" y="4161175"/>
              <a:ext cx="509813" cy="781242"/>
            </a:xfrm>
            <a:prstGeom prst="line">
              <a:avLst/>
            </a:prstGeom>
            <a:ln>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438993" y="3695248"/>
              <a:ext cx="635340" cy="1263044"/>
            </a:xfrm>
            <a:prstGeom prst="line">
              <a:avLst/>
            </a:prstGeom>
            <a:ln>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545847" y="5968330"/>
            <a:ext cx="889987" cy="369332"/>
          </a:xfrm>
          <a:prstGeom prst="rect">
            <a:avLst/>
          </a:prstGeom>
          <a:noFill/>
        </p:spPr>
        <p:txBody>
          <a:bodyPr wrap="none" rtlCol="0">
            <a:spAutoFit/>
          </a:bodyPr>
          <a:lstStyle/>
          <a:p>
            <a:r>
              <a:rPr lang="en-US" b="1" smtClean="0"/>
              <a:t>DOK 1</a:t>
            </a:r>
            <a:endParaRPr lang="en-US" b="1" dirty="0"/>
          </a:p>
        </p:txBody>
      </p:sp>
    </p:spTree>
    <p:custDataLst>
      <p:tags r:id="rId1"/>
    </p:custDataLst>
    <p:extLst>
      <p:ext uri="{BB962C8B-B14F-4D97-AF65-F5344CB8AC3E}">
        <p14:creationId xmlns:p14="http://schemas.microsoft.com/office/powerpoint/2010/main" val="942210950"/>
      </p:ext>
    </p:extLst>
  </p:cSld>
  <p:clrMapOvr>
    <a:masterClrMapping/>
  </p:clrMapOvr>
  <p:transition advTm="785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0">
                                            <p:txEl>
                                              <p:pRg st="0" end="0"/>
                                            </p:txEl>
                                          </p:spTgt>
                                        </p:tgtEl>
                                        <p:attrNameLst>
                                          <p:attrName>style.visibility</p:attrName>
                                        </p:attrNameLst>
                                      </p:cBhvr>
                                      <p:to>
                                        <p:strVal val="visible"/>
                                      </p:to>
                                    </p:set>
                                    <p:animEffect transition="in" filter="circle(in)">
                                      <p:cBhvr>
                                        <p:cTn id="39" dur="20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P spid="14"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the Task at Your Table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Not all tasks are created equal:</a:t>
            </a:r>
          </a:p>
          <a:p>
            <a:pPr marL="0" indent="0">
              <a:buNone/>
            </a:pPr>
            <a:endParaRPr lang="en-US" dirty="0"/>
          </a:p>
          <a:p>
            <a:r>
              <a:rPr lang="en-US" dirty="0" smtClean="0"/>
              <a:t>Different tasks will provoke different </a:t>
            </a:r>
          </a:p>
          <a:p>
            <a:pPr marL="0" indent="0">
              <a:buNone/>
            </a:pPr>
            <a:r>
              <a:rPr lang="en-US" dirty="0"/>
              <a:t>	</a:t>
            </a:r>
            <a:r>
              <a:rPr lang="en-US" dirty="0" smtClean="0"/>
              <a:t>levels and kinds of student thinking.</a:t>
            </a:r>
          </a:p>
          <a:p>
            <a:pPr marL="0" indent="0">
              <a:buNone/>
            </a:pPr>
            <a:endParaRPr lang="en-US" dirty="0" smtClean="0"/>
          </a:p>
          <a:p>
            <a:r>
              <a:rPr lang="en-US" dirty="0" smtClean="0"/>
              <a:t>The level and kind of thinking students engage in determines what they learn. </a:t>
            </a:r>
          </a:p>
          <a:p>
            <a:pPr marL="0" indent="0">
              <a:buNone/>
            </a:pPr>
            <a:r>
              <a:rPr lang="en-US" sz="2000" dirty="0"/>
              <a:t>	</a:t>
            </a:r>
            <a:r>
              <a:rPr lang="en-US" sz="2000" dirty="0" smtClean="0"/>
              <a:t>	</a:t>
            </a:r>
            <a:r>
              <a:rPr lang="en-US" sz="2000" dirty="0" err="1" smtClean="0"/>
              <a:t>Hiebert</a:t>
            </a:r>
            <a:r>
              <a:rPr lang="en-US" sz="2000" dirty="0" smtClean="0"/>
              <a:t>, Carpenter, </a:t>
            </a:r>
            <a:r>
              <a:rPr lang="en-US" sz="2000" dirty="0" err="1" smtClean="0"/>
              <a:t>Fennema</a:t>
            </a:r>
            <a:r>
              <a:rPr lang="en-US" sz="2000" dirty="0" smtClean="0"/>
              <a:t>, </a:t>
            </a:r>
            <a:r>
              <a:rPr lang="en-US" sz="2000" dirty="0" err="1" smtClean="0"/>
              <a:t>Fuson</a:t>
            </a:r>
            <a:r>
              <a:rPr lang="en-US" sz="2000" dirty="0" smtClean="0"/>
              <a:t>, Wearne, Murray,</a:t>
            </a:r>
          </a:p>
          <a:p>
            <a:pPr marL="0" indent="0">
              <a:buNone/>
            </a:pPr>
            <a:r>
              <a:rPr lang="en-US" sz="2000" dirty="0"/>
              <a:t>	</a:t>
            </a:r>
            <a:r>
              <a:rPr lang="en-US" sz="2000" dirty="0" smtClean="0"/>
              <a:t>		Oliver, and Human 1997</a:t>
            </a:r>
          </a:p>
          <a:p>
            <a:endParaRPr lang="en-US" dirty="0"/>
          </a:p>
        </p:txBody>
      </p:sp>
      <p:pic>
        <p:nvPicPr>
          <p:cNvPr id="12290" name="Picture 2" descr="C:\Documents and Settings\User\Local Settings\Temporary Internet Files\Content.IE5\4QURU5W3\MC9001963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485946"/>
            <a:ext cx="1585570" cy="191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42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p:txBody>
          <a:bodyPr>
            <a:normAutofit fontScale="90000"/>
          </a:bodyPr>
          <a:lstStyle/>
          <a:p>
            <a:r>
              <a:rPr lang="en-US" dirty="0" smtClean="0"/>
              <a:t>SBAC Non-Traditional </a:t>
            </a:r>
            <a:br>
              <a:rPr lang="en-US" dirty="0" smtClean="0"/>
            </a:br>
            <a:r>
              <a:rPr lang="en-US" dirty="0" smtClean="0"/>
              <a:t>Selected Response Item</a:t>
            </a:r>
            <a:endParaRPr lang="en-US" dirty="0"/>
          </a:p>
        </p:txBody>
      </p:sp>
      <p:sp>
        <p:nvSpPr>
          <p:cNvPr id="36" name="Content Placeholder 4"/>
          <p:cNvSpPr txBox="1">
            <a:spLocks/>
          </p:cNvSpPr>
          <p:nvPr/>
        </p:nvSpPr>
        <p:spPr>
          <a:xfrm>
            <a:off x="313846" y="2237710"/>
            <a:ext cx="8677753" cy="4620290"/>
          </a:xfrm>
          <a:prstGeom prst="rect">
            <a:avLst/>
          </a:prstGeom>
          <a:solidFill>
            <a:srgbClr val="F4FFD5"/>
          </a:solidFill>
          <a:ln>
            <a:solidFill>
              <a:schemeClr val="bg1">
                <a:lumMod val="50000"/>
              </a:schemeClr>
            </a:solidFill>
          </a:ln>
          <a:effectLst>
            <a:outerShdw blurRad="50800" dist="38100" dir="2700000" algn="tl" rotWithShape="0">
              <a:srgbClr val="000000">
                <a:alpha val="43000"/>
              </a:srgbClr>
            </a:outerShdw>
          </a:effectLst>
        </p:spPr>
        <p:txBody>
          <a:bodyPr vert="horz" lIns="182880" tIns="91440" rIns="182880" bIns="91440" rtlCol="0" anchor="t" anchorCtr="0">
            <a:noAutofit/>
          </a:bodyPr>
          <a:lstStyle/>
          <a:p>
            <a:pPr marL="120650">
              <a:lnSpc>
                <a:spcPct val="110000"/>
              </a:lnSpc>
            </a:pPr>
            <a:r>
              <a:rPr lang="en-US" sz="2000" dirty="0" smtClean="0">
                <a:cs typeface="Calibri"/>
              </a:rPr>
              <a:t>A multiplication problem is shown below. </a:t>
            </a:r>
          </a:p>
          <a:p>
            <a:pPr marL="120650">
              <a:lnSpc>
                <a:spcPct val="110000"/>
              </a:lnSpc>
            </a:pPr>
            <a:r>
              <a:rPr lang="en-US" sz="2000" dirty="0" smtClean="0">
                <a:cs typeface="Calibri"/>
              </a:rPr>
              <a:t>                          17 × 12</a:t>
            </a:r>
          </a:p>
          <a:p>
            <a:pPr marL="120650">
              <a:lnSpc>
                <a:spcPct val="110000"/>
              </a:lnSpc>
            </a:pPr>
            <a:r>
              <a:rPr lang="en-US" sz="2000" dirty="0" smtClean="0">
                <a:cs typeface="Calibri"/>
              </a:rPr>
              <a:t>Which </a:t>
            </a:r>
            <a:r>
              <a:rPr lang="en-US" sz="2000" dirty="0" err="1" smtClean="0">
                <a:cs typeface="Calibri"/>
              </a:rPr>
              <a:t>model(s</a:t>
            </a:r>
            <a:r>
              <a:rPr lang="en-US" sz="2000" dirty="0" smtClean="0">
                <a:cs typeface="Calibri"/>
              </a:rPr>
              <a:t>) below could represent the solution to this problem? </a:t>
            </a:r>
            <a:br>
              <a:rPr lang="en-US" sz="2000" dirty="0" smtClean="0">
                <a:cs typeface="Calibri"/>
              </a:rPr>
            </a:br>
            <a:r>
              <a:rPr lang="en-US" sz="2000" dirty="0" smtClean="0">
                <a:cs typeface="Calibri"/>
              </a:rPr>
              <a:t>Select all that apply. 	</a:t>
            </a:r>
          </a:p>
        </p:txBody>
      </p:sp>
      <p:pic>
        <p:nvPicPr>
          <p:cNvPr id="38" name="Picture 37"/>
          <p:cNvPicPr>
            <a:picLocks noChangeAspect="1"/>
          </p:cNvPicPr>
          <p:nvPr/>
        </p:nvPicPr>
        <p:blipFill>
          <a:blip r:embed="rId4">
            <a:clrChange>
              <a:clrFrom>
                <a:srgbClr val="FFFFFF"/>
              </a:clrFrom>
              <a:clrTo>
                <a:srgbClr val="FFFFFF">
                  <a:alpha val="0"/>
                </a:srgbClr>
              </a:clrTo>
            </a:clrChange>
          </a:blip>
          <a:stretch>
            <a:fillRect/>
          </a:stretch>
        </p:blipFill>
        <p:spPr>
          <a:xfrm>
            <a:off x="878492" y="3702907"/>
            <a:ext cx="1921618" cy="1090512"/>
          </a:xfrm>
          <a:prstGeom prst="rect">
            <a:avLst/>
          </a:prstGeom>
        </p:spPr>
      </p:pic>
      <p:sp>
        <p:nvSpPr>
          <p:cNvPr id="51" name="TextBox 50"/>
          <p:cNvSpPr txBox="1"/>
          <p:nvPr/>
        </p:nvSpPr>
        <p:spPr>
          <a:xfrm>
            <a:off x="364128" y="4030337"/>
            <a:ext cx="376500" cy="369332"/>
          </a:xfrm>
          <a:prstGeom prst="rect">
            <a:avLst/>
          </a:prstGeom>
          <a:noFill/>
        </p:spPr>
        <p:txBody>
          <a:bodyPr wrap="none" rtlCol="0">
            <a:spAutoFit/>
          </a:bodyPr>
          <a:lstStyle/>
          <a:p>
            <a:r>
              <a:rPr lang="en-US" dirty="0" smtClean="0"/>
              <a:t>A.</a:t>
            </a:r>
            <a:endParaRPr lang="en-US" dirty="0"/>
          </a:p>
        </p:txBody>
      </p:sp>
      <p:cxnSp>
        <p:nvCxnSpPr>
          <p:cNvPr id="54" name="Straight Connector 53"/>
          <p:cNvCxnSpPr/>
          <p:nvPr/>
        </p:nvCxnSpPr>
        <p:spPr>
          <a:xfrm>
            <a:off x="635000" y="4876800"/>
            <a:ext cx="8026400" cy="158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1611037" y="4868402"/>
            <a:ext cx="2450592" cy="158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6320986" y="3770427"/>
            <a:ext cx="2804120" cy="646331"/>
          </a:xfrm>
          <a:prstGeom prst="rect">
            <a:avLst/>
          </a:prstGeom>
        </p:spPr>
        <p:txBody>
          <a:bodyPr wrap="square">
            <a:spAutoFit/>
          </a:bodyPr>
          <a:lstStyle/>
          <a:p>
            <a:r>
              <a:rPr lang="en-US" dirty="0"/>
              <a:t>(</a:t>
            </a:r>
            <a:r>
              <a:rPr lang="en-US" dirty="0" smtClean="0"/>
              <a:t>1×1</a:t>
            </a:r>
            <a:r>
              <a:rPr lang="en-US" dirty="0"/>
              <a:t>)+(</a:t>
            </a:r>
            <a:r>
              <a:rPr lang="en-US" dirty="0" smtClean="0"/>
              <a:t>1×7</a:t>
            </a:r>
            <a:r>
              <a:rPr lang="en-US" dirty="0"/>
              <a:t>)+(</a:t>
            </a:r>
            <a:r>
              <a:rPr lang="en-US" dirty="0" smtClean="0"/>
              <a:t>1×2</a:t>
            </a:r>
            <a:r>
              <a:rPr lang="en-US" dirty="0"/>
              <a:t>)+(</a:t>
            </a:r>
            <a:r>
              <a:rPr lang="en-US" dirty="0" smtClean="0"/>
              <a:t>2×7</a:t>
            </a:r>
            <a:r>
              <a:rPr lang="en-US" dirty="0"/>
              <a:t>) </a:t>
            </a:r>
          </a:p>
          <a:p>
            <a:r>
              <a:rPr lang="en-US" dirty="0"/>
              <a:t>	</a:t>
            </a:r>
          </a:p>
        </p:txBody>
      </p:sp>
      <p:sp>
        <p:nvSpPr>
          <p:cNvPr id="58" name="TextBox 57"/>
          <p:cNvSpPr txBox="1"/>
          <p:nvPr/>
        </p:nvSpPr>
        <p:spPr>
          <a:xfrm>
            <a:off x="6391878" y="4248163"/>
            <a:ext cx="366018" cy="369332"/>
          </a:xfrm>
          <a:prstGeom prst="rect">
            <a:avLst/>
          </a:prstGeom>
          <a:noFill/>
        </p:spPr>
        <p:txBody>
          <a:bodyPr wrap="none" rtlCol="0">
            <a:spAutoFit/>
          </a:bodyPr>
          <a:lstStyle/>
          <a:p>
            <a:r>
              <a:rPr lang="en-US" dirty="0" smtClean="0"/>
              <a:t>C.</a:t>
            </a:r>
            <a:endParaRPr lang="en-US" dirty="0"/>
          </a:p>
        </p:txBody>
      </p:sp>
      <p:sp>
        <p:nvSpPr>
          <p:cNvPr id="59" name="Rectangle 58"/>
          <p:cNvSpPr/>
          <p:nvPr/>
        </p:nvSpPr>
        <p:spPr>
          <a:xfrm>
            <a:off x="3391573" y="5771327"/>
            <a:ext cx="1846904" cy="646331"/>
          </a:xfrm>
          <a:prstGeom prst="rect">
            <a:avLst/>
          </a:prstGeom>
        </p:spPr>
        <p:txBody>
          <a:bodyPr wrap="square">
            <a:spAutoFit/>
          </a:bodyPr>
          <a:lstStyle/>
          <a:p>
            <a:r>
              <a:rPr lang="en-US" dirty="0"/>
              <a:t>(</a:t>
            </a:r>
            <a:r>
              <a:rPr lang="en-US" dirty="0" smtClean="0"/>
              <a:t>17×2</a:t>
            </a:r>
            <a:r>
              <a:rPr lang="en-US" dirty="0"/>
              <a:t>)+(</a:t>
            </a:r>
            <a:r>
              <a:rPr lang="en-US" dirty="0" smtClean="0"/>
              <a:t>17×1</a:t>
            </a:r>
            <a:r>
              <a:rPr lang="en-US" dirty="0"/>
              <a:t>) </a:t>
            </a:r>
          </a:p>
          <a:p>
            <a:r>
              <a:rPr lang="en-US" dirty="0"/>
              <a:t>	</a:t>
            </a:r>
          </a:p>
        </p:txBody>
      </p:sp>
      <p:sp>
        <p:nvSpPr>
          <p:cNvPr id="60" name="TextBox 59"/>
          <p:cNvSpPr txBox="1"/>
          <p:nvPr/>
        </p:nvSpPr>
        <p:spPr>
          <a:xfrm>
            <a:off x="2989897" y="5456328"/>
            <a:ext cx="355649" cy="369332"/>
          </a:xfrm>
          <a:prstGeom prst="rect">
            <a:avLst/>
          </a:prstGeom>
          <a:noFill/>
        </p:spPr>
        <p:txBody>
          <a:bodyPr wrap="none" rtlCol="0">
            <a:spAutoFit/>
          </a:bodyPr>
          <a:lstStyle/>
          <a:p>
            <a:r>
              <a:rPr lang="en-US" dirty="0" smtClean="0"/>
              <a:t>E.</a:t>
            </a:r>
            <a:endParaRPr lang="en-US" dirty="0"/>
          </a:p>
        </p:txBody>
      </p:sp>
      <p:pic>
        <p:nvPicPr>
          <p:cNvPr id="61" name="Picture 60"/>
          <p:cNvPicPr>
            <a:picLocks noChangeAspect="1"/>
          </p:cNvPicPr>
          <p:nvPr/>
        </p:nvPicPr>
        <p:blipFill>
          <a:blip r:embed="rId5">
            <a:clrChange>
              <a:clrFrom>
                <a:srgbClr val="FFFFFF"/>
              </a:clrFrom>
              <a:clrTo>
                <a:srgbClr val="FFFFFF">
                  <a:alpha val="0"/>
                </a:srgbClr>
              </a:clrTo>
            </a:clrChange>
          </a:blip>
          <a:stretch>
            <a:fillRect/>
          </a:stretch>
        </p:blipFill>
        <p:spPr>
          <a:xfrm>
            <a:off x="6778243" y="5579277"/>
            <a:ext cx="1339866" cy="539175"/>
          </a:xfrm>
          <a:prstGeom prst="rect">
            <a:avLst/>
          </a:prstGeom>
        </p:spPr>
      </p:pic>
      <p:sp>
        <p:nvSpPr>
          <p:cNvPr id="62" name="TextBox 61"/>
          <p:cNvSpPr txBox="1"/>
          <p:nvPr/>
        </p:nvSpPr>
        <p:spPr>
          <a:xfrm>
            <a:off x="6380767" y="5294867"/>
            <a:ext cx="348999" cy="369332"/>
          </a:xfrm>
          <a:prstGeom prst="rect">
            <a:avLst/>
          </a:prstGeom>
          <a:noFill/>
        </p:spPr>
        <p:txBody>
          <a:bodyPr wrap="none" rtlCol="0">
            <a:spAutoFit/>
          </a:bodyPr>
          <a:lstStyle/>
          <a:p>
            <a:r>
              <a:rPr lang="en-US" dirty="0" smtClean="0"/>
              <a:t>F.</a:t>
            </a:r>
            <a:endParaRPr lang="en-US" dirty="0"/>
          </a:p>
        </p:txBody>
      </p:sp>
      <p:grpSp>
        <p:nvGrpSpPr>
          <p:cNvPr id="63" name="Group 62"/>
          <p:cNvGrpSpPr/>
          <p:nvPr/>
        </p:nvGrpSpPr>
        <p:grpSpPr>
          <a:xfrm>
            <a:off x="529813" y="1478677"/>
            <a:ext cx="7341462" cy="1493123"/>
            <a:chOff x="529813" y="1351677"/>
            <a:chExt cx="7341462" cy="1493123"/>
          </a:xfrm>
        </p:grpSpPr>
        <p:sp>
          <p:nvSpPr>
            <p:cNvPr id="64" name="Rectangle 63"/>
            <p:cNvSpPr/>
            <p:nvPr/>
          </p:nvSpPr>
          <p:spPr>
            <a:xfrm>
              <a:off x="529813" y="1911132"/>
              <a:ext cx="7337511" cy="933668"/>
            </a:xfrm>
            <a:prstGeom prst="rect">
              <a:avLst/>
            </a:prstGeom>
            <a:solidFill>
              <a:srgbClr val="FFFF52"/>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10000"/>
                </a:lnSpc>
              </a:pPr>
              <a:r>
                <a:rPr lang="en-US" sz="2000" dirty="0">
                  <a:solidFill>
                    <a:schemeClr val="tx1"/>
                  </a:solidFill>
                  <a:cs typeface="Calibri"/>
                </a:rPr>
                <a:t>Which model(s) below could represent the solution to this problem? </a:t>
              </a:r>
              <a:r>
                <a:rPr lang="en-US" sz="2000" dirty="0" smtClean="0">
                  <a:solidFill>
                    <a:schemeClr val="tx1"/>
                  </a:solidFill>
                  <a:cs typeface="Calibri"/>
                </a:rPr>
                <a:t/>
              </a:r>
              <a:br>
                <a:rPr lang="en-US" sz="2000" dirty="0" smtClean="0">
                  <a:solidFill>
                    <a:schemeClr val="tx1"/>
                  </a:solidFill>
                  <a:cs typeface="Calibri"/>
                </a:rPr>
              </a:br>
              <a:r>
                <a:rPr lang="en-US" sz="2000" dirty="0" smtClean="0">
                  <a:solidFill>
                    <a:schemeClr val="tx1"/>
                  </a:solidFill>
                  <a:cs typeface="Calibri"/>
                </a:rPr>
                <a:t>Select all </a:t>
              </a:r>
              <a:r>
                <a:rPr lang="en-US" sz="2000" dirty="0">
                  <a:solidFill>
                    <a:schemeClr val="tx1"/>
                  </a:solidFill>
                  <a:cs typeface="Calibri"/>
                </a:rPr>
                <a:t>that apply. </a:t>
              </a:r>
              <a:endParaRPr lang="en-US" sz="2000" dirty="0" smtClean="0">
                <a:solidFill>
                  <a:schemeClr val="tx1"/>
                </a:solidFill>
                <a:cs typeface="Calibri"/>
              </a:endParaRPr>
            </a:p>
          </p:txBody>
        </p:sp>
        <p:sp>
          <p:nvSpPr>
            <p:cNvPr id="65" name="Rectangle 64"/>
            <p:cNvSpPr/>
            <p:nvPr/>
          </p:nvSpPr>
          <p:spPr>
            <a:xfrm>
              <a:off x="6499634" y="1351677"/>
              <a:ext cx="1371641" cy="430632"/>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srgbClr val="000000"/>
                  </a:solidFill>
                  <a:cs typeface="Calibri"/>
                </a:rPr>
                <a:t>STEM</a:t>
              </a:r>
              <a:endParaRPr lang="en-US" b="1" i="1" dirty="0" smtClean="0">
                <a:solidFill>
                  <a:srgbClr val="000000"/>
                </a:solidFill>
                <a:cs typeface="Calibri"/>
              </a:endParaRPr>
            </a:p>
          </p:txBody>
        </p:sp>
        <p:cxnSp>
          <p:nvCxnSpPr>
            <p:cNvPr id="66" name="Straight Connector 65"/>
            <p:cNvCxnSpPr/>
            <p:nvPr/>
          </p:nvCxnSpPr>
          <p:spPr>
            <a:xfrm flipV="1">
              <a:off x="5897598" y="1681586"/>
              <a:ext cx="593826" cy="459091"/>
            </a:xfrm>
            <a:prstGeom prst="line">
              <a:avLst/>
            </a:prstGeom>
            <a:ln>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grpSp>
      <p:sp>
        <p:nvSpPr>
          <p:cNvPr id="67" name="Rectangle 66"/>
          <p:cNvSpPr/>
          <p:nvPr/>
        </p:nvSpPr>
        <p:spPr>
          <a:xfrm>
            <a:off x="2952277" y="3770427"/>
            <a:ext cx="3348165" cy="782913"/>
          </a:xfrm>
          <a:prstGeom prst="rect">
            <a:avLst/>
          </a:prstGeom>
          <a:solidFill>
            <a:srgbClr val="FFFF52"/>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10000"/>
              </a:lnSpc>
            </a:pPr>
            <a:endParaRPr lang="en-US" sz="2000" dirty="0" smtClean="0">
              <a:solidFill>
                <a:schemeClr val="tx1"/>
              </a:solidFill>
              <a:cs typeface="Calibri"/>
            </a:endParaRPr>
          </a:p>
        </p:txBody>
      </p:sp>
      <p:sp>
        <p:nvSpPr>
          <p:cNvPr id="68" name="Rectangle 67"/>
          <p:cNvSpPr/>
          <p:nvPr/>
        </p:nvSpPr>
        <p:spPr>
          <a:xfrm>
            <a:off x="552378" y="5127360"/>
            <a:ext cx="2228922" cy="1290298"/>
          </a:xfrm>
          <a:prstGeom prst="rect">
            <a:avLst/>
          </a:prstGeom>
          <a:solidFill>
            <a:srgbClr val="FFFF52"/>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10000"/>
              </a:lnSpc>
            </a:pPr>
            <a:endParaRPr lang="en-US" sz="2000" dirty="0" smtClean="0">
              <a:solidFill>
                <a:schemeClr val="tx1"/>
              </a:solidFill>
              <a:cs typeface="Calibri"/>
            </a:endParaRPr>
          </a:p>
        </p:txBody>
      </p:sp>
      <p:cxnSp>
        <p:nvCxnSpPr>
          <p:cNvPr id="69" name="Straight Connector 68"/>
          <p:cNvCxnSpPr/>
          <p:nvPr/>
        </p:nvCxnSpPr>
        <p:spPr>
          <a:xfrm rot="5400000">
            <a:off x="5105319" y="4895497"/>
            <a:ext cx="2450592" cy="158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0" name="Picture 69"/>
          <p:cNvPicPr>
            <a:picLocks noChangeAspect="1"/>
          </p:cNvPicPr>
          <p:nvPr/>
        </p:nvPicPr>
        <p:blipFill>
          <a:blip r:embed="rId6">
            <a:clrChange>
              <a:clrFrom>
                <a:srgbClr val="FFFFFF"/>
              </a:clrFrom>
              <a:clrTo>
                <a:srgbClr val="FFFFFF">
                  <a:alpha val="0"/>
                </a:srgbClr>
              </a:clrTo>
            </a:clrChange>
          </a:blip>
          <a:stretch>
            <a:fillRect/>
          </a:stretch>
        </p:blipFill>
        <p:spPr>
          <a:xfrm>
            <a:off x="2892308" y="3858791"/>
            <a:ext cx="3341800" cy="325217"/>
          </a:xfrm>
          <a:prstGeom prst="rect">
            <a:avLst/>
          </a:prstGeom>
        </p:spPr>
      </p:pic>
      <p:sp>
        <p:nvSpPr>
          <p:cNvPr id="71" name="TextBox 70"/>
          <p:cNvSpPr txBox="1"/>
          <p:nvPr/>
        </p:nvSpPr>
        <p:spPr>
          <a:xfrm>
            <a:off x="2906831" y="4184008"/>
            <a:ext cx="368498" cy="369332"/>
          </a:xfrm>
          <a:prstGeom prst="rect">
            <a:avLst/>
          </a:prstGeom>
          <a:noFill/>
        </p:spPr>
        <p:txBody>
          <a:bodyPr wrap="none" rtlCol="0">
            <a:spAutoFit/>
          </a:bodyPr>
          <a:lstStyle/>
          <a:p>
            <a:r>
              <a:rPr lang="en-US" dirty="0" smtClean="0"/>
              <a:t>B.</a:t>
            </a:r>
            <a:endParaRPr lang="en-US" dirty="0"/>
          </a:p>
        </p:txBody>
      </p:sp>
      <p:pic>
        <p:nvPicPr>
          <p:cNvPr id="72" name="Picture 71"/>
          <p:cNvPicPr>
            <a:picLocks noChangeAspect="1"/>
          </p:cNvPicPr>
          <p:nvPr/>
        </p:nvPicPr>
        <p:blipFill>
          <a:blip r:embed="rId7">
            <a:clrChange>
              <a:clrFrom>
                <a:srgbClr val="FFFFFF"/>
              </a:clrFrom>
              <a:clrTo>
                <a:srgbClr val="FFFFFF">
                  <a:alpha val="0"/>
                </a:srgbClr>
              </a:clrTo>
            </a:clrChange>
          </a:blip>
          <a:stretch>
            <a:fillRect/>
          </a:stretch>
        </p:blipFill>
        <p:spPr>
          <a:xfrm>
            <a:off x="1015986" y="5127360"/>
            <a:ext cx="1646630" cy="1220473"/>
          </a:xfrm>
          <a:prstGeom prst="rect">
            <a:avLst/>
          </a:prstGeom>
        </p:spPr>
      </p:pic>
      <p:sp>
        <p:nvSpPr>
          <p:cNvPr id="73" name="TextBox 72"/>
          <p:cNvSpPr txBox="1"/>
          <p:nvPr/>
        </p:nvSpPr>
        <p:spPr>
          <a:xfrm>
            <a:off x="635000" y="5479533"/>
            <a:ext cx="384954" cy="369332"/>
          </a:xfrm>
          <a:prstGeom prst="rect">
            <a:avLst/>
          </a:prstGeom>
          <a:noFill/>
        </p:spPr>
        <p:txBody>
          <a:bodyPr wrap="none" rtlCol="0">
            <a:spAutoFit/>
          </a:bodyPr>
          <a:lstStyle/>
          <a:p>
            <a:r>
              <a:rPr lang="en-US" dirty="0" smtClean="0"/>
              <a:t>D.</a:t>
            </a:r>
            <a:endParaRPr lang="en-US" dirty="0"/>
          </a:p>
        </p:txBody>
      </p:sp>
      <p:grpSp>
        <p:nvGrpSpPr>
          <p:cNvPr id="74" name="Group 58"/>
          <p:cNvGrpSpPr/>
          <p:nvPr/>
        </p:nvGrpSpPr>
        <p:grpSpPr>
          <a:xfrm>
            <a:off x="1666839" y="1693993"/>
            <a:ext cx="3571638" cy="1050093"/>
            <a:chOff x="1690218" y="-173591"/>
            <a:chExt cx="4081520" cy="2047548"/>
          </a:xfrm>
        </p:grpSpPr>
        <p:sp>
          <p:nvSpPr>
            <p:cNvPr id="75" name="Rectangle 74"/>
            <p:cNvSpPr/>
            <p:nvPr/>
          </p:nvSpPr>
          <p:spPr>
            <a:xfrm>
              <a:off x="4052255" y="-173591"/>
              <a:ext cx="1719483" cy="59008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rgbClr val="000000"/>
                  </a:solidFill>
                  <a:cs typeface="Calibri"/>
                </a:rPr>
                <a:t>STIMULUS</a:t>
              </a:r>
              <a:endParaRPr lang="en-US" b="1" i="1" dirty="0" smtClean="0">
                <a:solidFill>
                  <a:srgbClr val="000000"/>
                </a:solidFill>
                <a:cs typeface="Calibri"/>
              </a:endParaRPr>
            </a:p>
          </p:txBody>
        </p:sp>
        <p:sp>
          <p:nvSpPr>
            <p:cNvPr id="76" name="Rectangle 75"/>
            <p:cNvSpPr/>
            <p:nvPr/>
          </p:nvSpPr>
          <p:spPr>
            <a:xfrm>
              <a:off x="1690218" y="1114863"/>
              <a:ext cx="1726081" cy="759094"/>
            </a:xfrm>
            <a:prstGeom prst="rect">
              <a:avLst/>
            </a:prstGeom>
            <a:solidFill>
              <a:srgbClr val="FFFF52"/>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pPr>
              <a:r>
                <a:rPr lang="en-US" sz="2000" dirty="0" smtClean="0">
                  <a:solidFill>
                    <a:schemeClr val="accent6"/>
                  </a:solidFill>
                  <a:cs typeface="Calibri"/>
                </a:rPr>
                <a:t>17 × 12</a:t>
              </a:r>
            </a:p>
          </p:txBody>
        </p:sp>
        <p:cxnSp>
          <p:nvCxnSpPr>
            <p:cNvPr id="77" name="Straight Connector 76"/>
            <p:cNvCxnSpPr/>
            <p:nvPr/>
          </p:nvCxnSpPr>
          <p:spPr>
            <a:xfrm flipV="1">
              <a:off x="3365500" y="416489"/>
              <a:ext cx="686756" cy="1282490"/>
            </a:xfrm>
            <a:prstGeom prst="line">
              <a:avLst/>
            </a:prstGeom>
            <a:ln>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4793483" y="4896291"/>
            <a:ext cx="889987" cy="369332"/>
          </a:xfrm>
          <a:prstGeom prst="rect">
            <a:avLst/>
          </a:prstGeom>
          <a:noFill/>
        </p:spPr>
        <p:txBody>
          <a:bodyPr wrap="none" rtlCol="0">
            <a:spAutoFit/>
          </a:bodyPr>
          <a:lstStyle/>
          <a:p>
            <a:r>
              <a:rPr lang="en-US" b="1" dirty="0" smtClean="0"/>
              <a:t>DOK 2</a:t>
            </a:r>
            <a:endParaRPr lang="en-US" b="1" dirty="0"/>
          </a:p>
        </p:txBody>
      </p:sp>
    </p:spTree>
    <p:custDataLst>
      <p:tags r:id="rId1"/>
    </p:custDataLst>
    <p:extLst>
      <p:ext uri="{BB962C8B-B14F-4D97-AF65-F5344CB8AC3E}">
        <p14:creationId xmlns:p14="http://schemas.microsoft.com/office/powerpoint/2010/main" val="2477263872"/>
      </p:ext>
    </p:extLst>
  </p:cSld>
  <p:clrMapOvr>
    <a:masterClrMapping/>
  </p:clrMapOvr>
  <p:transition advTm="411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9">
                                            <p:txEl>
                                              <p:pRg st="0" end="0"/>
                                            </p:txEl>
                                          </p:spTgt>
                                        </p:tgtEl>
                                        <p:attrNameLst>
                                          <p:attrName>style.visibility</p:attrName>
                                        </p:attrNameLst>
                                      </p:cBhvr>
                                      <p:to>
                                        <p:strVal val="visible"/>
                                      </p:to>
                                    </p:set>
                                    <p:animEffect transition="in" filter="circle(in)">
                                      <p:cBhvr>
                                        <p:cTn id="21" dur="20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SBAC Non-Traditional </a:t>
            </a:r>
            <a:br>
              <a:rPr lang="en-US" dirty="0" smtClean="0"/>
            </a:br>
            <a:r>
              <a:rPr lang="en-US" dirty="0" smtClean="0"/>
              <a:t>Selected Response Item</a:t>
            </a:r>
            <a:endParaRPr lang="en-US" dirty="0"/>
          </a:p>
        </p:txBody>
      </p:sp>
      <p:sp>
        <p:nvSpPr>
          <p:cNvPr id="10" name="Content Placeholder 9"/>
          <p:cNvSpPr>
            <a:spLocks noGrp="1"/>
          </p:cNvSpPr>
          <p:nvPr>
            <p:ph idx="1"/>
          </p:nvPr>
        </p:nvSpPr>
        <p:spPr>
          <a:xfrm>
            <a:off x="457200" y="1600200"/>
            <a:ext cx="7614356" cy="4255911"/>
          </a:xfrm>
          <a:ln>
            <a:solidFill>
              <a:schemeClr val="bg1">
                <a:lumMod val="50000"/>
              </a:schemeClr>
            </a:solidFill>
          </a:ln>
        </p:spPr>
        <p:txBody>
          <a:bodyPr>
            <a:noAutofit/>
          </a:bodyPr>
          <a:lstStyle/>
          <a:p>
            <a:pPr>
              <a:spcBef>
                <a:spcPts val="400"/>
              </a:spcBef>
              <a:buNone/>
            </a:pPr>
            <a:r>
              <a:rPr lang="en-US" sz="1800" b="1" dirty="0" smtClean="0"/>
              <a:t>Key and Distractor</a:t>
            </a:r>
            <a:r>
              <a:rPr lang="en-US" sz="1800" b="1" dirty="0"/>
              <a:t> </a:t>
            </a:r>
            <a:r>
              <a:rPr lang="en-US" sz="1800" b="1" dirty="0" smtClean="0"/>
              <a:t>Analysis: </a:t>
            </a:r>
          </a:p>
          <a:p>
            <a:pPr marL="344488" indent="-344488">
              <a:spcBef>
                <a:spcPts val="400"/>
              </a:spcBef>
              <a:buClr>
                <a:schemeClr val="accent6"/>
              </a:buClr>
              <a:buSzPct val="100000"/>
              <a:buFont typeface="+mj-lt"/>
              <a:buAutoNum type="alphaUcPeriod"/>
            </a:pPr>
            <a:r>
              <a:rPr lang="en-US" sz="1800" dirty="0" smtClean="0"/>
              <a:t>Does </a:t>
            </a:r>
            <a:r>
              <a:rPr lang="en-US" sz="1800" dirty="0"/>
              <a:t>not understand </a:t>
            </a:r>
            <a:r>
              <a:rPr lang="en-US" sz="1800" dirty="0" smtClean="0"/>
              <a:t>how to </a:t>
            </a:r>
            <a:r>
              <a:rPr lang="en-US" sz="1800" b="1" dirty="0">
                <a:solidFill>
                  <a:schemeClr val="accent2">
                    <a:lumMod val="50000"/>
                  </a:schemeClr>
                </a:solidFill>
              </a:rPr>
              <a:t>model</a:t>
            </a:r>
            <a:r>
              <a:rPr lang="en-US" sz="1800" dirty="0" smtClean="0"/>
              <a:t> </a:t>
            </a:r>
            <a:br>
              <a:rPr lang="en-US" sz="1800" dirty="0" smtClean="0"/>
            </a:br>
            <a:r>
              <a:rPr lang="en-US" sz="1800" dirty="0" smtClean="0"/>
              <a:t>multiplication </a:t>
            </a:r>
            <a:r>
              <a:rPr lang="en-US" sz="1800" dirty="0"/>
              <a:t>of</a:t>
            </a:r>
            <a:r>
              <a:rPr lang="en-US" sz="1800" dirty="0" smtClean="0"/>
              <a:t> two </a:t>
            </a:r>
            <a:r>
              <a:rPr lang="en-US" sz="1800" dirty="0"/>
              <a:t>two-digit</a:t>
            </a:r>
            <a:r>
              <a:rPr lang="en-US" sz="1800" dirty="0" smtClean="0"/>
              <a:t> </a:t>
            </a:r>
            <a:br>
              <a:rPr lang="en-US" sz="1800" dirty="0" smtClean="0"/>
            </a:br>
            <a:r>
              <a:rPr lang="en-US" sz="1800" dirty="0" smtClean="0"/>
              <a:t>numbers </a:t>
            </a:r>
            <a:r>
              <a:rPr lang="en-US" sz="1800" dirty="0"/>
              <a:t>using</a:t>
            </a:r>
            <a:r>
              <a:rPr lang="en-US" sz="1800" dirty="0" smtClean="0"/>
              <a:t> area </a:t>
            </a:r>
            <a:r>
              <a:rPr lang="en-US" sz="1800" dirty="0"/>
              <a:t>models. </a:t>
            </a:r>
          </a:p>
          <a:p>
            <a:pPr marL="344488" indent="-344488">
              <a:spcBef>
                <a:spcPts val="400"/>
              </a:spcBef>
              <a:buClr>
                <a:schemeClr val="accent6"/>
              </a:buClr>
              <a:buSzPct val="100000"/>
              <a:buFont typeface="+mj-lt"/>
              <a:buAutoNum type="alphaUcPeriod"/>
            </a:pPr>
            <a:r>
              <a:rPr lang="en-US" sz="1800" dirty="0"/>
              <a:t>Correct </a:t>
            </a:r>
          </a:p>
          <a:p>
            <a:pPr marL="344488" indent="-344488">
              <a:spcBef>
                <a:spcPts val="400"/>
              </a:spcBef>
              <a:buClr>
                <a:schemeClr val="accent6"/>
              </a:buClr>
              <a:buSzPct val="100000"/>
              <a:buFont typeface="+mj-lt"/>
              <a:buAutoNum type="alphaUcPeriod"/>
            </a:pPr>
            <a:r>
              <a:rPr lang="en-US" sz="1800" dirty="0"/>
              <a:t>Did not account for the </a:t>
            </a:r>
            <a:r>
              <a:rPr lang="en-US" sz="1800" b="1" dirty="0">
                <a:solidFill>
                  <a:schemeClr val="accent2">
                    <a:lumMod val="50000"/>
                  </a:schemeClr>
                </a:solidFill>
              </a:rPr>
              <a:t>values</a:t>
            </a:r>
            <a:r>
              <a:rPr lang="en-US" sz="1800" b="1" dirty="0" smtClean="0">
                <a:solidFill>
                  <a:schemeClr val="accent2">
                    <a:lumMod val="50000"/>
                  </a:schemeClr>
                </a:solidFill>
              </a:rPr>
              <a:t> </a:t>
            </a:r>
            <a:br>
              <a:rPr lang="en-US" sz="1800" b="1" dirty="0" smtClean="0">
                <a:solidFill>
                  <a:schemeClr val="accent2">
                    <a:lumMod val="50000"/>
                  </a:schemeClr>
                </a:solidFill>
              </a:rPr>
            </a:br>
            <a:r>
              <a:rPr lang="en-US" sz="1800" b="1" dirty="0" smtClean="0">
                <a:solidFill>
                  <a:schemeClr val="accent2">
                    <a:lumMod val="50000"/>
                  </a:schemeClr>
                </a:solidFill>
              </a:rPr>
              <a:t>of </a:t>
            </a:r>
            <a:r>
              <a:rPr lang="en-US" sz="1800" b="1" dirty="0">
                <a:solidFill>
                  <a:schemeClr val="accent2">
                    <a:lumMod val="50000"/>
                  </a:schemeClr>
                </a:solidFill>
              </a:rPr>
              <a:t>the digits </a:t>
            </a:r>
            <a:r>
              <a:rPr lang="en-US" sz="1800" dirty="0"/>
              <a:t>in the tens places. </a:t>
            </a:r>
          </a:p>
          <a:p>
            <a:pPr marL="344488" indent="-344488">
              <a:spcBef>
                <a:spcPts val="400"/>
              </a:spcBef>
              <a:buClr>
                <a:schemeClr val="accent6"/>
              </a:buClr>
              <a:buSzPct val="100000"/>
              <a:buFont typeface="+mj-lt"/>
              <a:buAutoNum type="alphaUcPeriod"/>
            </a:pPr>
            <a:r>
              <a:rPr lang="en-US" sz="1800" dirty="0"/>
              <a:t>Correct </a:t>
            </a:r>
          </a:p>
          <a:p>
            <a:pPr marL="344488" indent="-344488">
              <a:spcBef>
                <a:spcPts val="400"/>
              </a:spcBef>
              <a:buClr>
                <a:schemeClr val="accent6"/>
              </a:buClr>
              <a:buSzPct val="100000"/>
              <a:buFont typeface="+mj-lt"/>
              <a:buAutoNum type="alphaUcPeriod"/>
            </a:pPr>
            <a:r>
              <a:rPr lang="en-US" sz="1800" dirty="0"/>
              <a:t>Did not understand that the </a:t>
            </a:r>
            <a:r>
              <a:rPr lang="en-US" sz="1800" b="1" dirty="0">
                <a:solidFill>
                  <a:schemeClr val="accent2">
                    <a:lumMod val="50000"/>
                  </a:schemeClr>
                </a:solidFill>
              </a:rPr>
              <a:t>1 represents 10 </a:t>
            </a:r>
            <a:r>
              <a:rPr lang="en-US" sz="1800" dirty="0"/>
              <a:t>in the multiplication problem </a:t>
            </a:r>
          </a:p>
          <a:p>
            <a:pPr marL="344488" indent="-344488">
              <a:spcBef>
                <a:spcPts val="400"/>
              </a:spcBef>
              <a:buClr>
                <a:schemeClr val="accent6"/>
              </a:buClr>
              <a:buSzPct val="100000"/>
              <a:buFont typeface="+mj-lt"/>
              <a:buAutoNum type="alphaUcPeriod"/>
            </a:pPr>
            <a:r>
              <a:rPr lang="en-US" sz="1800" dirty="0"/>
              <a:t>Showed multiplication of </a:t>
            </a:r>
            <a:r>
              <a:rPr lang="en-US" sz="1800" b="1" dirty="0">
                <a:solidFill>
                  <a:schemeClr val="accent2">
                    <a:lumMod val="50000"/>
                  </a:schemeClr>
                </a:solidFill>
              </a:rPr>
              <a:t>17 and (1 + 2) </a:t>
            </a:r>
            <a:r>
              <a:rPr lang="en-US" sz="1800" dirty="0"/>
              <a:t>instead of 17 and 12 </a:t>
            </a:r>
            <a:endParaRPr lang="en-US" sz="1800" dirty="0" smtClean="0"/>
          </a:p>
          <a:p>
            <a:pPr marL="344488" indent="-344488">
              <a:spcBef>
                <a:spcPts val="800"/>
              </a:spcBef>
              <a:buNone/>
            </a:pPr>
            <a:r>
              <a:rPr lang="en-US" sz="1800" i="1" dirty="0" smtClean="0"/>
              <a:t>Responses </a:t>
            </a:r>
            <a:r>
              <a:rPr lang="en-US" sz="1800" i="1" dirty="0"/>
              <a:t>to this item will receive </a:t>
            </a:r>
            <a:r>
              <a:rPr lang="en-US" sz="1800" i="1" dirty="0" smtClean="0"/>
              <a:t>0–2 </a:t>
            </a:r>
            <a:r>
              <a:rPr lang="en-US" sz="1800" i="1" dirty="0"/>
              <a:t>points, based on the following: </a:t>
            </a:r>
          </a:p>
          <a:p>
            <a:pPr>
              <a:spcBef>
                <a:spcPts val="400"/>
              </a:spcBef>
              <a:buNone/>
            </a:pPr>
            <a:r>
              <a:rPr lang="en-US" sz="1800" u="sng" dirty="0"/>
              <a:t>2 points</a:t>
            </a:r>
            <a:r>
              <a:rPr lang="en-US" sz="1800" dirty="0"/>
              <a:t>: B, D </a:t>
            </a:r>
          </a:p>
          <a:p>
            <a:pPr>
              <a:spcBef>
                <a:spcPts val="400"/>
              </a:spcBef>
              <a:buNone/>
            </a:pPr>
            <a:r>
              <a:rPr lang="en-US" sz="1800" u="sng" dirty="0"/>
              <a:t>1 point</a:t>
            </a:r>
            <a:r>
              <a:rPr lang="en-US" sz="1800" dirty="0"/>
              <a:t>: Either B or D </a:t>
            </a:r>
          </a:p>
          <a:p>
            <a:pPr>
              <a:spcBef>
                <a:spcPts val="400"/>
              </a:spcBef>
              <a:buNone/>
            </a:pPr>
            <a:r>
              <a:rPr lang="en-US" sz="1800" u="sng" dirty="0"/>
              <a:t>0 points</a:t>
            </a:r>
            <a:r>
              <a:rPr lang="en-US" sz="1800" dirty="0"/>
              <a:t>: Any other combination of selections</a:t>
            </a:r>
            <a:r>
              <a:rPr lang="en-US" sz="1800" dirty="0" smtClean="0"/>
              <a:t>.</a:t>
            </a:r>
            <a:endParaRPr lang="en-US" sz="1800" dirty="0"/>
          </a:p>
        </p:txBody>
      </p:sp>
      <p:pic>
        <p:nvPicPr>
          <p:cNvPr id="7" name="Picture 6" descr="6item.jpg"/>
          <p:cNvPicPr>
            <a:picLocks noChangeAspect="1"/>
          </p:cNvPicPr>
          <p:nvPr/>
        </p:nvPicPr>
        <p:blipFill>
          <a:blip r:embed="rId4"/>
          <a:stretch>
            <a:fillRect/>
          </a:stretch>
        </p:blipFill>
        <p:spPr>
          <a:xfrm>
            <a:off x="4648200" y="1447800"/>
            <a:ext cx="4093210" cy="2090150"/>
          </a:xfrm>
          <a:prstGeom prst="rect">
            <a:avLst/>
          </a:prstGeom>
          <a:ln>
            <a:solidFill>
              <a:schemeClr val="tx2"/>
            </a:solidFill>
          </a:ln>
        </p:spPr>
      </p:pic>
    </p:spTree>
    <p:custDataLst>
      <p:tags r:id="rId1"/>
    </p:custDataLst>
    <p:extLst>
      <p:ext uri="{BB962C8B-B14F-4D97-AF65-F5344CB8AC3E}">
        <p14:creationId xmlns:p14="http://schemas.microsoft.com/office/powerpoint/2010/main" val="1156254517"/>
      </p:ext>
    </p:extLst>
  </p:cSld>
  <p:clrMapOvr>
    <a:masterClrMapping/>
  </p:clrMapOvr>
  <p:transition advTm="25433"/>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SBAC Non-Traditional </a:t>
            </a:r>
            <a:br>
              <a:rPr lang="en-US" dirty="0"/>
            </a:br>
            <a:r>
              <a:rPr lang="en-US" dirty="0"/>
              <a:t>Selected Response Item</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199"/>
            <a:ext cx="5562600" cy="5582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txBox="1">
            <a:spLocks noGrp="1"/>
          </p:cNvSpPr>
          <p:nvPr>
            <p:ph idx="1"/>
          </p:nvPr>
        </p:nvSpPr>
        <p:spPr>
          <a:xfrm>
            <a:off x="457200" y="1600200"/>
            <a:ext cx="184731" cy="584775"/>
          </a:xfrm>
          <a:prstGeom prst="rect">
            <a:avLst/>
          </a:prstGeom>
          <a:noFill/>
        </p:spPr>
        <p:txBody>
          <a:bodyPr wrap="none" rtlCol="0">
            <a:spAutoFit/>
          </a:bodyPr>
          <a:lstStyle/>
          <a:p>
            <a:pPr marL="0" indent="0">
              <a:buNone/>
            </a:pPr>
            <a:endParaRPr lang="en-US" b="1" dirty="0"/>
          </a:p>
        </p:txBody>
      </p:sp>
      <p:sp>
        <p:nvSpPr>
          <p:cNvPr id="6" name="TextBox 5"/>
          <p:cNvSpPr txBox="1"/>
          <p:nvPr/>
        </p:nvSpPr>
        <p:spPr>
          <a:xfrm>
            <a:off x="6096000" y="3825535"/>
            <a:ext cx="889987" cy="369332"/>
          </a:xfrm>
          <a:prstGeom prst="rect">
            <a:avLst/>
          </a:prstGeom>
          <a:noFill/>
        </p:spPr>
        <p:txBody>
          <a:bodyPr wrap="none" rtlCol="0">
            <a:spAutoFit/>
          </a:bodyPr>
          <a:lstStyle/>
          <a:p>
            <a:r>
              <a:rPr lang="en-US" b="1" dirty="0" smtClean="0"/>
              <a:t>DOK 2</a:t>
            </a:r>
            <a:endParaRPr lang="en-US" b="1" dirty="0"/>
          </a:p>
        </p:txBody>
      </p:sp>
    </p:spTree>
    <p:extLst>
      <p:ext uri="{BB962C8B-B14F-4D97-AF65-F5344CB8AC3E}">
        <p14:creationId xmlns:p14="http://schemas.microsoft.com/office/powerpoint/2010/main" val="413348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Constructed Response Items </a:t>
            </a:r>
            <a:endParaRPr lang="en-US" dirty="0"/>
          </a:p>
        </p:txBody>
      </p:sp>
      <p:sp>
        <p:nvSpPr>
          <p:cNvPr id="4" name="Text Placeholder 3"/>
          <p:cNvSpPr>
            <a:spLocks noGrp="1"/>
          </p:cNvSpPr>
          <p:nvPr>
            <p:ph type="body" idx="1"/>
          </p:nvPr>
        </p:nvSpPr>
        <p:spPr/>
        <p:txBody>
          <a:bodyPr/>
          <a:lstStyle/>
          <a:p>
            <a:r>
              <a:rPr lang="en-US" dirty="0" smtClean="0"/>
              <a:t>Rationale:</a:t>
            </a:r>
            <a:endParaRPr lang="en-US" dirty="0"/>
          </a:p>
        </p:txBody>
      </p:sp>
      <p:sp>
        <p:nvSpPr>
          <p:cNvPr id="3" name="Content Placeholder 2"/>
          <p:cNvSpPr>
            <a:spLocks noGrp="1"/>
          </p:cNvSpPr>
          <p:nvPr>
            <p:ph sz="half" idx="2"/>
          </p:nvPr>
        </p:nvSpPr>
        <p:spPr/>
        <p:txBody>
          <a:bodyPr/>
          <a:lstStyle/>
          <a:p>
            <a:pPr lvl="1">
              <a:buFont typeface="Arial" pitchFamily="34" charset="0"/>
              <a:buChar char="•"/>
            </a:pPr>
            <a:r>
              <a:rPr lang="en-US" dirty="0" smtClean="0"/>
              <a:t>Address assessment targets and claims that </a:t>
            </a:r>
            <a:br>
              <a:rPr lang="en-US" dirty="0" smtClean="0"/>
            </a:br>
            <a:r>
              <a:rPr lang="en-US" dirty="0" smtClean="0"/>
              <a:t>are of greater complexity </a:t>
            </a:r>
          </a:p>
          <a:p>
            <a:pPr marL="457200" lvl="1" indent="0">
              <a:buNone/>
            </a:pPr>
            <a:endParaRPr lang="en-US" dirty="0" smtClean="0"/>
          </a:p>
          <a:p>
            <a:pPr lvl="1">
              <a:buFont typeface="Arial" pitchFamily="34" charset="0"/>
              <a:buChar char="•"/>
            </a:pPr>
            <a:r>
              <a:rPr lang="en-US" dirty="0" smtClean="0"/>
              <a:t>Require more analytical thinking and reasoning</a:t>
            </a:r>
          </a:p>
          <a:p>
            <a:pPr marL="457200" lvl="1" indent="0">
              <a:buNone/>
            </a:pPr>
            <a:endParaRPr lang="en-US" dirty="0" smtClean="0"/>
          </a:p>
          <a:p>
            <a:pPr lvl="1">
              <a:buFont typeface="Arial" pitchFamily="34" charset="0"/>
              <a:buChar char="•"/>
            </a:pPr>
            <a:r>
              <a:rPr lang="en-US" dirty="0" smtClean="0"/>
              <a:t>Will be either brief or extended</a:t>
            </a:r>
            <a:endParaRPr lang="en-US" dirty="0"/>
          </a:p>
        </p:txBody>
      </p:sp>
      <p:sp>
        <p:nvSpPr>
          <p:cNvPr id="5" name="Text Placeholder 4"/>
          <p:cNvSpPr>
            <a:spLocks noGrp="1"/>
          </p:cNvSpPr>
          <p:nvPr>
            <p:ph type="body" sz="quarter" idx="3"/>
          </p:nvPr>
        </p:nvSpPr>
        <p:spPr/>
        <p:txBody>
          <a:bodyPr/>
          <a:lstStyle/>
          <a:p>
            <a:r>
              <a:rPr lang="en-US" dirty="0" smtClean="0"/>
              <a:t>Administration:</a:t>
            </a:r>
            <a:endParaRPr lang="en-US" dirty="0"/>
          </a:p>
        </p:txBody>
      </p:sp>
      <p:sp>
        <p:nvSpPr>
          <p:cNvPr id="6" name="Content Placeholder 5"/>
          <p:cNvSpPr>
            <a:spLocks noGrp="1"/>
          </p:cNvSpPr>
          <p:nvPr>
            <p:ph sz="quarter" idx="4"/>
          </p:nvPr>
        </p:nvSpPr>
        <p:spPr/>
        <p:txBody>
          <a:bodyPr>
            <a:normAutofit fontScale="85000" lnSpcReduction="10000"/>
          </a:bodyPr>
          <a:lstStyle/>
          <a:p>
            <a:pPr>
              <a:lnSpc>
                <a:spcPct val="110000"/>
              </a:lnSpc>
              <a:spcBef>
                <a:spcPts val="2000"/>
              </a:spcBef>
            </a:pPr>
            <a:r>
              <a:rPr lang="en-US" dirty="0" smtClean="0"/>
              <a:t>Administered </a:t>
            </a:r>
            <a:r>
              <a:rPr lang="en-US" dirty="0"/>
              <a:t>during the computer-adaptive component </a:t>
            </a:r>
          </a:p>
          <a:p>
            <a:pPr>
              <a:lnSpc>
                <a:spcPct val="110000"/>
              </a:lnSpc>
              <a:spcBef>
                <a:spcPts val="2000"/>
              </a:spcBef>
            </a:pPr>
            <a:r>
              <a:rPr lang="en-US" dirty="0"/>
              <a:t>Scored using artificial intelligence </a:t>
            </a:r>
          </a:p>
          <a:p>
            <a:pPr>
              <a:lnSpc>
                <a:spcPct val="110000"/>
              </a:lnSpc>
              <a:spcBef>
                <a:spcPts val="2000"/>
              </a:spcBef>
            </a:pPr>
            <a:r>
              <a:rPr lang="en-US" dirty="0"/>
              <a:t>Most constructed response items take between 1 and 5 minutes to complete </a:t>
            </a:r>
          </a:p>
          <a:p>
            <a:pPr>
              <a:lnSpc>
                <a:spcPct val="110000"/>
              </a:lnSpc>
              <a:spcBef>
                <a:spcPts val="2000"/>
              </a:spcBef>
            </a:pPr>
            <a:r>
              <a:rPr lang="en-US" dirty="0"/>
              <a:t>Some more complex items may take up to </a:t>
            </a:r>
            <a:br>
              <a:rPr lang="en-US" dirty="0"/>
            </a:br>
            <a:r>
              <a:rPr lang="en-US" dirty="0"/>
              <a:t>10 minutes to complete </a:t>
            </a:r>
          </a:p>
          <a:p>
            <a:endParaRPr lang="en-US" dirty="0"/>
          </a:p>
        </p:txBody>
      </p:sp>
    </p:spTree>
    <p:extLst>
      <p:ext uri="{BB962C8B-B14F-4D97-AF65-F5344CB8AC3E}">
        <p14:creationId xmlns:p14="http://schemas.microsoft.com/office/powerpoint/2010/main" val="1875632271"/>
      </p:ext>
    </p:extLst>
  </p:cSld>
  <p:clrMapOvr>
    <a:masterClrMapping/>
  </p:clrMapOvr>
  <p:transition advTm="1776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Components of </a:t>
            </a:r>
            <a:r>
              <a:rPr lang="en-US" dirty="0"/>
              <a:t/>
            </a:r>
            <a:br>
              <a:rPr lang="en-US" dirty="0"/>
            </a:br>
            <a:r>
              <a:rPr lang="en-US" dirty="0"/>
              <a:t>Constructed Response Item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45720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4000500" y="2350084"/>
            <a:ext cx="4978400" cy="2797649"/>
            <a:chOff x="4000500" y="2350084"/>
            <a:chExt cx="4978400" cy="2797649"/>
          </a:xfrm>
        </p:grpSpPr>
        <p:grpSp>
          <p:nvGrpSpPr>
            <p:cNvPr id="6" name="Group 5"/>
            <p:cNvGrpSpPr/>
            <p:nvPr/>
          </p:nvGrpSpPr>
          <p:grpSpPr>
            <a:xfrm>
              <a:off x="4000500" y="2350084"/>
              <a:ext cx="4978400" cy="2797649"/>
              <a:chOff x="4000500" y="2350084"/>
              <a:chExt cx="4978400" cy="2797649"/>
            </a:xfrm>
          </p:grpSpPr>
          <p:sp>
            <p:nvSpPr>
              <p:cNvPr id="8" name="Rectangle 7"/>
              <p:cNvSpPr/>
              <p:nvPr/>
            </p:nvSpPr>
            <p:spPr>
              <a:xfrm>
                <a:off x="8030592" y="4717101"/>
                <a:ext cx="948308" cy="430632"/>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2000" b="1" dirty="0" smtClean="0">
                    <a:solidFill>
                      <a:srgbClr val="000000"/>
                    </a:solidFill>
                    <a:cs typeface="Calibri"/>
                  </a:rPr>
                  <a:t>STEM</a:t>
                </a:r>
                <a:endParaRPr lang="en-US" b="1" i="1" dirty="0" smtClean="0">
                  <a:solidFill>
                    <a:srgbClr val="000000"/>
                  </a:solidFill>
                  <a:cs typeface="Calibri"/>
                </a:endParaRPr>
              </a:p>
            </p:txBody>
          </p:sp>
          <p:cxnSp>
            <p:nvCxnSpPr>
              <p:cNvPr id="9" name="Straight Connector 8"/>
              <p:cNvCxnSpPr/>
              <p:nvPr/>
            </p:nvCxnSpPr>
            <p:spPr>
              <a:xfrm>
                <a:off x="6350000" y="4963409"/>
                <a:ext cx="1863793" cy="1588"/>
              </a:xfrm>
              <a:prstGeom prst="line">
                <a:avLst/>
              </a:prstGeom>
              <a:ln>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7293185" y="2350084"/>
                <a:ext cx="1358900" cy="430632"/>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2000" b="1" dirty="0" smtClean="0">
                    <a:solidFill>
                      <a:srgbClr val="000000"/>
                    </a:solidFill>
                    <a:cs typeface="Calibri"/>
                  </a:rPr>
                  <a:t>STIMULI</a:t>
                </a:r>
                <a:endParaRPr lang="en-US" b="1" i="1" dirty="0" smtClean="0">
                  <a:solidFill>
                    <a:srgbClr val="000000"/>
                  </a:solidFill>
                  <a:cs typeface="Calibri"/>
                </a:endParaRPr>
              </a:p>
            </p:txBody>
          </p:sp>
          <p:cxnSp>
            <p:nvCxnSpPr>
              <p:cNvPr id="11" name="Straight Connector 10"/>
              <p:cNvCxnSpPr/>
              <p:nvPr/>
            </p:nvCxnSpPr>
            <p:spPr>
              <a:xfrm>
                <a:off x="4000500" y="2551997"/>
                <a:ext cx="3441700" cy="1588"/>
              </a:xfrm>
              <a:prstGeom prst="line">
                <a:avLst/>
              </a:prstGeom>
              <a:ln>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grpSp>
        <p:cxnSp>
          <p:nvCxnSpPr>
            <p:cNvPr id="7" name="Straight Connector 6"/>
            <p:cNvCxnSpPr/>
            <p:nvPr/>
          </p:nvCxnSpPr>
          <p:spPr>
            <a:xfrm flipV="1">
              <a:off x="4533900" y="2565400"/>
              <a:ext cx="2908300" cy="1371601"/>
            </a:xfrm>
            <a:prstGeom prst="line">
              <a:avLst/>
            </a:prstGeom>
            <a:ln>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grpSp>
      <p:sp>
        <p:nvSpPr>
          <p:cNvPr id="12" name="Content Placeholder 11"/>
          <p:cNvSpPr txBox="1">
            <a:spLocks noGrp="1"/>
          </p:cNvSpPr>
          <p:nvPr>
            <p:ph idx="1"/>
          </p:nvPr>
        </p:nvSpPr>
        <p:spPr>
          <a:xfrm>
            <a:off x="457200" y="1600200"/>
            <a:ext cx="184731" cy="584775"/>
          </a:xfrm>
          <a:prstGeom prst="rect">
            <a:avLst/>
          </a:prstGeom>
          <a:noFill/>
        </p:spPr>
        <p:txBody>
          <a:bodyPr wrap="none" rtlCol="0">
            <a:spAutoFit/>
          </a:bodyPr>
          <a:lstStyle/>
          <a:p>
            <a:pPr marL="0" indent="0">
              <a:buNone/>
            </a:pPr>
            <a:endParaRPr lang="en-US" b="1" dirty="0"/>
          </a:p>
        </p:txBody>
      </p:sp>
      <p:sp>
        <p:nvSpPr>
          <p:cNvPr id="13" name="TextBox 12"/>
          <p:cNvSpPr txBox="1"/>
          <p:nvPr/>
        </p:nvSpPr>
        <p:spPr>
          <a:xfrm>
            <a:off x="5460013" y="3937001"/>
            <a:ext cx="889987" cy="369332"/>
          </a:xfrm>
          <a:prstGeom prst="rect">
            <a:avLst/>
          </a:prstGeom>
          <a:noFill/>
        </p:spPr>
        <p:txBody>
          <a:bodyPr wrap="none" rtlCol="0">
            <a:spAutoFit/>
          </a:bodyPr>
          <a:lstStyle/>
          <a:p>
            <a:r>
              <a:rPr lang="en-US" b="1" dirty="0" smtClean="0"/>
              <a:t>DOK 2</a:t>
            </a:r>
            <a:endParaRPr lang="en-US" b="1" dirty="0"/>
          </a:p>
        </p:txBody>
      </p:sp>
    </p:spTree>
    <p:extLst>
      <p:ext uri="{BB962C8B-B14F-4D97-AF65-F5344CB8AC3E}">
        <p14:creationId xmlns:p14="http://schemas.microsoft.com/office/powerpoint/2010/main" val="267273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nodePh="1">
                                  <p:stCondLst>
                                    <p:cond delay="0"/>
                                  </p:stCondLst>
                                  <p:endCondLst>
                                    <p:cond evt="begin" delay="0">
                                      <p:tn val="9"/>
                                    </p:cond>
                                  </p:end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circle(in)">
                                      <p:cBhvr>
                                        <p:cTn id="11" dur="20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Technology-Enhanced Items</a:t>
            </a:r>
            <a:endParaRPr lang="en-US" dirty="0"/>
          </a:p>
        </p:txBody>
      </p:sp>
      <p:sp>
        <p:nvSpPr>
          <p:cNvPr id="5" name="Content Placeholder 4"/>
          <p:cNvSpPr>
            <a:spLocks noGrp="1"/>
          </p:cNvSpPr>
          <p:nvPr>
            <p:ph idx="1"/>
          </p:nvPr>
        </p:nvSpPr>
        <p:spPr/>
        <p:txBody>
          <a:bodyPr>
            <a:normAutofit fontScale="92500" lnSpcReduction="20000"/>
          </a:bodyPr>
          <a:lstStyle/>
          <a:p>
            <a:pPr>
              <a:spcBef>
                <a:spcPts val="2000"/>
              </a:spcBef>
            </a:pPr>
            <a:r>
              <a:rPr lang="en-US" dirty="0" smtClean="0"/>
              <a:t>Specialized interaction</a:t>
            </a:r>
          </a:p>
          <a:p>
            <a:pPr>
              <a:spcBef>
                <a:spcPts val="2000"/>
              </a:spcBef>
            </a:pPr>
            <a:r>
              <a:rPr lang="en-US" dirty="0" smtClean="0"/>
              <a:t>May have digital media for stimulus</a:t>
            </a:r>
          </a:p>
          <a:p>
            <a:pPr>
              <a:spcBef>
                <a:spcPts val="2000"/>
              </a:spcBef>
            </a:pPr>
            <a:r>
              <a:rPr lang="en-US" dirty="0" smtClean="0"/>
              <a:t>Same requirements as selected and constructed response items</a:t>
            </a:r>
          </a:p>
          <a:p>
            <a:pPr>
              <a:spcBef>
                <a:spcPts val="2000"/>
              </a:spcBef>
            </a:pPr>
            <a:r>
              <a:rPr lang="en-US" dirty="0" smtClean="0"/>
              <a:t>Students manipulate information</a:t>
            </a:r>
          </a:p>
          <a:p>
            <a:pPr>
              <a:spcBef>
                <a:spcPts val="2000"/>
              </a:spcBef>
            </a:pPr>
            <a:r>
              <a:rPr lang="en-US" dirty="0" smtClean="0"/>
              <a:t>Defined responses</a:t>
            </a:r>
          </a:p>
          <a:p>
            <a:pPr marL="0" indent="0">
              <a:spcBef>
                <a:spcPts val="2000"/>
              </a:spcBef>
              <a:buNone/>
            </a:pPr>
            <a:r>
              <a:rPr lang="en-US" dirty="0" smtClean="0"/>
              <a:t>View SMARTER Balanced Sample Items</a:t>
            </a:r>
          </a:p>
          <a:p>
            <a:pPr marL="0" lvl="0" indent="0">
              <a:spcBef>
                <a:spcPts val="2000"/>
              </a:spcBef>
              <a:buNone/>
            </a:pPr>
            <a:r>
              <a:rPr lang="en-US" sz="1200" dirty="0">
                <a:hlinkClick r:id="rId4"/>
              </a:rPr>
              <a:t>http://</a:t>
            </a:r>
            <a:r>
              <a:rPr lang="en-US" sz="1200" dirty="0" smtClean="0">
                <a:hlinkClick r:id="rId4"/>
              </a:rPr>
              <a:t>sampleitems.smarterbalanced.org/itempreview/sbac/index.htm</a:t>
            </a:r>
            <a:endParaRPr lang="en-US" sz="1200" dirty="0" smtClean="0"/>
          </a:p>
          <a:p>
            <a:pPr marL="0" lvl="0" indent="0">
              <a:spcBef>
                <a:spcPts val="2000"/>
              </a:spcBef>
              <a:buNone/>
            </a:pPr>
            <a:endParaRPr lang="en-US" dirty="0" smtClean="0"/>
          </a:p>
        </p:txBody>
      </p:sp>
    </p:spTree>
    <p:custDataLst>
      <p:tags r:id="rId1"/>
    </p:custDataLst>
    <p:extLst>
      <p:ext uri="{BB962C8B-B14F-4D97-AF65-F5344CB8AC3E}">
        <p14:creationId xmlns:p14="http://schemas.microsoft.com/office/powerpoint/2010/main" val="2276809044"/>
      </p:ext>
    </p:extLst>
  </p:cSld>
  <p:clrMapOvr>
    <a:masterClrMapping/>
  </p:clrMapOvr>
  <p:transition advTm="5288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the Common Core </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http://blog.mrmeyer.com</a:t>
            </a:r>
            <a:r>
              <a:rPr lang="en-US" dirty="0" smtClean="0">
                <a:hlinkClick r:id="rId2"/>
              </a:rPr>
              <a:t>/</a:t>
            </a:r>
            <a:endParaRPr lang="en-US" dirty="0" smtClean="0"/>
          </a:p>
          <a:p>
            <a:pPr marL="0" indent="0">
              <a:buNone/>
            </a:pPr>
            <a:r>
              <a:rPr lang="en-US" dirty="0">
                <a:hlinkClick r:id="rId3"/>
              </a:rPr>
              <a:t>http://threeacts.mrmeyer.com/splittime</a:t>
            </a:r>
            <a:r>
              <a:rPr lang="en-US" dirty="0" smtClean="0">
                <a:hlinkClick r:id="rId3"/>
              </a:rPr>
              <a:t>/</a:t>
            </a:r>
            <a:endParaRPr lang="en-US" dirty="0" smtClean="0"/>
          </a:p>
          <a:p>
            <a:pPr marL="0" indent="0">
              <a:buNone/>
            </a:pPr>
            <a:endParaRPr lang="en-US" dirty="0"/>
          </a:p>
          <a:p>
            <a:pPr marL="0" indent="0">
              <a:buNone/>
            </a:pPr>
            <a:endParaRPr lang="en-US" dirty="0" smtClean="0"/>
          </a:p>
          <a:p>
            <a:pPr marL="0" indent="0">
              <a:buNone/>
            </a:pPr>
            <a:r>
              <a:rPr lang="en-US" dirty="0" smtClean="0"/>
              <a:t>		Snapshots:  Implementing the 						Common Core </a:t>
            </a:r>
            <a:endParaRPr lang="en-US" dirty="0"/>
          </a:p>
        </p:txBody>
      </p:sp>
      <p:pic>
        <p:nvPicPr>
          <p:cNvPr id="4" name="Picture 2" descr="C:\Documents and Settings\User\Local Settings\Temporary Internet Files\Content.IE5\DSCJQ77F\MC90044148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48000"/>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86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Claim 2 – Problem Solving</a:t>
            </a:r>
            <a:br>
              <a:rPr lang="en-US" dirty="0" smtClean="0"/>
            </a:br>
            <a:r>
              <a:rPr lang="en-US" dirty="0" smtClean="0"/>
              <a:t>Across All Grade Levels </a:t>
            </a:r>
          </a:p>
        </p:txBody>
      </p:sp>
      <p:sp>
        <p:nvSpPr>
          <p:cNvPr id="3" name="Content Placeholder 2"/>
          <p:cNvSpPr>
            <a:spLocks noGrp="1"/>
          </p:cNvSpPr>
          <p:nvPr>
            <p:ph idx="1"/>
          </p:nvPr>
        </p:nvSpPr>
        <p:spPr/>
        <p:txBody>
          <a:bodyPr>
            <a:normAutofit lnSpcReduction="10000"/>
          </a:bodyPr>
          <a:lstStyle/>
          <a:p>
            <a:pPr>
              <a:spcBef>
                <a:spcPts val="1800"/>
              </a:spcBef>
            </a:pPr>
            <a:r>
              <a:rPr lang="en-US" dirty="0" smtClean="0"/>
              <a:t>Selected Response, Constructed Response, Extended Response, and Technology-Enhanced items that </a:t>
            </a:r>
            <a:r>
              <a:rPr lang="en-US" dirty="0"/>
              <a:t>focus on problem solving </a:t>
            </a:r>
          </a:p>
          <a:p>
            <a:pPr>
              <a:spcBef>
                <a:spcPts val="1800"/>
              </a:spcBef>
            </a:pPr>
            <a:r>
              <a:rPr lang="en-US" dirty="0" smtClean="0"/>
              <a:t>Items and tasks require </a:t>
            </a:r>
            <a:r>
              <a:rPr lang="en-US" dirty="0"/>
              <a:t>students to </a:t>
            </a:r>
            <a:r>
              <a:rPr lang="en-US" u="sng" dirty="0"/>
              <a:t>construct their own pathway to the solution </a:t>
            </a:r>
          </a:p>
          <a:p>
            <a:pPr>
              <a:spcBef>
                <a:spcPts val="1800"/>
              </a:spcBef>
            </a:pPr>
            <a:r>
              <a:rPr lang="en-US" dirty="0"/>
              <a:t>Relevant verbs include: </a:t>
            </a:r>
          </a:p>
          <a:p>
            <a:pPr lvl="1">
              <a:spcBef>
                <a:spcPts val="400"/>
              </a:spcBef>
            </a:pPr>
            <a:r>
              <a:rPr lang="en-US" dirty="0">
                <a:solidFill>
                  <a:schemeClr val="accent2">
                    <a:lumMod val="50000"/>
                  </a:schemeClr>
                </a:solidFill>
              </a:rPr>
              <a:t>understand, solve, apply, describe, illustrate, interpret, and </a:t>
            </a:r>
            <a:r>
              <a:rPr lang="en-US" dirty="0" smtClean="0">
                <a:solidFill>
                  <a:schemeClr val="accent2">
                    <a:lumMod val="50000"/>
                  </a:schemeClr>
                </a:solidFill>
              </a:rPr>
              <a:t>analyze</a:t>
            </a:r>
            <a:endParaRPr lang="en-US" dirty="0">
              <a:solidFill>
                <a:schemeClr val="accent2">
                  <a:lumMod val="50000"/>
                </a:schemeClr>
              </a:solidFill>
            </a:endParaRPr>
          </a:p>
        </p:txBody>
      </p:sp>
    </p:spTree>
    <p:custDataLst>
      <p:tags r:id="rId1"/>
    </p:custDataLst>
    <p:extLst>
      <p:ext uri="{BB962C8B-B14F-4D97-AF65-F5344CB8AC3E}">
        <p14:creationId xmlns:p14="http://schemas.microsoft.com/office/powerpoint/2010/main" val="3512431485"/>
      </p:ext>
    </p:extLst>
  </p:cSld>
  <p:clrMapOvr>
    <a:masterClrMapping/>
  </p:clrMapOvr>
  <p:transition advTm="46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Targets</a:t>
            </a:r>
            <a:br>
              <a:rPr lang="en-US" dirty="0" smtClean="0"/>
            </a:br>
            <a:r>
              <a:rPr lang="en-US" dirty="0" smtClean="0"/>
              <a:t>Claim 2 – Problem Solving</a:t>
            </a:r>
            <a:endParaRPr lang="en-US" dirty="0"/>
          </a:p>
        </p:txBody>
      </p:sp>
      <p:sp>
        <p:nvSpPr>
          <p:cNvPr id="3" name="Content Placeholder 2"/>
          <p:cNvSpPr>
            <a:spLocks noGrp="1"/>
          </p:cNvSpPr>
          <p:nvPr>
            <p:ph idx="1"/>
          </p:nvPr>
        </p:nvSpPr>
        <p:spPr>
          <a:xfrm>
            <a:off x="492480" y="2623382"/>
            <a:ext cx="8229600" cy="3392249"/>
          </a:xfrm>
        </p:spPr>
        <p:txBody>
          <a:bodyPr>
            <a:normAutofit/>
          </a:bodyPr>
          <a:lstStyle/>
          <a:p>
            <a:pPr marL="514350" lvl="0" indent="-514350">
              <a:spcBef>
                <a:spcPts val="2000"/>
              </a:spcBef>
              <a:buSzPct val="100000"/>
              <a:buFont typeface="+mj-lt"/>
              <a:buAutoNum type="alphaUcPeriod"/>
            </a:pPr>
            <a:r>
              <a:rPr lang="en-US" sz="2400" dirty="0" smtClean="0"/>
              <a:t>Apply mathematics to solve well-posed problems arising in everyday life, society, and the workplace</a:t>
            </a:r>
          </a:p>
          <a:p>
            <a:pPr marL="514350" lvl="0" indent="-514350">
              <a:spcBef>
                <a:spcPts val="2000"/>
              </a:spcBef>
              <a:buSzPct val="100000"/>
              <a:buFont typeface="+mj-lt"/>
              <a:buAutoNum type="alphaUcPeriod"/>
            </a:pPr>
            <a:r>
              <a:rPr lang="en-US" sz="2400" dirty="0" smtClean="0"/>
              <a:t>Select and use tools strategically</a:t>
            </a:r>
          </a:p>
          <a:p>
            <a:pPr marL="514350" lvl="0" indent="-514350">
              <a:spcBef>
                <a:spcPts val="2000"/>
              </a:spcBef>
              <a:buSzPct val="100000"/>
              <a:buFont typeface="+mj-lt"/>
              <a:buAutoNum type="alphaUcPeriod"/>
            </a:pPr>
            <a:r>
              <a:rPr lang="en-US" sz="2400" dirty="0" smtClean="0"/>
              <a:t>Interpret results in the context of the situation</a:t>
            </a:r>
          </a:p>
          <a:p>
            <a:pPr marL="514350" lvl="0" indent="-514350">
              <a:spcBef>
                <a:spcPts val="2000"/>
              </a:spcBef>
              <a:buSzPct val="100000"/>
              <a:buFont typeface="+mj-lt"/>
              <a:buAutoNum type="alphaUcPeriod"/>
            </a:pPr>
            <a:r>
              <a:rPr lang="en-US" sz="2400" dirty="0" smtClean="0"/>
              <a:t>Identify important quantities in a practical situation and </a:t>
            </a:r>
            <a:br>
              <a:rPr lang="en-US" sz="2400" dirty="0" smtClean="0"/>
            </a:br>
            <a:r>
              <a:rPr lang="en-US" sz="2400" dirty="0" smtClean="0"/>
              <a:t>map their relationships.</a:t>
            </a:r>
          </a:p>
        </p:txBody>
      </p:sp>
      <p:sp>
        <p:nvSpPr>
          <p:cNvPr id="4" name="Rectangle 3"/>
          <p:cNvSpPr/>
          <p:nvPr/>
        </p:nvSpPr>
        <p:spPr>
          <a:xfrm>
            <a:off x="511554" y="1349605"/>
            <a:ext cx="8290676" cy="1107996"/>
          </a:xfrm>
          <a:prstGeom prst="rect">
            <a:avLst/>
          </a:prstGeom>
        </p:spPr>
        <p:txBody>
          <a:bodyPr wrap="square">
            <a:spAutoFit/>
          </a:bodyPr>
          <a:lstStyle/>
          <a:p>
            <a:r>
              <a:rPr lang="en-US" sz="2200" b="1" dirty="0" smtClean="0"/>
              <a:t>Claim 2: </a:t>
            </a:r>
            <a:r>
              <a:rPr lang="en-US" sz="2200" dirty="0" smtClean="0"/>
              <a:t>Students </a:t>
            </a:r>
            <a:r>
              <a:rPr lang="en-US" sz="2200" dirty="0"/>
              <a:t>can solve a range of complex well-posed problems in pure and applied mathematics, making productive use of knowledge and problem solving strategies. 	</a:t>
            </a:r>
          </a:p>
        </p:txBody>
      </p:sp>
    </p:spTree>
    <p:custDataLst>
      <p:tags r:id="rId1"/>
    </p:custDataLst>
    <p:extLst>
      <p:ext uri="{BB962C8B-B14F-4D97-AF65-F5344CB8AC3E}">
        <p14:creationId xmlns:p14="http://schemas.microsoft.com/office/powerpoint/2010/main" val="348590553"/>
      </p:ext>
    </p:extLst>
  </p:cSld>
  <p:clrMapOvr>
    <a:masterClrMapping/>
  </p:clrMapOvr>
  <p:transition advTm="572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#2:  Problem Solving</a:t>
            </a: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1"/>
            <a:ext cx="6546118" cy="495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78472" y="2133600"/>
            <a:ext cx="889987" cy="369332"/>
          </a:xfrm>
          <a:prstGeom prst="rect">
            <a:avLst/>
          </a:prstGeom>
          <a:noFill/>
        </p:spPr>
        <p:txBody>
          <a:bodyPr wrap="none" rtlCol="0">
            <a:spAutoFit/>
          </a:bodyPr>
          <a:lstStyle/>
          <a:p>
            <a:r>
              <a:rPr lang="en-US" b="1" dirty="0" smtClean="0"/>
              <a:t>DOK 3</a:t>
            </a:r>
            <a:endParaRPr lang="en-US" b="1" dirty="0"/>
          </a:p>
        </p:txBody>
      </p:sp>
    </p:spTree>
    <p:extLst>
      <p:ext uri="{BB962C8B-B14F-4D97-AF65-F5344CB8AC3E}">
        <p14:creationId xmlns:p14="http://schemas.microsoft.com/office/powerpoint/2010/main" val="20369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extLst>
              <p:ext uri="{D42A27DB-BD31-4B8C-83A1-F6EECF244321}">
                <p14:modId xmlns:p14="http://schemas.microsoft.com/office/powerpoint/2010/main" val="1512506223"/>
              </p:ext>
            </p:extLst>
          </p:nvPr>
        </p:nvGraphicFramePr>
        <p:xfrm>
          <a:off x="2895600" y="2004877"/>
          <a:ext cx="3756025" cy="3390900"/>
        </p:xfrm>
        <a:graphic>
          <a:graphicData uri="http://schemas.openxmlformats.org/presentationml/2006/ole">
            <mc:AlternateContent xmlns:mc="http://schemas.openxmlformats.org/markup-compatibility/2006">
              <mc:Choice xmlns:v="urn:schemas-microsoft-com:vml" Requires="v">
                <p:oleObj spid="_x0000_s3146" name="Microsoft ClipArt Gallery" r:id="rId3" imgW="3244320" imgH="3390840" progId="MS_ClipArt_Gallery">
                  <p:embed/>
                </p:oleObj>
              </mc:Choice>
              <mc:Fallback>
                <p:oleObj name="Microsoft ClipArt Gallery" r:id="rId3" imgW="3244320" imgH="3390840"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004877"/>
                        <a:ext cx="3756025" cy="3390900"/>
                      </a:xfrm>
                      <a:prstGeom prst="rect">
                        <a:avLst/>
                      </a:prstGeom>
                      <a:noFill/>
                      <a:ln>
                        <a:noFill/>
                      </a:ln>
                      <a:effectLst/>
                    </p:spPr>
                  </p:pic>
                </p:oleObj>
              </mc:Fallback>
            </mc:AlternateContent>
          </a:graphicData>
        </a:graphic>
      </p:graphicFrame>
      <p:sp>
        <p:nvSpPr>
          <p:cNvPr id="27651" name="Text Box 3"/>
          <p:cNvSpPr txBox="1">
            <a:spLocks noChangeArrowheads="1"/>
          </p:cNvSpPr>
          <p:nvPr/>
        </p:nvSpPr>
        <p:spPr bwMode="auto">
          <a:xfrm>
            <a:off x="1600200" y="2133600"/>
            <a:ext cx="21796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pPr>
            <a:r>
              <a:rPr lang="en-US" b="1" dirty="0">
                <a:solidFill>
                  <a:schemeClr val="tx2"/>
                </a:solidFill>
                <a:effectLst>
                  <a:outerShdw blurRad="38100" dist="38100" dir="2700000" algn="tl">
                    <a:srgbClr val="000000"/>
                  </a:outerShdw>
                </a:effectLst>
                <a:latin typeface="Arial" charset="0"/>
              </a:rPr>
              <a:t>Curriculum </a:t>
            </a:r>
          </a:p>
          <a:p>
            <a:pPr eaLnBrk="0" hangingPunct="0">
              <a:spcBef>
                <a:spcPct val="0"/>
              </a:spcBef>
            </a:pPr>
            <a:r>
              <a:rPr lang="en-US" b="1" dirty="0">
                <a:solidFill>
                  <a:schemeClr val="tx2"/>
                </a:solidFill>
                <a:effectLst>
                  <a:outerShdw blurRad="38100" dist="38100" dir="2700000" algn="tl">
                    <a:srgbClr val="000000"/>
                  </a:outerShdw>
                </a:effectLst>
                <a:latin typeface="Arial" charset="0"/>
              </a:rPr>
              <a:t>Alignment</a:t>
            </a:r>
            <a:endParaRPr lang="en-US" sz="2400" dirty="0"/>
          </a:p>
        </p:txBody>
      </p:sp>
      <p:sp>
        <p:nvSpPr>
          <p:cNvPr id="27652" name="Text Box 4"/>
          <p:cNvSpPr txBox="1">
            <a:spLocks noChangeArrowheads="1"/>
          </p:cNvSpPr>
          <p:nvPr/>
        </p:nvSpPr>
        <p:spPr bwMode="auto">
          <a:xfrm>
            <a:off x="6147033" y="2743200"/>
            <a:ext cx="21796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pPr>
            <a:r>
              <a:rPr lang="en-US" b="1" dirty="0">
                <a:solidFill>
                  <a:schemeClr val="tx2"/>
                </a:solidFill>
                <a:effectLst>
                  <a:outerShdw blurRad="38100" dist="38100" dir="2700000" algn="tl">
                    <a:srgbClr val="000000"/>
                  </a:outerShdw>
                </a:effectLst>
                <a:latin typeface="Arial" charset="0"/>
              </a:rPr>
              <a:t>Curriculum </a:t>
            </a:r>
          </a:p>
          <a:p>
            <a:pPr eaLnBrk="0" hangingPunct="0">
              <a:spcBef>
                <a:spcPct val="0"/>
              </a:spcBef>
            </a:pPr>
            <a:r>
              <a:rPr lang="en-US" b="1" dirty="0">
                <a:solidFill>
                  <a:schemeClr val="tx2"/>
                </a:solidFill>
                <a:effectLst>
                  <a:outerShdw blurRad="38100" dist="38100" dir="2700000" algn="tl">
                    <a:srgbClr val="000000"/>
                  </a:outerShdw>
                </a:effectLst>
                <a:latin typeface="Arial" charset="0"/>
              </a:rPr>
              <a:t>Mapping</a:t>
            </a:r>
            <a:endParaRPr lang="en-US" sz="2400" b="1" dirty="0">
              <a:solidFill>
                <a:schemeClr val="tx2"/>
              </a:solidFill>
              <a:latin typeface="Arial" charset="0"/>
            </a:endParaRPr>
          </a:p>
        </p:txBody>
      </p:sp>
      <p:sp>
        <p:nvSpPr>
          <p:cNvPr id="27653" name="Text Box 5"/>
          <p:cNvSpPr txBox="1">
            <a:spLocks noChangeArrowheads="1"/>
          </p:cNvSpPr>
          <p:nvPr/>
        </p:nvSpPr>
        <p:spPr bwMode="auto">
          <a:xfrm>
            <a:off x="5160706" y="5486400"/>
            <a:ext cx="21796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pPr>
            <a:r>
              <a:rPr lang="en-US" b="1" dirty="0">
                <a:solidFill>
                  <a:schemeClr val="tx2"/>
                </a:solidFill>
                <a:effectLst>
                  <a:outerShdw blurRad="38100" dist="38100" dir="2700000" algn="tl">
                    <a:srgbClr val="000000"/>
                  </a:outerShdw>
                </a:effectLst>
                <a:latin typeface="Arial" charset="0"/>
              </a:rPr>
              <a:t>Curriculum </a:t>
            </a:r>
          </a:p>
          <a:p>
            <a:pPr eaLnBrk="0" hangingPunct="0">
              <a:spcBef>
                <a:spcPct val="0"/>
              </a:spcBef>
            </a:pPr>
            <a:r>
              <a:rPr lang="en-US" b="1" dirty="0">
                <a:solidFill>
                  <a:schemeClr val="tx2"/>
                </a:solidFill>
                <a:effectLst>
                  <a:outerShdw blurRad="38100" dist="38100" dir="2700000" algn="tl">
                    <a:srgbClr val="000000"/>
                  </a:outerShdw>
                </a:effectLst>
                <a:latin typeface="Arial" charset="0"/>
              </a:rPr>
              <a:t>Pacing</a:t>
            </a:r>
            <a:endParaRPr lang="en-US" sz="2400" b="1" dirty="0">
              <a:solidFill>
                <a:schemeClr val="tx2"/>
              </a:solidFill>
              <a:latin typeface="Arial" charset="0"/>
            </a:endParaRPr>
          </a:p>
        </p:txBody>
      </p:sp>
      <p:sp>
        <p:nvSpPr>
          <p:cNvPr id="27654" name="Text Box 6"/>
          <p:cNvSpPr txBox="1">
            <a:spLocks noChangeArrowheads="1"/>
          </p:cNvSpPr>
          <p:nvPr/>
        </p:nvSpPr>
        <p:spPr bwMode="auto">
          <a:xfrm>
            <a:off x="990600" y="458698"/>
            <a:ext cx="72426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pPr>
            <a:r>
              <a:rPr lang="en-US" sz="4400" b="1" dirty="0" smtClean="0">
                <a:solidFill>
                  <a:schemeClr val="tx2"/>
                </a:solidFill>
                <a:effectLst>
                  <a:outerShdw blurRad="38100" dist="38100" dir="2700000" algn="tl">
                    <a:srgbClr val="000000"/>
                  </a:outerShdw>
                </a:effectLst>
                <a:latin typeface="Tahoma" pitchFamily="34" charset="0"/>
              </a:rPr>
              <a:t>Curriculum Development</a:t>
            </a:r>
            <a:endParaRPr lang="en-US" sz="4000" b="1" dirty="0">
              <a:solidFill>
                <a:srgbClr val="000099"/>
              </a:solidFill>
              <a:latin typeface="Tahoma" pitchFamily="34" charset="0"/>
            </a:endParaRPr>
          </a:p>
        </p:txBody>
      </p:sp>
      <p:sp>
        <p:nvSpPr>
          <p:cNvPr id="27657" name="Text Box 9"/>
          <p:cNvSpPr txBox="1">
            <a:spLocks noChangeArrowheads="1"/>
          </p:cNvSpPr>
          <p:nvPr/>
        </p:nvSpPr>
        <p:spPr bwMode="auto">
          <a:xfrm>
            <a:off x="4790439" y="1260599"/>
            <a:ext cx="1981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0"/>
              </a:spcBef>
            </a:pPr>
            <a:r>
              <a:rPr lang="en-US" b="1" dirty="0">
                <a:solidFill>
                  <a:schemeClr val="tx2"/>
                </a:solidFill>
                <a:effectLst>
                  <a:outerShdw blurRad="38100" dist="38100" dir="2700000" algn="tl">
                    <a:srgbClr val="000000">
                      <a:alpha val="43137"/>
                    </a:srgbClr>
                  </a:outerShdw>
                </a:effectLst>
                <a:latin typeface="Arial" pitchFamily="34" charset="0"/>
                <a:cs typeface="Arial" pitchFamily="34" charset="0"/>
              </a:rPr>
              <a:t>Next steps take us here</a:t>
            </a:r>
            <a:r>
              <a:rPr lang="en-US" b="1" i="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t>
            </a:r>
          </a:p>
          <a:p>
            <a:pPr algn="ctr" eaLnBrk="0" hangingPunct="0">
              <a:spcBef>
                <a:spcPct val="0"/>
              </a:spcBef>
            </a:pPr>
            <a:r>
              <a:rPr lang="en-US" b="1" i="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2012 – 2013</a:t>
            </a:r>
          </a:p>
          <a:p>
            <a:pPr algn="ctr" eaLnBrk="0" hangingPunct="0">
              <a:spcBef>
                <a:spcPct val="0"/>
              </a:spcBef>
            </a:pPr>
            <a:r>
              <a:rPr lang="en-US" b="1" i="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2013 - 2014</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27658" name="AutoShape 10"/>
          <p:cNvSpPr>
            <a:spLocks noChangeArrowheads="1"/>
          </p:cNvSpPr>
          <p:nvPr/>
        </p:nvSpPr>
        <p:spPr bwMode="auto">
          <a:xfrm rot="3486977">
            <a:off x="6472656" y="2316193"/>
            <a:ext cx="457200" cy="304800"/>
          </a:xfrm>
          <a:prstGeom prst="rightArrow">
            <a:avLst>
              <a:gd name="adj1" fmla="val 50000"/>
              <a:gd name="adj2" fmla="val 375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spcBef>
                <a:spcPct val="0"/>
              </a:spcBef>
            </a:pPr>
            <a:endParaRPr lang="en-US" dirty="0">
              <a:solidFill>
                <a:schemeClr val="tx2"/>
              </a:solidFill>
              <a:latin typeface="Tahoma" pitchFamily="34" charset="0"/>
            </a:endParaRPr>
          </a:p>
        </p:txBody>
      </p:sp>
      <p:sp>
        <p:nvSpPr>
          <p:cNvPr id="9" name="Rectangle 8"/>
          <p:cNvSpPr/>
          <p:nvPr/>
        </p:nvSpPr>
        <p:spPr>
          <a:xfrm>
            <a:off x="4875483" y="4778514"/>
            <a:ext cx="3792311" cy="707886"/>
          </a:xfrm>
          <a:prstGeom prst="rect">
            <a:avLst/>
          </a:prstGeom>
        </p:spPr>
        <p:txBody>
          <a:bodyPr wrap="square">
            <a:spAutoFit/>
          </a:bodyPr>
          <a:lstStyle/>
          <a:p>
            <a:pPr lvl="0" algn="ctr" eaLnBrk="0" hangingPunct="0">
              <a:spcBef>
                <a:spcPct val="0"/>
              </a:spcBef>
            </a:pPr>
            <a:r>
              <a:rPr lang="en-US" sz="2000" b="1" dirty="0">
                <a:solidFill>
                  <a:srgbClr val="758C5A">
                    <a:lumMod val="75000"/>
                  </a:srgbClr>
                </a:solidFill>
                <a:latin typeface="Tahoma" pitchFamily="34" charset="0"/>
              </a:rPr>
              <a:t>The pacing guide is not your  curriculum.</a:t>
            </a:r>
          </a:p>
        </p:txBody>
      </p:sp>
    </p:spTree>
    <p:extLst>
      <p:ext uri="{BB962C8B-B14F-4D97-AF65-F5344CB8AC3E}">
        <p14:creationId xmlns:p14="http://schemas.microsoft.com/office/powerpoint/2010/main" val="34152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Claim 3 – Communicating Reasoning</a:t>
            </a:r>
            <a:br>
              <a:rPr lang="en-US" dirty="0" smtClean="0"/>
            </a:br>
            <a:r>
              <a:rPr lang="en-US" dirty="0" smtClean="0"/>
              <a:t>Across All Grade Levels </a:t>
            </a:r>
          </a:p>
        </p:txBody>
      </p:sp>
      <p:sp>
        <p:nvSpPr>
          <p:cNvPr id="3" name="Content Placeholder 2"/>
          <p:cNvSpPr>
            <a:spLocks noGrp="1"/>
          </p:cNvSpPr>
          <p:nvPr>
            <p:ph idx="1"/>
          </p:nvPr>
        </p:nvSpPr>
        <p:spPr/>
        <p:txBody>
          <a:bodyPr/>
          <a:lstStyle/>
          <a:p>
            <a:r>
              <a:rPr lang="en-US" dirty="0" smtClean="0"/>
              <a:t>Constructed Response, Extended Response, and Technology-Enhanced items and tasks that focus on </a:t>
            </a:r>
            <a:r>
              <a:rPr lang="en-US" u="sng" dirty="0" smtClean="0"/>
              <a:t>mathematical reasoning </a:t>
            </a:r>
          </a:p>
          <a:p>
            <a:pPr>
              <a:spcBef>
                <a:spcPts val="2000"/>
              </a:spcBef>
            </a:pPr>
            <a:r>
              <a:rPr lang="en-US" dirty="0" smtClean="0"/>
              <a:t>Relevant verbs include:</a:t>
            </a:r>
          </a:p>
          <a:p>
            <a:pPr lvl="1"/>
            <a:r>
              <a:rPr lang="en-US" dirty="0" smtClean="0">
                <a:solidFill>
                  <a:schemeClr val="accent2">
                    <a:lumMod val="50000"/>
                  </a:schemeClr>
                </a:solidFill>
              </a:rPr>
              <a:t>understand, explain, justify, prove, derive, assess, illustrate, and analyze </a:t>
            </a:r>
            <a:endParaRPr lang="en-US" dirty="0">
              <a:solidFill>
                <a:schemeClr val="accent2">
                  <a:lumMod val="50000"/>
                </a:schemeClr>
              </a:solidFill>
            </a:endParaRPr>
          </a:p>
        </p:txBody>
      </p:sp>
    </p:spTree>
    <p:custDataLst>
      <p:tags r:id="rId1"/>
    </p:custDataLst>
    <p:extLst>
      <p:ext uri="{BB962C8B-B14F-4D97-AF65-F5344CB8AC3E}">
        <p14:creationId xmlns:p14="http://schemas.microsoft.com/office/powerpoint/2010/main" val="3245931475"/>
      </p:ext>
    </p:extLst>
  </p:cSld>
  <p:clrMapOvr>
    <a:masterClrMapping/>
  </p:clrMapOvr>
  <p:transition advTm="399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sz="4000" dirty="0" smtClean="0"/>
              <a:t/>
            </a:r>
            <a:br>
              <a:rPr lang="en-US" sz="4000" dirty="0" smtClean="0"/>
            </a:br>
            <a:r>
              <a:rPr lang="en-US" sz="4000" dirty="0" smtClean="0"/>
              <a:t>Assessment Targets</a:t>
            </a:r>
            <a:br>
              <a:rPr lang="en-US" sz="4000" dirty="0" smtClean="0"/>
            </a:br>
            <a:r>
              <a:rPr lang="en-US" sz="4000" dirty="0" smtClean="0"/>
              <a:t>Claim 3 – Communicating Reason</a:t>
            </a:r>
            <a:r>
              <a:rPr lang="en-US" dirty="0" smtClean="0"/>
              <a:t/>
            </a:r>
            <a:br>
              <a:rPr lang="en-US" dirty="0" smtClean="0"/>
            </a:br>
            <a:endParaRPr lang="en-US" dirty="0"/>
          </a:p>
        </p:txBody>
      </p:sp>
      <p:sp>
        <p:nvSpPr>
          <p:cNvPr id="3" name="Content Placeholder 2"/>
          <p:cNvSpPr>
            <a:spLocks noGrp="1"/>
          </p:cNvSpPr>
          <p:nvPr>
            <p:ph idx="1"/>
          </p:nvPr>
        </p:nvSpPr>
        <p:spPr>
          <a:xfrm>
            <a:off x="496529" y="2850907"/>
            <a:ext cx="8229600" cy="4007093"/>
          </a:xfrm>
        </p:spPr>
        <p:txBody>
          <a:bodyPr>
            <a:normAutofit fontScale="62500" lnSpcReduction="20000"/>
          </a:bodyPr>
          <a:lstStyle/>
          <a:p>
            <a:pPr marL="514350" lvl="0" indent="-514350">
              <a:lnSpc>
                <a:spcPct val="120000"/>
              </a:lnSpc>
              <a:spcBef>
                <a:spcPts val="500"/>
              </a:spcBef>
              <a:buSzPct val="100000"/>
              <a:buFont typeface="+mj-lt"/>
              <a:buAutoNum type="alphaUcPeriod"/>
            </a:pPr>
            <a:r>
              <a:rPr lang="en-US" dirty="0" smtClean="0"/>
              <a:t>Test propositions or conjectures with specific examples.</a:t>
            </a:r>
          </a:p>
          <a:p>
            <a:pPr marL="514350" lvl="0" indent="-514350">
              <a:lnSpc>
                <a:spcPct val="120000"/>
              </a:lnSpc>
              <a:spcBef>
                <a:spcPts val="500"/>
              </a:spcBef>
              <a:buSzPct val="100000"/>
              <a:buFont typeface="+mj-lt"/>
              <a:buAutoNum type="alphaUcPeriod"/>
            </a:pPr>
            <a:r>
              <a:rPr lang="en-US" dirty="0" smtClean="0"/>
              <a:t>Construct, autonomously, chains of reasoning that justify or refute propositions or conjectures.</a:t>
            </a:r>
          </a:p>
          <a:p>
            <a:pPr marL="514350" lvl="0" indent="-514350">
              <a:lnSpc>
                <a:spcPct val="120000"/>
              </a:lnSpc>
              <a:spcBef>
                <a:spcPts val="500"/>
              </a:spcBef>
              <a:buSzPct val="100000"/>
              <a:buFont typeface="+mj-lt"/>
              <a:buAutoNum type="alphaUcPeriod"/>
            </a:pPr>
            <a:r>
              <a:rPr lang="en-US" dirty="0" smtClean="0"/>
              <a:t>State logical assumptions being used.</a:t>
            </a:r>
          </a:p>
          <a:p>
            <a:pPr marL="514350" lvl="0" indent="-514350">
              <a:lnSpc>
                <a:spcPct val="120000"/>
              </a:lnSpc>
              <a:spcBef>
                <a:spcPts val="500"/>
              </a:spcBef>
              <a:buSzPct val="100000"/>
              <a:buFont typeface="+mj-lt"/>
              <a:buAutoNum type="alphaUcPeriod"/>
            </a:pPr>
            <a:r>
              <a:rPr lang="en-US" dirty="0" smtClean="0"/>
              <a:t>Use the technique of breaking an argument into cases.</a:t>
            </a:r>
          </a:p>
          <a:p>
            <a:pPr marL="514350" lvl="0" indent="-514350">
              <a:lnSpc>
                <a:spcPct val="120000"/>
              </a:lnSpc>
              <a:spcBef>
                <a:spcPts val="500"/>
              </a:spcBef>
              <a:buSzPct val="100000"/>
              <a:buFont typeface="+mj-lt"/>
              <a:buAutoNum type="alphaUcPeriod"/>
            </a:pPr>
            <a:r>
              <a:rPr lang="en-US" dirty="0" smtClean="0"/>
              <a:t>Distinguish correct logic or reasoning from that which is flawed, </a:t>
            </a:r>
            <a:br>
              <a:rPr lang="en-US" dirty="0" smtClean="0"/>
            </a:br>
            <a:r>
              <a:rPr lang="en-US" dirty="0" smtClean="0"/>
              <a:t>and—if there is a flaw in the argument—explain what it is.</a:t>
            </a:r>
          </a:p>
          <a:p>
            <a:pPr marL="514350" lvl="0" indent="-514350">
              <a:lnSpc>
                <a:spcPct val="120000"/>
              </a:lnSpc>
              <a:spcBef>
                <a:spcPts val="500"/>
              </a:spcBef>
              <a:buSzPct val="100000"/>
              <a:buFont typeface="+mj-lt"/>
              <a:buAutoNum type="alphaUcPeriod"/>
            </a:pPr>
            <a:r>
              <a:rPr lang="en-US" dirty="0" smtClean="0"/>
              <a:t>Base arguments on concrete referents such as objects, drawings, diagrams, and actions.</a:t>
            </a:r>
          </a:p>
          <a:p>
            <a:pPr marL="514350" lvl="0" indent="-514350">
              <a:lnSpc>
                <a:spcPct val="120000"/>
              </a:lnSpc>
              <a:spcBef>
                <a:spcPts val="500"/>
              </a:spcBef>
              <a:buSzPct val="100000"/>
              <a:buFont typeface="+mj-lt"/>
              <a:buAutoNum type="alphaUcPeriod"/>
            </a:pPr>
            <a:r>
              <a:rPr lang="en-US" dirty="0" smtClean="0"/>
              <a:t>Determine conditions under which an argument does and </a:t>
            </a:r>
            <a:br>
              <a:rPr lang="en-US" dirty="0" smtClean="0"/>
            </a:br>
            <a:r>
              <a:rPr lang="en-US" dirty="0" smtClean="0"/>
              <a:t>does not apply.</a:t>
            </a:r>
          </a:p>
        </p:txBody>
      </p:sp>
      <p:sp>
        <p:nvSpPr>
          <p:cNvPr id="4" name="Rectangle 3"/>
          <p:cNvSpPr/>
          <p:nvPr/>
        </p:nvSpPr>
        <p:spPr>
          <a:xfrm>
            <a:off x="480430" y="1600200"/>
            <a:ext cx="8290676" cy="1200328"/>
          </a:xfrm>
          <a:prstGeom prst="rect">
            <a:avLst/>
          </a:prstGeom>
        </p:spPr>
        <p:txBody>
          <a:bodyPr wrap="square">
            <a:spAutoFit/>
          </a:bodyPr>
          <a:lstStyle/>
          <a:p>
            <a:r>
              <a:rPr lang="en-US" sz="2200" b="1" dirty="0" smtClean="0"/>
              <a:t>Claim 3: </a:t>
            </a:r>
            <a:r>
              <a:rPr lang="en-US" sz="2400" dirty="0"/>
              <a:t>Students can clearly and precisely construct viable arguments to support their own reasoning and to critique the reasoning of others. 	</a:t>
            </a:r>
            <a:r>
              <a:rPr lang="en-US" sz="2200" dirty="0"/>
              <a:t>	</a:t>
            </a:r>
          </a:p>
        </p:txBody>
      </p:sp>
    </p:spTree>
    <p:custDataLst>
      <p:tags r:id="rId1"/>
    </p:custDataLst>
    <p:extLst>
      <p:ext uri="{BB962C8B-B14F-4D97-AF65-F5344CB8AC3E}">
        <p14:creationId xmlns:p14="http://schemas.microsoft.com/office/powerpoint/2010/main" val="228769403"/>
      </p:ext>
    </p:extLst>
  </p:cSld>
  <p:clrMapOvr>
    <a:masterClrMapping/>
  </p:clrMapOvr>
  <p:transition advTm="771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Interim Tasks 1 - 9</a:t>
            </a:r>
            <a:endParaRPr lang="en-US" dirty="0"/>
          </a:p>
        </p:txBody>
      </p:sp>
      <p:sp>
        <p:nvSpPr>
          <p:cNvPr id="3" name="Text Placeholder 2"/>
          <p:cNvSpPr>
            <a:spLocks noGrp="1"/>
          </p:cNvSpPr>
          <p:nvPr>
            <p:ph type="body" idx="1"/>
          </p:nvPr>
        </p:nvSpPr>
        <p:spPr/>
        <p:txBody>
          <a:bodyPr>
            <a:normAutofit fontScale="77500" lnSpcReduction="20000"/>
          </a:bodyPr>
          <a:lstStyle/>
          <a:p>
            <a:r>
              <a:rPr lang="en-US" dirty="0" smtClean="0"/>
              <a:t>Extended </a:t>
            </a:r>
          </a:p>
          <a:p>
            <a:r>
              <a:rPr lang="en-US" dirty="0" smtClean="0"/>
              <a:t>Constructed Response </a:t>
            </a:r>
            <a:endParaRPr lang="en-US" dirty="0"/>
          </a:p>
        </p:txBody>
      </p:sp>
      <p:sp>
        <p:nvSpPr>
          <p:cNvPr id="4" name="Content Placeholder 3"/>
          <p:cNvSpPr>
            <a:spLocks noGrp="1"/>
          </p:cNvSpPr>
          <p:nvPr>
            <p:ph sz="half" idx="2"/>
          </p:nvPr>
        </p:nvSpPr>
        <p:spPr>
          <a:xfrm>
            <a:off x="457200" y="2174874"/>
            <a:ext cx="4343400" cy="4530725"/>
          </a:xfrm>
        </p:spPr>
        <p:txBody>
          <a:bodyPr/>
          <a:lstStyle/>
          <a:p>
            <a:r>
              <a:rPr lang="en-US" dirty="0" smtClean="0"/>
              <a:t>Address Claims 2 and 3 and Claim 1 ‘mathematics content’ </a:t>
            </a:r>
          </a:p>
          <a:p>
            <a:r>
              <a:rPr lang="en-US" dirty="0" smtClean="0"/>
              <a:t>Address the Math Practices</a:t>
            </a:r>
          </a:p>
          <a:p>
            <a:r>
              <a:rPr lang="en-US" dirty="0" smtClean="0"/>
              <a:t>Rubric Scored </a:t>
            </a:r>
          </a:p>
          <a:p>
            <a:r>
              <a:rPr lang="en-US" dirty="0" smtClean="0"/>
              <a:t>Our Work:</a:t>
            </a:r>
          </a:p>
          <a:p>
            <a:endParaRPr lang="en-US" dirty="0" smtClean="0"/>
          </a:p>
          <a:p>
            <a:endParaRPr lang="en-US" dirty="0"/>
          </a:p>
        </p:txBody>
      </p:sp>
      <p:sp>
        <p:nvSpPr>
          <p:cNvPr id="5" name="Text Placeholder 4"/>
          <p:cNvSpPr>
            <a:spLocks noGrp="1"/>
          </p:cNvSpPr>
          <p:nvPr>
            <p:ph type="body" sz="quarter" idx="3"/>
          </p:nvPr>
        </p:nvSpPr>
        <p:spPr/>
        <p:txBody>
          <a:bodyPr/>
          <a:lstStyle/>
          <a:p>
            <a:endParaRPr lang="en-US"/>
          </a:p>
        </p:txBody>
      </p:sp>
      <p:sp>
        <p:nvSpPr>
          <p:cNvPr id="8" name="Isosceles Triangle 7"/>
          <p:cNvSpPr/>
          <p:nvPr/>
        </p:nvSpPr>
        <p:spPr>
          <a:xfrm>
            <a:off x="1452562" y="4607983"/>
            <a:ext cx="2384425" cy="1460500"/>
          </a:xfrm>
          <a:prstGeom prst="triangle">
            <a:avLst/>
          </a:prstGeom>
          <a:solidFill>
            <a:srgbClr val="009933"/>
          </a:solidFill>
          <a:ln cap="rnd">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b="1" dirty="0">
              <a:solidFill>
                <a:prstClr val="white"/>
              </a:solidFill>
              <a:latin typeface="Arial" pitchFamily="34" charset="0"/>
              <a:cs typeface="Arial" pitchFamily="34" charset="0"/>
            </a:endParaRPr>
          </a:p>
          <a:p>
            <a:pPr algn="ctr" fontAlgn="auto">
              <a:spcBef>
                <a:spcPts val="0"/>
              </a:spcBef>
              <a:spcAft>
                <a:spcPts val="0"/>
              </a:spcAft>
              <a:defRPr/>
            </a:pPr>
            <a:r>
              <a:rPr lang="en-US" sz="1000" b="1" dirty="0">
                <a:solidFill>
                  <a:prstClr val="white"/>
                </a:solidFill>
                <a:latin typeface="Arial" pitchFamily="34" charset="0"/>
                <a:cs typeface="Arial" pitchFamily="34" charset="0"/>
              </a:rPr>
              <a:t>Teachers and schools have information and tools they need to improve teaching and </a:t>
            </a:r>
            <a:r>
              <a:rPr lang="en-US" sz="1000" b="1" dirty="0" smtClean="0">
                <a:solidFill>
                  <a:prstClr val="white"/>
                </a:solidFill>
                <a:latin typeface="Arial" pitchFamily="34" charset="0"/>
                <a:cs typeface="Arial" pitchFamily="34" charset="0"/>
              </a:rPr>
              <a:t>learning</a:t>
            </a:r>
            <a:endParaRPr lang="en-US" b="1" dirty="0">
              <a:solidFill>
                <a:prstClr val="white"/>
              </a:solidFill>
              <a:latin typeface="Arial" pitchFamily="34" charset="0"/>
              <a:cs typeface="Arial" pitchFamily="34" charset="0"/>
            </a:endParaRPr>
          </a:p>
          <a:p>
            <a:pPr algn="ctr" fontAlgn="auto">
              <a:spcBef>
                <a:spcPts val="0"/>
              </a:spcBef>
              <a:spcAft>
                <a:spcPts val="0"/>
              </a:spcAft>
              <a:defRPr/>
            </a:pPr>
            <a:endParaRPr lang="en-US" dirty="0">
              <a:solidFill>
                <a:prstClr val="white"/>
              </a:solidFill>
              <a:latin typeface="Arial" pitchFamily="34" charset="0"/>
              <a:cs typeface="Arial" pitchFamily="34" charset="0"/>
            </a:endParaRPr>
          </a:p>
          <a:p>
            <a:pPr algn="ctr" fontAlgn="auto">
              <a:spcBef>
                <a:spcPts val="0"/>
              </a:spcBef>
              <a:spcAft>
                <a:spcPts val="0"/>
              </a:spcAft>
              <a:defRPr/>
            </a:pPr>
            <a:endParaRPr lang="en-US" dirty="0">
              <a:solidFill>
                <a:prstClr val="white"/>
              </a:solidFill>
              <a:latin typeface="Arial" pitchFamily="34" charset="0"/>
              <a:cs typeface="Arial" pitchFamily="34" charset="0"/>
            </a:endParaRPr>
          </a:p>
        </p:txBody>
      </p:sp>
      <p:sp>
        <p:nvSpPr>
          <p:cNvPr id="9" name="Rounded Rectangle 8"/>
          <p:cNvSpPr>
            <a:spLocks noChangeArrowheads="1"/>
          </p:cNvSpPr>
          <p:nvPr/>
        </p:nvSpPr>
        <p:spPr bwMode="auto">
          <a:xfrm>
            <a:off x="3110793" y="5888919"/>
            <a:ext cx="1517650" cy="854075"/>
          </a:xfrm>
          <a:prstGeom prst="roundRect">
            <a:avLst>
              <a:gd name="adj" fmla="val 16667"/>
            </a:avLst>
          </a:prstGeom>
          <a:solidFill>
            <a:schemeClr val="bg1">
              <a:alpha val="89803"/>
            </a:schemeClr>
          </a:solidFill>
          <a:ln w="9525">
            <a:solidFill>
              <a:srgbClr val="1F497D"/>
            </a:solidFill>
            <a:round/>
            <a:headEnd/>
            <a:tailEnd/>
          </a:ln>
        </p:spPr>
        <p:txBody>
          <a:bodyPr anchor="ctr"/>
          <a:lstStyle/>
          <a:p>
            <a:pPr algn="ctr" defTabSz="711200">
              <a:lnSpc>
                <a:spcPct val="90000"/>
              </a:lnSpc>
            </a:pPr>
            <a:r>
              <a:rPr lang="en-US" sz="1100" b="1" u="sng" dirty="0">
                <a:solidFill>
                  <a:srgbClr val="1F497D"/>
                </a:solidFill>
                <a:latin typeface="Calibri" pitchFamily="34" charset="0"/>
              </a:rPr>
              <a:t>Interim assessments </a:t>
            </a:r>
            <a:r>
              <a:rPr lang="en-US" sz="1100" dirty="0">
                <a:solidFill>
                  <a:srgbClr val="1F497D"/>
                </a:solidFill>
                <a:latin typeface="Calibri" pitchFamily="34" charset="0"/>
              </a:rPr>
              <a:t/>
            </a:r>
            <a:br>
              <a:rPr lang="en-US" sz="1100" dirty="0">
                <a:solidFill>
                  <a:srgbClr val="1F497D"/>
                </a:solidFill>
                <a:latin typeface="Calibri" pitchFamily="34" charset="0"/>
              </a:rPr>
            </a:br>
            <a:r>
              <a:rPr lang="en-US" sz="1100" dirty="0">
                <a:solidFill>
                  <a:srgbClr val="1F497D"/>
                </a:solidFill>
                <a:latin typeface="Calibri" pitchFamily="34" charset="0"/>
              </a:rPr>
              <a:t>Flexible, open, used for </a:t>
            </a:r>
            <a:r>
              <a:rPr lang="en-US" sz="1100" b="1" dirty="0">
                <a:solidFill>
                  <a:schemeClr val="accent2"/>
                </a:solidFill>
                <a:effectLst>
                  <a:outerShdw blurRad="38100" dist="38100" dir="2700000" algn="tl">
                    <a:srgbClr val="000000">
                      <a:alpha val="43137"/>
                    </a:srgbClr>
                  </a:outerShdw>
                </a:effectLst>
                <a:latin typeface="Calibri" pitchFamily="34" charset="0"/>
              </a:rPr>
              <a:t>actionable feedback</a:t>
            </a:r>
          </a:p>
        </p:txBody>
      </p:sp>
      <p:sp>
        <p:nvSpPr>
          <p:cNvPr id="10" name="Rounded Rectangle 9"/>
          <p:cNvSpPr>
            <a:spLocks noChangeArrowheads="1"/>
          </p:cNvSpPr>
          <p:nvPr/>
        </p:nvSpPr>
        <p:spPr bwMode="auto">
          <a:xfrm>
            <a:off x="228599" y="5871988"/>
            <a:ext cx="1760537" cy="845607"/>
          </a:xfrm>
          <a:prstGeom prst="roundRect">
            <a:avLst>
              <a:gd name="adj" fmla="val 16667"/>
            </a:avLst>
          </a:prstGeom>
          <a:solidFill>
            <a:srgbClr val="FFFFFF">
              <a:alpha val="89803"/>
            </a:srgbClr>
          </a:solidFill>
          <a:ln w="9525">
            <a:solidFill>
              <a:srgbClr val="1F497D"/>
            </a:solidFill>
            <a:round/>
            <a:headEnd/>
            <a:tailEnd/>
          </a:ln>
        </p:spPr>
        <p:txBody>
          <a:bodyPr anchor="ctr"/>
          <a:lstStyle/>
          <a:p>
            <a:pPr algn="ctr" defTabSz="711200">
              <a:lnSpc>
                <a:spcPct val="90000"/>
              </a:lnSpc>
            </a:pPr>
            <a:r>
              <a:rPr lang="en-US" sz="1100" dirty="0">
                <a:solidFill>
                  <a:srgbClr val="1F497D"/>
                </a:solidFill>
                <a:latin typeface="Calibri" pitchFamily="34" charset="0"/>
              </a:rPr>
              <a:t>Teacher resources for </a:t>
            </a:r>
          </a:p>
          <a:p>
            <a:pPr algn="ctr" defTabSz="711200">
              <a:lnSpc>
                <a:spcPct val="90000"/>
              </a:lnSpc>
            </a:pPr>
            <a:r>
              <a:rPr lang="en-US" sz="1100" b="1" u="sng" dirty="0">
                <a:solidFill>
                  <a:srgbClr val="1F497D"/>
                </a:solidFill>
                <a:latin typeface="Calibri" pitchFamily="34" charset="0"/>
              </a:rPr>
              <a:t>formative assessment practices</a:t>
            </a:r>
            <a:endParaRPr lang="en-US" sz="1100" b="1" dirty="0">
              <a:solidFill>
                <a:srgbClr val="1F497D"/>
              </a:solidFill>
              <a:latin typeface="Calibri" pitchFamily="34" charset="0"/>
            </a:endParaRPr>
          </a:p>
          <a:p>
            <a:pPr algn="ctr" defTabSz="711200">
              <a:lnSpc>
                <a:spcPct val="90000"/>
              </a:lnSpc>
            </a:pPr>
            <a:r>
              <a:rPr lang="en-US" sz="1100" dirty="0">
                <a:solidFill>
                  <a:srgbClr val="1F497D"/>
                </a:solidFill>
                <a:latin typeface="Calibri" pitchFamily="34" charset="0"/>
              </a:rPr>
              <a:t>to </a:t>
            </a:r>
            <a:r>
              <a:rPr lang="en-US" sz="1100" b="1" dirty="0">
                <a:solidFill>
                  <a:schemeClr val="accent2"/>
                </a:solidFill>
                <a:effectLst>
                  <a:outerShdw blurRad="38100" dist="38100" dir="2700000" algn="tl">
                    <a:srgbClr val="000000">
                      <a:alpha val="43137"/>
                    </a:srgbClr>
                  </a:outerShdw>
                </a:effectLst>
                <a:latin typeface="Calibri" pitchFamily="34" charset="0"/>
              </a:rPr>
              <a:t>improve instruction</a:t>
            </a:r>
            <a:endParaRPr lang="en-US" sz="1100" b="1" dirty="0">
              <a:solidFill>
                <a:schemeClr val="accent2"/>
              </a:solidFill>
              <a:effectLst>
                <a:outerShdw blurRad="38100" dist="38100" dir="2700000" algn="tl">
                  <a:srgbClr val="000000">
                    <a:alpha val="43137"/>
                  </a:srgbClr>
                </a:outerShdw>
              </a:effectLst>
              <a:latin typeface="Georgia" pitchFamily="18" charset="0"/>
            </a:endParaRPr>
          </a:p>
        </p:txBody>
      </p:sp>
      <p:sp>
        <p:nvSpPr>
          <p:cNvPr id="11" name="Left-Right-Up Arrow 10"/>
          <p:cNvSpPr/>
          <p:nvPr/>
        </p:nvSpPr>
        <p:spPr>
          <a:xfrm>
            <a:off x="2119023" y="6141840"/>
            <a:ext cx="828802" cy="601154"/>
          </a:xfrm>
          <a:prstGeom prst="leftRigh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10242"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831712" y="1447800"/>
            <a:ext cx="41227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0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0" y="304800"/>
            <a:ext cx="9144000" cy="1143000"/>
          </a:xfrm>
        </p:spPr>
        <p:txBody>
          <a:bodyPr>
            <a:normAutofit/>
          </a:bodyPr>
          <a:lstStyle/>
          <a:p>
            <a:r>
              <a:rPr lang="en-US" sz="3200" dirty="0" smtClean="0"/>
              <a:t>Shift in How We </a:t>
            </a:r>
            <a:r>
              <a:rPr lang="en-US" sz="3200" dirty="0" smtClean="0"/>
              <a:t>Instruct</a:t>
            </a:r>
            <a:br>
              <a:rPr lang="en-US" sz="3200" dirty="0" smtClean="0"/>
            </a:br>
            <a:r>
              <a:rPr lang="en-US" sz="3200" dirty="0" smtClean="0"/>
              <a:t>Reducing “Teaching for Answer Getting” </a:t>
            </a:r>
            <a:endParaRPr lang="en-US" sz="3200" dirty="0" smtClean="0"/>
          </a:p>
        </p:txBody>
      </p:sp>
      <p:sp>
        <p:nvSpPr>
          <p:cNvPr id="5" name="Content Placeholder 4"/>
          <p:cNvSpPr>
            <a:spLocks noGrp="1"/>
          </p:cNvSpPr>
          <p:nvPr>
            <p:ph sz="half" idx="1"/>
          </p:nvPr>
        </p:nvSpPr>
        <p:spPr>
          <a:xfrm>
            <a:off x="304800" y="2017713"/>
            <a:ext cx="3505200" cy="4114800"/>
          </a:xfrm>
        </p:spPr>
        <p:txBody>
          <a:bodyPr/>
          <a:lstStyle/>
          <a:p>
            <a:pPr eaLnBrk="1" hangingPunct="1"/>
            <a:r>
              <a:rPr lang="en-US" sz="2400" dirty="0" smtClean="0"/>
              <a:t>Teacher instructs students in a concept or </a:t>
            </a:r>
            <a:r>
              <a:rPr lang="en-US" sz="2400" dirty="0" smtClean="0"/>
              <a:t>skill.</a:t>
            </a:r>
            <a:endParaRPr lang="en-US" sz="2400" dirty="0" smtClean="0"/>
          </a:p>
          <a:p>
            <a:pPr eaLnBrk="1" hangingPunct="1"/>
            <a:r>
              <a:rPr lang="en-US" sz="2400" dirty="0" smtClean="0"/>
              <a:t>Teacher solves example problems with the </a:t>
            </a:r>
            <a:r>
              <a:rPr lang="en-US" sz="2400" dirty="0" smtClean="0"/>
              <a:t>class.</a:t>
            </a:r>
            <a:endParaRPr lang="en-US" sz="2400" dirty="0" smtClean="0"/>
          </a:p>
          <a:p>
            <a:pPr eaLnBrk="1" hangingPunct="1"/>
            <a:r>
              <a:rPr lang="en-US" sz="2400" dirty="0" smtClean="0"/>
              <a:t>Students </a:t>
            </a:r>
            <a:r>
              <a:rPr lang="en-US" sz="2400" dirty="0" smtClean="0"/>
              <a:t>practice on their own while the teacher assists individual </a:t>
            </a:r>
            <a:r>
              <a:rPr lang="en-US" sz="2400" dirty="0" smtClean="0"/>
              <a:t>students.</a:t>
            </a:r>
            <a:endParaRPr lang="en-US" sz="2400" dirty="0" smtClean="0"/>
          </a:p>
          <a:p>
            <a:endParaRPr lang="en-US" dirty="0" smtClean="0"/>
          </a:p>
        </p:txBody>
      </p:sp>
      <p:sp>
        <p:nvSpPr>
          <p:cNvPr id="6" name="Content Placeholder 5"/>
          <p:cNvSpPr>
            <a:spLocks noGrp="1"/>
          </p:cNvSpPr>
          <p:nvPr>
            <p:ph sz="half" idx="2"/>
          </p:nvPr>
        </p:nvSpPr>
        <p:spPr>
          <a:xfrm>
            <a:off x="3886200" y="1905000"/>
            <a:ext cx="4953000" cy="4840288"/>
          </a:xfrm>
        </p:spPr>
        <p:txBody>
          <a:bodyPr/>
          <a:lstStyle/>
          <a:p>
            <a:pPr eaLnBrk="1" hangingPunct="1"/>
            <a:r>
              <a:rPr lang="en-US" sz="2200" dirty="0" smtClean="0"/>
              <a:t>Teacher introduces </a:t>
            </a:r>
            <a:r>
              <a:rPr lang="en-US" sz="2200" dirty="0" smtClean="0"/>
              <a:t>problems.</a:t>
            </a:r>
            <a:endParaRPr lang="en-US" sz="2200" dirty="0" smtClean="0"/>
          </a:p>
          <a:p>
            <a:pPr eaLnBrk="1" hangingPunct="1"/>
            <a:r>
              <a:rPr lang="en-US" sz="2200" dirty="0" smtClean="0"/>
              <a:t>Students struggle with the </a:t>
            </a:r>
            <a:r>
              <a:rPr lang="en-US" sz="2200" dirty="0" smtClean="0"/>
              <a:t>problem.</a:t>
            </a:r>
            <a:endParaRPr lang="en-US" sz="2200" dirty="0" smtClean="0"/>
          </a:p>
          <a:p>
            <a:pPr eaLnBrk="1" hangingPunct="1"/>
            <a:r>
              <a:rPr lang="en-US" sz="2200" dirty="0" smtClean="0"/>
              <a:t>Various students present ideas or solutions to the </a:t>
            </a:r>
            <a:r>
              <a:rPr lang="en-US" sz="2200" dirty="0" smtClean="0"/>
              <a:t>class.</a:t>
            </a:r>
            <a:endParaRPr lang="en-US" sz="2200" dirty="0" smtClean="0"/>
          </a:p>
          <a:p>
            <a:pPr eaLnBrk="1" hangingPunct="1"/>
            <a:r>
              <a:rPr lang="en-US" sz="2200" dirty="0" smtClean="0"/>
              <a:t>The class discusses the various solution </a:t>
            </a:r>
            <a:r>
              <a:rPr lang="en-US" sz="2200" dirty="0" smtClean="0"/>
              <a:t>methods.</a:t>
            </a:r>
            <a:endParaRPr lang="en-US" sz="2200" dirty="0" smtClean="0"/>
          </a:p>
          <a:p>
            <a:pPr eaLnBrk="1" hangingPunct="1"/>
            <a:r>
              <a:rPr lang="en-US" sz="2200" dirty="0" smtClean="0"/>
              <a:t>The teacher summarizes the class’ </a:t>
            </a:r>
            <a:r>
              <a:rPr lang="en-US" sz="2200" dirty="0" smtClean="0"/>
              <a:t>conclusion.</a:t>
            </a:r>
            <a:endParaRPr lang="en-US" sz="2200" dirty="0" smtClean="0"/>
          </a:p>
          <a:p>
            <a:pPr eaLnBrk="1" hangingPunct="1"/>
            <a:r>
              <a:rPr lang="en-US" sz="2200" dirty="0" smtClean="0"/>
              <a:t>The students practice similar </a:t>
            </a:r>
            <a:r>
              <a:rPr lang="en-US" sz="2200" dirty="0" smtClean="0"/>
              <a:t>problems.</a:t>
            </a:r>
            <a:endParaRPr lang="en-US" sz="2200" dirty="0" smtClean="0"/>
          </a:p>
          <a:p>
            <a:pPr eaLnBrk="1" hangingPunct="1"/>
            <a:r>
              <a:rPr lang="en-US" sz="2200" dirty="0" smtClean="0"/>
              <a:t>The students practice their new understanding in a new </a:t>
            </a:r>
            <a:r>
              <a:rPr lang="en-US" sz="2200" dirty="0" smtClean="0"/>
              <a:t>context.</a:t>
            </a:r>
            <a:endParaRPr lang="en-US" sz="2200" dirty="0" smtClean="0"/>
          </a:p>
          <a:p>
            <a:endParaRPr lang="en-US" dirty="0" smtClean="0"/>
          </a:p>
        </p:txBody>
      </p:sp>
      <p:sp>
        <p:nvSpPr>
          <p:cNvPr id="7" name="TextBox 6"/>
          <p:cNvSpPr txBox="1">
            <a:spLocks noChangeArrowheads="1"/>
          </p:cNvSpPr>
          <p:nvPr/>
        </p:nvSpPr>
        <p:spPr bwMode="auto">
          <a:xfrm>
            <a:off x="0" y="6477000"/>
            <a:ext cx="876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400"/>
              <a:t>Accessible Mathematics: 10 Instructional Shifts That Raise Student Achievement, S. Leinwand, 2009</a:t>
            </a:r>
          </a:p>
        </p:txBody>
      </p:sp>
    </p:spTree>
    <p:extLst>
      <p:ext uri="{BB962C8B-B14F-4D97-AF65-F5344CB8AC3E}">
        <p14:creationId xmlns:p14="http://schemas.microsoft.com/office/powerpoint/2010/main" val="4175811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additive="base">
                                        <p:cTn id="3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additive="base">
                                        <p:cTn id="4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 calcmode="lin" valueType="num">
                                      <p:cBhvr additive="base">
                                        <p:cTn id="5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normAutofit fontScale="90000"/>
          </a:bodyPr>
          <a:lstStyle/>
          <a:p>
            <a:r>
              <a:rPr lang="en-US" dirty="0"/>
              <a:t>Claim 4</a:t>
            </a:r>
            <a:r>
              <a:rPr lang="en-US" dirty="0" smtClean="0"/>
              <a:t> – </a:t>
            </a:r>
            <a:r>
              <a:rPr lang="en-US" dirty="0"/>
              <a:t>Modeling and Data Analysis </a:t>
            </a:r>
            <a:endParaRPr lang="en-US" dirty="0" smtClean="0"/>
          </a:p>
        </p:txBody>
      </p:sp>
      <p:sp>
        <p:nvSpPr>
          <p:cNvPr id="3" name="Content Placeholder 2"/>
          <p:cNvSpPr>
            <a:spLocks noGrp="1"/>
          </p:cNvSpPr>
          <p:nvPr>
            <p:ph idx="1"/>
          </p:nvPr>
        </p:nvSpPr>
        <p:spPr>
          <a:xfrm>
            <a:off x="381000" y="1828800"/>
            <a:ext cx="8229600" cy="4727575"/>
          </a:xfrm>
        </p:spPr>
        <p:txBody>
          <a:bodyPr>
            <a:normAutofit fontScale="85000" lnSpcReduction="20000"/>
          </a:bodyPr>
          <a:lstStyle/>
          <a:p>
            <a:pPr>
              <a:lnSpc>
                <a:spcPct val="120000"/>
              </a:lnSpc>
              <a:spcBef>
                <a:spcPts val="1200"/>
              </a:spcBef>
            </a:pPr>
            <a:r>
              <a:rPr lang="en-US" dirty="0"/>
              <a:t>Performance Tasks and collections of</a:t>
            </a:r>
            <a:r>
              <a:rPr lang="en-US" dirty="0" smtClean="0"/>
              <a:t> </a:t>
            </a:r>
            <a:br>
              <a:rPr lang="en-US" dirty="0" smtClean="0"/>
            </a:br>
            <a:r>
              <a:rPr lang="en-US" dirty="0" smtClean="0"/>
              <a:t>Extended Response </a:t>
            </a:r>
            <a:r>
              <a:rPr lang="en-US" dirty="0"/>
              <a:t>items </a:t>
            </a:r>
            <a:endParaRPr lang="en-US" dirty="0" smtClean="0"/>
          </a:p>
          <a:p>
            <a:pPr>
              <a:lnSpc>
                <a:spcPct val="120000"/>
              </a:lnSpc>
              <a:spcBef>
                <a:spcPts val="1200"/>
              </a:spcBef>
            </a:pPr>
            <a:r>
              <a:rPr lang="en-US" dirty="0" smtClean="0"/>
              <a:t>Real world </a:t>
            </a:r>
            <a:r>
              <a:rPr lang="en-US" dirty="0"/>
              <a:t>problems </a:t>
            </a:r>
            <a:endParaRPr lang="en-US" dirty="0" smtClean="0"/>
          </a:p>
          <a:p>
            <a:pPr>
              <a:lnSpc>
                <a:spcPct val="120000"/>
              </a:lnSpc>
              <a:spcBef>
                <a:spcPts val="1200"/>
              </a:spcBef>
            </a:pPr>
            <a:r>
              <a:rPr lang="en-US" dirty="0" smtClean="0"/>
              <a:t>Draw </a:t>
            </a:r>
            <a:r>
              <a:rPr lang="en-US" dirty="0"/>
              <a:t>upon knowledge and skills articulated</a:t>
            </a:r>
            <a:r>
              <a:rPr lang="en-US" dirty="0" smtClean="0"/>
              <a:t> </a:t>
            </a:r>
            <a:br>
              <a:rPr lang="en-US" dirty="0" smtClean="0"/>
            </a:br>
            <a:r>
              <a:rPr lang="en-US" dirty="0" smtClean="0"/>
              <a:t>in the </a:t>
            </a:r>
            <a:r>
              <a:rPr lang="en-US" dirty="0"/>
              <a:t>progression of standards up to the grade</a:t>
            </a:r>
            <a:r>
              <a:rPr lang="en-US" dirty="0" smtClean="0"/>
              <a:t> </a:t>
            </a:r>
            <a:br>
              <a:rPr lang="en-US" dirty="0" smtClean="0"/>
            </a:br>
            <a:r>
              <a:rPr lang="en-US" dirty="0" smtClean="0"/>
              <a:t>being </a:t>
            </a:r>
            <a:r>
              <a:rPr lang="en-US" dirty="0"/>
              <a:t>assessed </a:t>
            </a:r>
            <a:endParaRPr lang="en-US" dirty="0" smtClean="0"/>
          </a:p>
          <a:p>
            <a:pPr>
              <a:lnSpc>
                <a:spcPct val="120000"/>
              </a:lnSpc>
              <a:spcBef>
                <a:spcPts val="1200"/>
              </a:spcBef>
            </a:pPr>
            <a:r>
              <a:rPr lang="en-US" dirty="0"/>
              <a:t>Relevant verbs </a:t>
            </a:r>
            <a:r>
              <a:rPr lang="en-US" dirty="0" smtClean="0"/>
              <a:t>include: </a:t>
            </a:r>
          </a:p>
          <a:p>
            <a:pPr lvl="1">
              <a:lnSpc>
                <a:spcPct val="120000"/>
              </a:lnSpc>
              <a:spcBef>
                <a:spcPts val="400"/>
              </a:spcBef>
            </a:pPr>
            <a:r>
              <a:rPr lang="en-US" dirty="0" smtClean="0">
                <a:solidFill>
                  <a:schemeClr val="accent2">
                    <a:lumMod val="50000"/>
                  </a:schemeClr>
                </a:solidFill>
              </a:rPr>
              <a:t>model</a:t>
            </a:r>
            <a:r>
              <a:rPr lang="en-US" dirty="0">
                <a:solidFill>
                  <a:schemeClr val="accent2">
                    <a:lumMod val="50000"/>
                  </a:schemeClr>
                </a:solidFill>
              </a:rPr>
              <a:t>, construct, compare, investigate, build, interpret, estimate, analyze, summarize, represent, solve, evaluate, extend, and apply </a:t>
            </a:r>
            <a:r>
              <a:rPr lang="en-US" dirty="0" smtClean="0">
                <a:solidFill>
                  <a:schemeClr val="accent2">
                    <a:lumMod val="50000"/>
                  </a:schemeClr>
                </a:solidFill>
              </a:rPr>
              <a:t> </a:t>
            </a:r>
            <a:endParaRPr lang="en-US" dirty="0">
              <a:solidFill>
                <a:schemeClr val="accent2">
                  <a:lumMod val="50000"/>
                </a:schemeClr>
              </a:solidFill>
            </a:endParaRPr>
          </a:p>
        </p:txBody>
      </p:sp>
    </p:spTree>
    <p:custDataLst>
      <p:tags r:id="rId1"/>
    </p:custDataLst>
    <p:extLst>
      <p:ext uri="{BB962C8B-B14F-4D97-AF65-F5344CB8AC3E}">
        <p14:creationId xmlns:p14="http://schemas.microsoft.com/office/powerpoint/2010/main" val="286915571"/>
      </p:ext>
    </p:extLst>
  </p:cSld>
  <p:clrMapOvr>
    <a:masterClrMapping/>
  </p:clrMapOvr>
  <p:transition advTm="632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92" y="0"/>
            <a:ext cx="9144000" cy="1296682"/>
          </a:xfrm>
        </p:spPr>
        <p:txBody>
          <a:bodyPr>
            <a:normAutofit fontScale="90000"/>
          </a:bodyPr>
          <a:lstStyle/>
          <a:p>
            <a:r>
              <a:rPr lang="en-US" sz="3600" dirty="0" smtClean="0"/>
              <a:t>Assessment Targets</a:t>
            </a:r>
            <a:br>
              <a:rPr lang="en-US" sz="3600" dirty="0" smtClean="0"/>
            </a:br>
            <a:r>
              <a:rPr lang="en-US" sz="3600" dirty="0" smtClean="0"/>
              <a:t>Claim 4 – Model and Solve Problems</a:t>
            </a:r>
            <a:r>
              <a:rPr lang="en-US" dirty="0" smtClean="0"/>
              <a:t/>
            </a:r>
            <a:br>
              <a:rPr lang="en-US" dirty="0" smtClean="0"/>
            </a:br>
            <a:r>
              <a:rPr lang="en-US" sz="1800" dirty="0" smtClean="0"/>
              <a:t>Across All Grade Levels</a:t>
            </a:r>
            <a:endParaRPr lang="en-US" dirty="0"/>
          </a:p>
        </p:txBody>
      </p:sp>
      <p:sp>
        <p:nvSpPr>
          <p:cNvPr id="3" name="Content Placeholder 2"/>
          <p:cNvSpPr>
            <a:spLocks noGrp="1"/>
          </p:cNvSpPr>
          <p:nvPr>
            <p:ph idx="1"/>
          </p:nvPr>
        </p:nvSpPr>
        <p:spPr>
          <a:xfrm>
            <a:off x="527759" y="2517539"/>
            <a:ext cx="8229600" cy="4208929"/>
          </a:xfrm>
        </p:spPr>
        <p:txBody>
          <a:bodyPr>
            <a:normAutofit fontScale="62500" lnSpcReduction="20000"/>
          </a:bodyPr>
          <a:lstStyle/>
          <a:p>
            <a:pPr marL="514350" lvl="0" indent="-514350">
              <a:spcBef>
                <a:spcPts val="500"/>
              </a:spcBef>
              <a:buSzPct val="100000"/>
              <a:buFont typeface="+mj-lt"/>
              <a:buAutoNum type="alphaUcPeriod"/>
            </a:pPr>
            <a:r>
              <a:rPr lang="en-US" dirty="0" smtClean="0"/>
              <a:t>Apply mathematics to solve problems arising in everyday life, society, and the workplace.</a:t>
            </a:r>
          </a:p>
          <a:p>
            <a:pPr marL="514350" lvl="0" indent="-514350">
              <a:spcBef>
                <a:spcPts val="500"/>
              </a:spcBef>
              <a:buSzPct val="100000"/>
              <a:buFont typeface="+mj-lt"/>
              <a:buAutoNum type="alphaUcPeriod"/>
            </a:pPr>
            <a:r>
              <a:rPr lang="en-US" dirty="0" smtClean="0"/>
              <a:t>Construct, autonomously, chains of reasoning to justify mathematical models used, interpretations made, and solutions proposed for a complex problem.</a:t>
            </a:r>
          </a:p>
          <a:p>
            <a:pPr marL="514350" lvl="0" indent="-514350">
              <a:spcBef>
                <a:spcPts val="500"/>
              </a:spcBef>
              <a:buSzPct val="100000"/>
              <a:buFont typeface="+mj-lt"/>
              <a:buAutoNum type="alphaUcPeriod"/>
            </a:pPr>
            <a:r>
              <a:rPr lang="en-US" dirty="0" smtClean="0"/>
              <a:t>State logical assumptions being used.</a:t>
            </a:r>
          </a:p>
          <a:p>
            <a:pPr marL="514350" lvl="0" indent="-514350">
              <a:spcBef>
                <a:spcPts val="500"/>
              </a:spcBef>
              <a:buSzPct val="100000"/>
              <a:buFont typeface="+mj-lt"/>
              <a:buAutoNum type="alphaUcPeriod"/>
            </a:pPr>
            <a:r>
              <a:rPr lang="en-US" dirty="0" smtClean="0"/>
              <a:t>Interpret results in the context of a situation.</a:t>
            </a:r>
          </a:p>
          <a:p>
            <a:pPr marL="514350" lvl="0" indent="-514350">
              <a:spcBef>
                <a:spcPts val="500"/>
              </a:spcBef>
              <a:buSzPct val="100000"/>
              <a:buFont typeface="+mj-lt"/>
              <a:buAutoNum type="alphaUcPeriod"/>
            </a:pPr>
            <a:r>
              <a:rPr lang="en-US" dirty="0" smtClean="0"/>
              <a:t>Analyze the adequacy of and make improvement to an existing model </a:t>
            </a:r>
            <a:br>
              <a:rPr lang="en-US" dirty="0" smtClean="0"/>
            </a:br>
            <a:r>
              <a:rPr lang="en-US" dirty="0" smtClean="0"/>
              <a:t>or develop a mathematical model of a real phenomenon.</a:t>
            </a:r>
          </a:p>
          <a:p>
            <a:pPr marL="514350" lvl="0" indent="-514350">
              <a:spcBef>
                <a:spcPts val="500"/>
              </a:spcBef>
              <a:buSzPct val="100000"/>
              <a:buFont typeface="+mj-lt"/>
              <a:buAutoNum type="alphaUcPeriod"/>
            </a:pPr>
            <a:r>
              <a:rPr lang="en-US" dirty="0" smtClean="0"/>
              <a:t>Identify important quantities in a practical situation and map their relationships.</a:t>
            </a:r>
          </a:p>
          <a:p>
            <a:pPr marL="514350" indent="-514350">
              <a:spcBef>
                <a:spcPts val="500"/>
              </a:spcBef>
              <a:buSzPct val="100000"/>
              <a:buFont typeface="+mj-lt"/>
              <a:buAutoNum type="alphaUcPeriod"/>
            </a:pPr>
            <a:r>
              <a:rPr lang="en-US" dirty="0" smtClean="0"/>
              <a:t>Identify, analyze, and synthesize relevant external resources to pose or solve problems. </a:t>
            </a:r>
          </a:p>
        </p:txBody>
      </p:sp>
      <p:sp>
        <p:nvSpPr>
          <p:cNvPr id="4" name="Rectangle 3"/>
          <p:cNvSpPr/>
          <p:nvPr/>
        </p:nvSpPr>
        <p:spPr>
          <a:xfrm>
            <a:off x="511554" y="1296682"/>
            <a:ext cx="8290676" cy="1200328"/>
          </a:xfrm>
          <a:prstGeom prst="rect">
            <a:avLst/>
          </a:prstGeom>
        </p:spPr>
        <p:txBody>
          <a:bodyPr wrap="square">
            <a:spAutoFit/>
          </a:bodyPr>
          <a:lstStyle/>
          <a:p>
            <a:r>
              <a:rPr lang="en-US" sz="2200" b="1" dirty="0" smtClean="0"/>
              <a:t>Claim 4: </a:t>
            </a:r>
            <a:r>
              <a:rPr lang="en-US" sz="2400" dirty="0"/>
              <a:t>Students can analyze complex, real-world scenarios and can construct and use mathematical models to interpret and solve problems. 	</a:t>
            </a:r>
            <a:r>
              <a:rPr lang="en-US" sz="2200" dirty="0"/>
              <a:t>	</a:t>
            </a:r>
          </a:p>
        </p:txBody>
      </p:sp>
    </p:spTree>
    <p:custDataLst>
      <p:tags r:id="rId1"/>
    </p:custDataLst>
    <p:extLst>
      <p:ext uri="{BB962C8B-B14F-4D97-AF65-F5344CB8AC3E}">
        <p14:creationId xmlns:p14="http://schemas.microsoft.com/office/powerpoint/2010/main" val="822111942"/>
      </p:ext>
    </p:extLst>
  </p:cSld>
  <p:clrMapOvr>
    <a:masterClrMapping/>
  </p:clrMapOvr>
  <p:transition advTm="1105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#4:  Modeling </a:t>
            </a:r>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28460"/>
            <a:ext cx="7207593" cy="5414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43600" y="5562600"/>
            <a:ext cx="889987" cy="369332"/>
          </a:xfrm>
          <a:prstGeom prst="rect">
            <a:avLst/>
          </a:prstGeom>
          <a:noFill/>
        </p:spPr>
        <p:txBody>
          <a:bodyPr wrap="none" rtlCol="0">
            <a:spAutoFit/>
          </a:bodyPr>
          <a:lstStyle/>
          <a:p>
            <a:r>
              <a:rPr lang="en-US" b="1" dirty="0" smtClean="0"/>
              <a:t>DOK 4</a:t>
            </a:r>
            <a:endParaRPr lang="en-US" b="1" dirty="0"/>
          </a:p>
        </p:txBody>
      </p:sp>
    </p:spTree>
    <p:extLst>
      <p:ext uri="{BB962C8B-B14F-4D97-AF65-F5344CB8AC3E}">
        <p14:creationId xmlns:p14="http://schemas.microsoft.com/office/powerpoint/2010/main" val="382189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Reflection: </a:t>
            </a:r>
            <a:br>
              <a:rPr lang="en-US" dirty="0" smtClean="0"/>
            </a:br>
            <a:r>
              <a:rPr lang="en-US" dirty="0" smtClean="0"/>
              <a:t>What?  So What? Now What?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What actions will you take based on what we have talked about so far in regards to tasks, DOK, and item types?  </a:t>
            </a:r>
          </a:p>
          <a:p>
            <a:pPr marL="0" indent="0">
              <a:buNone/>
            </a:pPr>
            <a:r>
              <a:rPr lang="en-US" dirty="0" smtClean="0"/>
              <a:t>What has been clarified about the MPs?  Why is the information important to teaching mathematics in your building? What action needs to be taken around </a:t>
            </a:r>
            <a:r>
              <a:rPr lang="en-US" dirty="0" smtClean="0">
                <a:solidFill>
                  <a:schemeClr val="accent3">
                    <a:lumMod val="50000"/>
                  </a:schemeClr>
                </a:solidFill>
              </a:rPr>
              <a:t>“the mathematical practices must take center stage in all facets of the implementation of the CCSSM”</a:t>
            </a:r>
            <a:r>
              <a:rPr lang="en-US" dirty="0" smtClean="0"/>
              <a:t>?</a:t>
            </a:r>
          </a:p>
          <a:p>
            <a:pPr lvl="1"/>
            <a:r>
              <a:rPr lang="en-US" dirty="0" smtClean="0"/>
              <a:t>What do you/your colleagues need to know?</a:t>
            </a:r>
          </a:p>
          <a:p>
            <a:pPr marL="457200" lvl="1" indent="0">
              <a:buNone/>
            </a:pPr>
            <a:endParaRPr lang="en-US" dirty="0" smtClean="0"/>
          </a:p>
          <a:p>
            <a:pPr lvl="1"/>
            <a:r>
              <a:rPr lang="en-US" dirty="0" smtClean="0"/>
              <a:t>What do you/your colleagues need to integrate into your practice?</a:t>
            </a:r>
          </a:p>
          <a:p>
            <a:pPr marL="457200" lvl="1" indent="0">
              <a:buNone/>
            </a:pPr>
            <a:endParaRPr lang="en-US" dirty="0" smtClean="0"/>
          </a:p>
          <a:p>
            <a:pPr lvl="1"/>
            <a:r>
              <a:rPr lang="en-US" dirty="0" smtClean="0"/>
              <a:t>What steps will you take to share your understanding with your building leadership?</a:t>
            </a:r>
            <a:endParaRPr lang="en-US" dirty="0"/>
          </a:p>
        </p:txBody>
      </p:sp>
    </p:spTree>
    <p:extLst>
      <p:ext uri="{BB962C8B-B14F-4D97-AF65-F5344CB8AC3E}">
        <p14:creationId xmlns:p14="http://schemas.microsoft.com/office/powerpoint/2010/main" val="13308850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the Common Core </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hlinkClick r:id="rId2"/>
              </a:rPr>
              <a:t>http://</a:t>
            </a:r>
            <a:r>
              <a:rPr lang="en-US" sz="2000" dirty="0" smtClean="0">
                <a:hlinkClick r:id="rId2"/>
              </a:rPr>
              <a:t>www.insidemathematics.org/index.php/classroom-video-visits/public-lessons-quadratic-functions/279-quadratic-functions-problem-1-part-a</a:t>
            </a:r>
            <a:endParaRPr lang="en-US" sz="2000" dirty="0" smtClean="0"/>
          </a:p>
          <a:p>
            <a:pPr marL="0" indent="0">
              <a:buNone/>
            </a:pPr>
            <a:endParaRPr lang="en-US" sz="2000" dirty="0"/>
          </a:p>
          <a:p>
            <a:pPr marL="0" indent="0">
              <a:buNone/>
            </a:pPr>
            <a:r>
              <a:rPr lang="en-US" sz="2000" dirty="0" smtClean="0"/>
              <a:t>		Snapshots:  Implementing the Common Core </a:t>
            </a:r>
          </a:p>
          <a:p>
            <a:pPr marL="0" indent="0">
              <a:buNone/>
            </a:pPr>
            <a:endParaRPr lang="en-US" sz="2000" dirty="0"/>
          </a:p>
          <a:p>
            <a:pPr marL="0" indent="0">
              <a:buNone/>
            </a:pPr>
            <a:r>
              <a:rPr lang="en-US" sz="2000" dirty="0" smtClean="0"/>
              <a:t>			Tasks + Teacher + Student </a:t>
            </a:r>
            <a:r>
              <a:rPr lang="en-US" sz="2000" smtClean="0"/>
              <a:t>= Mathematical 							Learning</a:t>
            </a:r>
            <a:endParaRPr lang="en-US" sz="2000" dirty="0"/>
          </a:p>
        </p:txBody>
      </p:sp>
      <p:pic>
        <p:nvPicPr>
          <p:cNvPr id="10242" name="Picture 2" descr="C:\Documents and Settings\User\Local Settings\Temporary Internet Files\Content.IE5\DSCJQ77F\MC90044148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0"/>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240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Resource Websites </a:t>
            </a:r>
            <a:endParaRPr lang="en-US" dirty="0"/>
          </a:p>
        </p:txBody>
      </p:sp>
      <p:sp>
        <p:nvSpPr>
          <p:cNvPr id="3" name="Content Placeholder 2"/>
          <p:cNvSpPr>
            <a:spLocks noGrp="1"/>
          </p:cNvSpPr>
          <p:nvPr>
            <p:ph idx="1"/>
          </p:nvPr>
        </p:nvSpPr>
        <p:spPr>
          <a:xfrm>
            <a:off x="304800" y="1600200"/>
            <a:ext cx="8382000" cy="4876800"/>
          </a:xfrm>
        </p:spPr>
        <p:txBody>
          <a:bodyPr>
            <a:normAutofit fontScale="62500" lnSpcReduction="20000"/>
          </a:bodyPr>
          <a:lstStyle/>
          <a:p>
            <a:pPr marL="0" indent="0">
              <a:buNone/>
            </a:pPr>
            <a:r>
              <a:rPr lang="en-US" dirty="0" smtClean="0"/>
              <a:t>SMARTER Balanced Sample Items</a:t>
            </a:r>
          </a:p>
          <a:p>
            <a:pPr marL="0" lvl="0" indent="0">
              <a:buNone/>
            </a:pPr>
            <a:r>
              <a:rPr lang="en-US" dirty="0">
                <a:hlinkClick r:id="rId2"/>
              </a:rPr>
              <a:t>http://</a:t>
            </a:r>
            <a:r>
              <a:rPr lang="en-US" dirty="0" smtClean="0">
                <a:hlinkClick r:id="rId2"/>
              </a:rPr>
              <a:t>sampleitems.smarterbalanced.org/itempreview/sbac/index.htm</a:t>
            </a:r>
            <a:endParaRPr lang="en-US" dirty="0" smtClean="0"/>
          </a:p>
          <a:p>
            <a:pPr marL="0" lvl="0" indent="0">
              <a:buNone/>
            </a:pPr>
            <a:endParaRPr lang="en-US" dirty="0" smtClean="0"/>
          </a:p>
          <a:p>
            <a:pPr marL="0" lvl="0" indent="0">
              <a:buNone/>
            </a:pPr>
            <a:r>
              <a:rPr lang="en-US" dirty="0" smtClean="0"/>
              <a:t>Data Director Item Bank Referenced to CCSS</a:t>
            </a:r>
          </a:p>
          <a:p>
            <a:pPr marL="0" lvl="0" indent="0">
              <a:buNone/>
            </a:pPr>
            <a:r>
              <a:rPr lang="en-US" dirty="0">
                <a:hlinkClick r:id="rId3"/>
              </a:rPr>
              <a:t>https://www98.achievedata.com/cgresd/?</a:t>
            </a:r>
            <a:r>
              <a:rPr lang="en-US" dirty="0" smtClean="0">
                <a:hlinkClick r:id="rId3"/>
              </a:rPr>
              <a:t>prev_page=News&amp;page=Login</a:t>
            </a:r>
            <a:endParaRPr lang="en-US" dirty="0" smtClean="0"/>
          </a:p>
          <a:p>
            <a:pPr marL="0" lvl="0" indent="0">
              <a:buNone/>
            </a:pPr>
            <a:endParaRPr lang="en-US" dirty="0"/>
          </a:p>
          <a:p>
            <a:pPr marL="0" lvl="0" indent="0">
              <a:buNone/>
            </a:pPr>
            <a:r>
              <a:rPr lang="en-US" dirty="0" smtClean="0"/>
              <a:t>Mathematics Assessment Project </a:t>
            </a:r>
          </a:p>
          <a:p>
            <a:pPr marL="0" lvl="0" indent="0">
              <a:buNone/>
            </a:pPr>
            <a:r>
              <a:rPr lang="en-US" dirty="0">
                <a:hlinkClick r:id="rId4"/>
              </a:rPr>
              <a:t>http://</a:t>
            </a:r>
            <a:r>
              <a:rPr lang="en-US" dirty="0" smtClean="0">
                <a:hlinkClick r:id="rId4"/>
              </a:rPr>
              <a:t>map.mathshell.org/materials/index.php</a:t>
            </a:r>
            <a:endParaRPr lang="en-US" dirty="0" smtClean="0"/>
          </a:p>
          <a:p>
            <a:pPr marL="0" lvl="0" indent="0">
              <a:buNone/>
            </a:pPr>
            <a:endParaRPr lang="en-US" dirty="0"/>
          </a:p>
          <a:p>
            <a:pPr marL="0" lvl="0" indent="0">
              <a:buNone/>
            </a:pPr>
            <a:r>
              <a:rPr lang="en-US" dirty="0" smtClean="0"/>
              <a:t>Inside Mathematics </a:t>
            </a:r>
            <a:endParaRPr lang="en-US" dirty="0"/>
          </a:p>
          <a:p>
            <a:pPr marL="0" indent="0">
              <a:buNone/>
            </a:pPr>
            <a:r>
              <a:rPr lang="en-US" dirty="0" smtClean="0">
                <a:hlinkClick r:id="rId5"/>
              </a:rPr>
              <a:t>http</a:t>
            </a:r>
            <a:r>
              <a:rPr lang="en-US" dirty="0">
                <a:hlinkClick r:id="rId5"/>
              </a:rPr>
              <a:t>://www.insidemathematics.org</a:t>
            </a:r>
            <a:r>
              <a:rPr lang="en-US" dirty="0" smtClean="0">
                <a:hlinkClick r:id="rId5"/>
              </a:rPr>
              <a:t>/</a:t>
            </a:r>
            <a:endParaRPr lang="en-US" dirty="0" smtClean="0"/>
          </a:p>
          <a:p>
            <a:pPr marL="0" indent="0">
              <a:buNone/>
            </a:pPr>
            <a:endParaRPr lang="en-US" dirty="0" smtClean="0"/>
          </a:p>
          <a:p>
            <a:pPr marL="0" indent="0">
              <a:buNone/>
            </a:pPr>
            <a:r>
              <a:rPr lang="en-US" dirty="0" smtClean="0"/>
              <a:t>The Consortium for Mathematics and Its Applications</a:t>
            </a:r>
            <a:endParaRPr lang="en-US" dirty="0"/>
          </a:p>
          <a:p>
            <a:pPr marL="0" indent="0">
              <a:buNone/>
            </a:pPr>
            <a:r>
              <a:rPr lang="en-US" dirty="0">
                <a:hlinkClick r:id="rId6"/>
              </a:rPr>
              <a:t>http://www.comap.com</a:t>
            </a:r>
            <a:r>
              <a:rPr lang="en-US" dirty="0" smtClean="0">
                <a:hlinkClick r:id="rId6"/>
              </a:rPr>
              <a:t>/</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143570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sz="4000" b="1" dirty="0" smtClean="0">
                <a:latin typeface="Tahoma" pitchFamily="34" charset="0"/>
              </a:rPr>
              <a:t>Curriculum Mapping </a:t>
            </a:r>
            <a:br>
              <a:rPr lang="en-US" sz="4000" b="1" dirty="0" smtClean="0">
                <a:latin typeface="Tahoma" pitchFamily="34" charset="0"/>
              </a:rPr>
            </a:br>
            <a:r>
              <a:rPr lang="en-US" sz="4000" b="1" dirty="0" smtClean="0">
                <a:latin typeface="Tahoma" pitchFamily="34" charset="0"/>
              </a:rPr>
              <a:t>and Support 2012 - 2013</a:t>
            </a:r>
            <a:endParaRPr lang="en-US" dirty="0"/>
          </a:p>
        </p:txBody>
      </p:sp>
      <p:sp>
        <p:nvSpPr>
          <p:cNvPr id="25603" name="Rectangle 3"/>
          <p:cNvSpPr>
            <a:spLocks noGrp="1" noChangeArrowheads="1"/>
          </p:cNvSpPr>
          <p:nvPr>
            <p:ph idx="1"/>
          </p:nvPr>
        </p:nvSpPr>
        <p:spPr>
          <a:xfrm>
            <a:off x="457200" y="1600200"/>
            <a:ext cx="8229600" cy="4876800"/>
          </a:xfrm>
        </p:spPr>
        <p:txBody>
          <a:bodyPr>
            <a:normAutofit fontScale="70000" lnSpcReduction="20000"/>
          </a:bodyPr>
          <a:lstStyle/>
          <a:p>
            <a:pPr>
              <a:lnSpc>
                <a:spcPct val="90000"/>
              </a:lnSpc>
              <a:buFontTx/>
              <a:buNone/>
            </a:pPr>
            <a:r>
              <a:rPr lang="en-US" sz="2600" b="1" dirty="0">
                <a:latin typeface="Tahoma" pitchFamily="34" charset="0"/>
              </a:rPr>
              <a:t>Curriculum mapping is a process that helps teachers </a:t>
            </a:r>
            <a:r>
              <a:rPr lang="en-US" sz="2600" b="1" dirty="0" smtClean="0">
                <a:latin typeface="Tahoma" pitchFamily="34" charset="0"/>
              </a:rPr>
              <a:t>monitor what is actually taught </a:t>
            </a:r>
            <a:r>
              <a:rPr lang="en-US" sz="2600" b="1" dirty="0">
                <a:latin typeface="Tahoma" pitchFamily="34" charset="0"/>
              </a:rPr>
              <a:t>and learned throughout an entire year</a:t>
            </a:r>
            <a:r>
              <a:rPr lang="en-US" sz="2600" b="1" dirty="0" smtClean="0">
                <a:latin typeface="Tahoma" pitchFamily="34" charset="0"/>
              </a:rPr>
              <a:t>.  We document and hold ourselves accountable to:</a:t>
            </a:r>
            <a:endParaRPr lang="en-US" sz="2600" b="1" dirty="0" smtClean="0">
              <a:solidFill>
                <a:schemeClr val="accent2">
                  <a:lumMod val="50000"/>
                </a:schemeClr>
              </a:solidFill>
              <a:latin typeface="Tahoma" pitchFamily="34" charset="0"/>
            </a:endParaRPr>
          </a:p>
          <a:p>
            <a:pPr>
              <a:lnSpc>
                <a:spcPct val="90000"/>
              </a:lnSpc>
              <a:buFont typeface="Wingdings" pitchFamily="2" charset="2"/>
              <a:buChar char="ü"/>
            </a:pPr>
            <a:endParaRPr lang="en-US" sz="2000" b="1" dirty="0" smtClean="0"/>
          </a:p>
          <a:p>
            <a:pPr>
              <a:lnSpc>
                <a:spcPct val="90000"/>
              </a:lnSpc>
              <a:buFont typeface="Wingdings" pitchFamily="2" charset="2"/>
              <a:buChar char="ü"/>
            </a:pPr>
            <a:r>
              <a:rPr lang="en-US" sz="2000" b="1" dirty="0" smtClean="0">
                <a:latin typeface="Tahoma" pitchFamily="34" charset="0"/>
              </a:rPr>
              <a:t>Common assessment development, revision, and use</a:t>
            </a:r>
          </a:p>
          <a:p>
            <a:pPr lvl="1">
              <a:lnSpc>
                <a:spcPct val="90000"/>
              </a:lnSpc>
              <a:buFont typeface="Wingdings" pitchFamily="2" charset="2"/>
              <a:buChar char="q"/>
            </a:pPr>
            <a:r>
              <a:rPr lang="en-US" sz="1600" b="1" dirty="0" smtClean="0">
                <a:solidFill>
                  <a:schemeClr val="accent2">
                    <a:lumMod val="50000"/>
                  </a:schemeClr>
                </a:solidFill>
                <a:latin typeface="Tahoma" pitchFamily="34" charset="0"/>
              </a:rPr>
              <a:t>Common Interim Assessment Project </a:t>
            </a:r>
          </a:p>
          <a:p>
            <a:pPr lvl="1">
              <a:lnSpc>
                <a:spcPct val="90000"/>
              </a:lnSpc>
              <a:buFont typeface="Wingdings" pitchFamily="2" charset="2"/>
              <a:buChar char="q"/>
            </a:pPr>
            <a:r>
              <a:rPr lang="en-US" sz="1600" b="1" dirty="0" smtClean="0">
                <a:solidFill>
                  <a:schemeClr val="accent2">
                    <a:lumMod val="50000"/>
                  </a:schemeClr>
                </a:solidFill>
                <a:latin typeface="Tahoma" pitchFamily="34" charset="0"/>
              </a:rPr>
              <a:t>Assessment Revision (Data Director Item Bank, etc.)</a:t>
            </a:r>
          </a:p>
          <a:p>
            <a:pPr lvl="1">
              <a:lnSpc>
                <a:spcPct val="90000"/>
              </a:lnSpc>
              <a:buFont typeface="Wingdings" pitchFamily="2" charset="2"/>
              <a:buChar char="q"/>
            </a:pPr>
            <a:r>
              <a:rPr lang="en-US" sz="1600" b="1" dirty="0" smtClean="0">
                <a:solidFill>
                  <a:schemeClr val="accent2">
                    <a:lumMod val="50000"/>
                  </a:schemeClr>
                </a:solidFill>
                <a:latin typeface="Tahoma" pitchFamily="34" charset="0"/>
              </a:rPr>
              <a:t>Social Studies Assessment Project </a:t>
            </a:r>
          </a:p>
          <a:p>
            <a:pPr>
              <a:lnSpc>
                <a:spcPct val="90000"/>
              </a:lnSpc>
              <a:buFont typeface="Wingdings" pitchFamily="2" charset="2"/>
              <a:buChar char="ü"/>
            </a:pPr>
            <a:r>
              <a:rPr lang="en-US" sz="2000" b="1" dirty="0">
                <a:latin typeface="Tahoma" pitchFamily="34" charset="0"/>
              </a:rPr>
              <a:t>Common unit </a:t>
            </a:r>
            <a:r>
              <a:rPr lang="en-US" sz="2000" b="1" dirty="0" smtClean="0">
                <a:latin typeface="Tahoma" pitchFamily="34" charset="0"/>
              </a:rPr>
              <a:t>design, revision, and implementation</a:t>
            </a:r>
          </a:p>
          <a:p>
            <a:pPr lvl="1">
              <a:lnSpc>
                <a:spcPct val="90000"/>
              </a:lnSpc>
              <a:buFont typeface="Wingdings" pitchFamily="2" charset="2"/>
              <a:buChar char="q"/>
            </a:pPr>
            <a:r>
              <a:rPr lang="en-US" sz="1600" b="1" dirty="0" smtClean="0">
                <a:solidFill>
                  <a:schemeClr val="accent2">
                    <a:lumMod val="50000"/>
                  </a:schemeClr>
                </a:solidFill>
                <a:latin typeface="Tahoma" pitchFamily="34" charset="0"/>
              </a:rPr>
              <a:t>Rubrics for Unit/Lesson Review and Revision </a:t>
            </a:r>
          </a:p>
          <a:p>
            <a:pPr lvl="1">
              <a:lnSpc>
                <a:spcPct val="90000"/>
              </a:lnSpc>
              <a:buFont typeface="Wingdings" pitchFamily="2" charset="2"/>
              <a:buChar char="q"/>
            </a:pPr>
            <a:r>
              <a:rPr lang="en-US" sz="1600" b="1" dirty="0" smtClean="0">
                <a:solidFill>
                  <a:schemeClr val="accent2">
                    <a:lumMod val="50000"/>
                  </a:schemeClr>
                </a:solidFill>
                <a:latin typeface="Tahoma" pitchFamily="34" charset="0"/>
              </a:rPr>
              <a:t>Resources and Materials </a:t>
            </a:r>
          </a:p>
          <a:p>
            <a:pPr>
              <a:lnSpc>
                <a:spcPct val="90000"/>
              </a:lnSpc>
              <a:buFont typeface="Wingdings" pitchFamily="2" charset="2"/>
              <a:buChar char="ü"/>
            </a:pPr>
            <a:r>
              <a:rPr lang="en-US" sz="2000" b="1" dirty="0" smtClean="0">
                <a:latin typeface="Tahoma" pitchFamily="34" charset="0"/>
              </a:rPr>
              <a:t>Common lesson planning</a:t>
            </a:r>
          </a:p>
          <a:p>
            <a:pPr>
              <a:lnSpc>
                <a:spcPct val="90000"/>
              </a:lnSpc>
              <a:buFont typeface="Wingdings" pitchFamily="2" charset="2"/>
              <a:buChar char="ü"/>
            </a:pPr>
            <a:r>
              <a:rPr lang="en-US" sz="2000" b="1" dirty="0" smtClean="0">
                <a:latin typeface="Tahoma" pitchFamily="34" charset="0"/>
              </a:rPr>
              <a:t>Common resource implementation</a:t>
            </a:r>
          </a:p>
          <a:p>
            <a:pPr>
              <a:lnSpc>
                <a:spcPct val="90000"/>
              </a:lnSpc>
              <a:buFont typeface="Wingdings" pitchFamily="2" charset="2"/>
              <a:buChar char="ü"/>
            </a:pPr>
            <a:r>
              <a:rPr lang="en-US" sz="2000" b="1" dirty="0" smtClean="0">
                <a:latin typeface="Tahoma" pitchFamily="34" charset="0"/>
              </a:rPr>
              <a:t>Common implementation of instructional strategies</a:t>
            </a:r>
          </a:p>
          <a:p>
            <a:pPr marL="857250" lvl="1">
              <a:lnSpc>
                <a:spcPct val="90000"/>
              </a:lnSpc>
              <a:buFont typeface="Wingdings" pitchFamily="2" charset="2"/>
              <a:buChar char="q"/>
            </a:pPr>
            <a:r>
              <a:rPr lang="en-US" sz="1600" b="1" dirty="0" smtClean="0">
                <a:solidFill>
                  <a:schemeClr val="accent2">
                    <a:lumMod val="50000"/>
                  </a:schemeClr>
                </a:solidFill>
                <a:latin typeface="Tahoma" pitchFamily="34" charset="0"/>
              </a:rPr>
              <a:t>RAISE – Adolescent Literacy </a:t>
            </a:r>
          </a:p>
          <a:p>
            <a:pPr marL="857250" lvl="1">
              <a:lnSpc>
                <a:spcPct val="90000"/>
              </a:lnSpc>
              <a:buFont typeface="Wingdings" pitchFamily="2" charset="2"/>
              <a:buChar char="q"/>
            </a:pPr>
            <a:r>
              <a:rPr lang="en-US" sz="1600" b="1" dirty="0" smtClean="0">
                <a:solidFill>
                  <a:schemeClr val="accent2">
                    <a:lumMod val="50000"/>
                  </a:schemeClr>
                </a:solidFill>
                <a:latin typeface="Tahoma" pitchFamily="34" charset="0"/>
              </a:rPr>
              <a:t>Argumentative Writing Book Study </a:t>
            </a:r>
          </a:p>
          <a:p>
            <a:pPr marL="857250" lvl="1">
              <a:lnSpc>
                <a:spcPct val="90000"/>
              </a:lnSpc>
              <a:buFont typeface="Wingdings" pitchFamily="2" charset="2"/>
              <a:buChar char="q"/>
            </a:pPr>
            <a:r>
              <a:rPr lang="en-US" sz="1600" b="1" dirty="0" smtClean="0">
                <a:solidFill>
                  <a:schemeClr val="accent2">
                    <a:lumMod val="50000"/>
                  </a:schemeClr>
                </a:solidFill>
                <a:latin typeface="Tahoma" pitchFamily="34" charset="0"/>
              </a:rPr>
              <a:t>Mathematics for Teaching (K – 5)</a:t>
            </a:r>
          </a:p>
          <a:p>
            <a:pPr marL="857250" lvl="1">
              <a:lnSpc>
                <a:spcPct val="90000"/>
              </a:lnSpc>
              <a:buFont typeface="Wingdings" pitchFamily="2" charset="2"/>
              <a:buChar char="q"/>
            </a:pPr>
            <a:r>
              <a:rPr lang="en-US" sz="1600" b="1" dirty="0" smtClean="0">
                <a:solidFill>
                  <a:schemeClr val="accent2">
                    <a:lumMod val="50000"/>
                  </a:schemeClr>
                </a:solidFill>
                <a:latin typeface="Tahoma" pitchFamily="34" charset="0"/>
              </a:rPr>
              <a:t>EMATHS Algebra I </a:t>
            </a:r>
          </a:p>
          <a:p>
            <a:pPr>
              <a:lnSpc>
                <a:spcPct val="90000"/>
              </a:lnSpc>
              <a:buFont typeface="Wingdings" pitchFamily="2" charset="2"/>
              <a:buChar char="ü"/>
            </a:pPr>
            <a:r>
              <a:rPr lang="en-US" sz="2000" b="1" dirty="0" smtClean="0">
                <a:latin typeface="Tahoma" pitchFamily="34" charset="0"/>
              </a:rPr>
              <a:t>Common implementation  of strategies </a:t>
            </a:r>
            <a:r>
              <a:rPr lang="en-US" sz="1900" b="1" dirty="0" smtClean="0">
                <a:latin typeface="Tahoma" pitchFamily="34" charset="0"/>
              </a:rPr>
              <a:t>for meeting the needs of all students </a:t>
            </a:r>
          </a:p>
          <a:p>
            <a:pPr lvl="1">
              <a:lnSpc>
                <a:spcPct val="90000"/>
              </a:lnSpc>
              <a:buFont typeface="Wingdings" pitchFamily="2" charset="2"/>
              <a:buChar char="q"/>
            </a:pPr>
            <a:r>
              <a:rPr lang="en-US" sz="1500" b="1" dirty="0" smtClean="0">
                <a:solidFill>
                  <a:schemeClr val="accent2">
                    <a:lumMod val="50000"/>
                  </a:schemeClr>
                </a:solidFill>
                <a:latin typeface="Tahoma" pitchFamily="34" charset="0"/>
              </a:rPr>
              <a:t>Gold Seal Lessons for Application and HOTS</a:t>
            </a:r>
          </a:p>
          <a:p>
            <a:pPr lvl="1">
              <a:lnSpc>
                <a:spcPct val="90000"/>
              </a:lnSpc>
              <a:buFont typeface="Wingdings" pitchFamily="2" charset="2"/>
              <a:buChar char="q"/>
            </a:pPr>
            <a:r>
              <a:rPr lang="en-US" sz="1500" b="1" dirty="0" smtClean="0">
                <a:solidFill>
                  <a:schemeClr val="accent2">
                    <a:lumMod val="50000"/>
                  </a:schemeClr>
                </a:solidFill>
                <a:latin typeface="Tahoma" pitchFamily="34" charset="0"/>
              </a:rPr>
              <a:t>February Professional Learning – Differentiated Instruction </a:t>
            </a:r>
          </a:p>
          <a:p>
            <a:pPr>
              <a:lnSpc>
                <a:spcPct val="90000"/>
              </a:lnSpc>
              <a:buFont typeface="Wingdings" pitchFamily="2" charset="2"/>
              <a:buChar char="ü"/>
            </a:pPr>
            <a:r>
              <a:rPr lang="en-US" sz="2000" b="1" dirty="0" smtClean="0">
                <a:latin typeface="Tahoma" pitchFamily="34" charset="0"/>
              </a:rPr>
              <a:t>Common systems of support and acceleration</a:t>
            </a:r>
          </a:p>
          <a:p>
            <a:pPr marL="0" indent="0">
              <a:lnSpc>
                <a:spcPct val="90000"/>
              </a:lnSpc>
              <a:buNone/>
            </a:pPr>
            <a:endParaRPr lang="en-US" sz="2000" b="1" dirty="0">
              <a:latin typeface="Tahoma" pitchFamily="34" charset="0"/>
            </a:endParaRPr>
          </a:p>
          <a:p>
            <a:pPr>
              <a:lnSpc>
                <a:spcPct val="90000"/>
              </a:lnSpc>
            </a:pPr>
            <a:endParaRPr lang="en-US" sz="2000" b="1" dirty="0">
              <a:latin typeface="Tahoma" pitchFamily="34" charset="0"/>
            </a:endParaRPr>
          </a:p>
          <a:p>
            <a:pPr algn="ctr">
              <a:lnSpc>
                <a:spcPct val="90000"/>
              </a:lnSpc>
              <a:buFontTx/>
              <a:buNone/>
            </a:pPr>
            <a:endParaRPr lang="en-US" sz="2000" b="1" dirty="0" smtClean="0">
              <a:solidFill>
                <a:schemeClr val="accent2">
                  <a:lumMod val="75000"/>
                </a:schemeClr>
              </a:solidFill>
              <a:latin typeface="Tahoma" pitchFamily="34" charset="0"/>
            </a:endParaRPr>
          </a:p>
          <a:p>
            <a:pPr>
              <a:lnSpc>
                <a:spcPct val="90000"/>
              </a:lnSpc>
              <a:buFontTx/>
              <a:buNone/>
            </a:pPr>
            <a:r>
              <a:rPr lang="en-US" sz="2000" b="1" dirty="0" smtClean="0">
                <a:solidFill>
                  <a:schemeClr val="accent2">
                    <a:lumMod val="75000"/>
                  </a:schemeClr>
                </a:solidFill>
                <a:latin typeface="Tahoma" pitchFamily="34" charset="0"/>
              </a:rPr>
              <a:t>Curriculum mapping together with pacing moves us towards a fully articulated curriculum.</a:t>
            </a:r>
            <a:endParaRPr lang="en-US" sz="2000" b="1" dirty="0">
              <a:solidFill>
                <a:schemeClr val="accent2">
                  <a:lumMod val="75000"/>
                </a:schemeClr>
              </a:solidFill>
              <a:latin typeface="Tahoma" pitchFamily="34" charset="0"/>
            </a:endParaRPr>
          </a:p>
        </p:txBody>
      </p:sp>
      <p:graphicFrame>
        <p:nvGraphicFramePr>
          <p:cNvPr id="25604" name="Object 4"/>
          <p:cNvGraphicFramePr>
            <a:graphicFrameLocks noGrp="1" noChangeAspect="1"/>
          </p:cNvGraphicFramePr>
          <p:nvPr>
            <p:ph type="clipArt" sz="half" idx="4294967295"/>
            <p:extLst>
              <p:ext uri="{D42A27DB-BD31-4B8C-83A1-F6EECF244321}">
                <p14:modId xmlns:p14="http://schemas.microsoft.com/office/powerpoint/2010/main" val="2477051299"/>
              </p:ext>
            </p:extLst>
          </p:nvPr>
        </p:nvGraphicFramePr>
        <p:xfrm>
          <a:off x="6248400" y="2057400"/>
          <a:ext cx="2389138" cy="1676400"/>
        </p:xfrm>
        <a:graphic>
          <a:graphicData uri="http://schemas.openxmlformats.org/presentationml/2006/ole">
            <mc:AlternateContent xmlns:mc="http://schemas.openxmlformats.org/markup-compatibility/2006">
              <mc:Choice xmlns:v="urn:schemas-microsoft-com:vml" Requires="v">
                <p:oleObj spid="_x0000_s4169" name="Microsoft ClipArt Gallery" r:id="rId3" imgW="4952880" imgH="3474720" progId="MS_ClipArt_Gallery">
                  <p:embed/>
                </p:oleObj>
              </mc:Choice>
              <mc:Fallback>
                <p:oleObj name="Microsoft ClipArt Gallery" r:id="rId3" imgW="4952880" imgH="3474720"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057400"/>
                        <a:ext cx="2389138" cy="1676400"/>
                      </a:xfrm>
                      <a:prstGeom prst="rect">
                        <a:avLst/>
                      </a:prstGeom>
                    </p:spPr>
                  </p:pic>
                </p:oleObj>
              </mc:Fallback>
            </mc:AlternateContent>
          </a:graphicData>
        </a:graphic>
      </p:graphicFrame>
    </p:spTree>
    <p:extLst>
      <p:ext uri="{BB962C8B-B14F-4D97-AF65-F5344CB8AC3E}">
        <p14:creationId xmlns:p14="http://schemas.microsoft.com/office/powerpoint/2010/main" val="1385053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Websites</a:t>
            </a:r>
            <a:endParaRPr lang="en-US" dirty="0"/>
          </a:p>
        </p:txBody>
      </p:sp>
      <p:sp>
        <p:nvSpPr>
          <p:cNvPr id="3" name="Content Placeholder 2"/>
          <p:cNvSpPr>
            <a:spLocks noGrp="1"/>
          </p:cNvSpPr>
          <p:nvPr>
            <p:ph idx="1"/>
          </p:nvPr>
        </p:nvSpPr>
        <p:spPr/>
        <p:txBody>
          <a:bodyPr/>
          <a:lstStyle/>
          <a:p>
            <a:r>
              <a:rPr lang="en-US" dirty="0" smtClean="0">
                <a:hlinkClick r:id="rId2"/>
              </a:rPr>
              <a:t>http://commoncoretools.wordpress.com/</a:t>
            </a:r>
            <a:endParaRPr lang="en-US" dirty="0" smtClean="0"/>
          </a:p>
          <a:p>
            <a:endParaRPr lang="en-US" dirty="0"/>
          </a:p>
        </p:txBody>
      </p:sp>
      <p:pic>
        <p:nvPicPr>
          <p:cNvPr id="279554" name="Picture 2"/>
          <p:cNvPicPr>
            <a:picLocks noChangeAspect="1" noChangeArrowheads="1"/>
          </p:cNvPicPr>
          <p:nvPr/>
        </p:nvPicPr>
        <p:blipFill>
          <a:blip r:embed="rId3" cstate="print"/>
          <a:srcRect/>
          <a:stretch>
            <a:fillRect/>
          </a:stretch>
        </p:blipFill>
        <p:spPr bwMode="auto">
          <a:xfrm>
            <a:off x="805218" y="2453808"/>
            <a:ext cx="7356143" cy="4017293"/>
          </a:xfrm>
          <a:prstGeom prst="rect">
            <a:avLst/>
          </a:prstGeom>
          <a:noFill/>
          <a:ln w="9525">
            <a:noFill/>
            <a:miter lim="800000"/>
            <a:headEnd/>
            <a:tailEnd/>
          </a:ln>
        </p:spPr>
      </p:pic>
      <p:sp>
        <p:nvSpPr>
          <p:cNvPr id="5" name="TextBox 4"/>
          <p:cNvSpPr txBox="1"/>
          <p:nvPr/>
        </p:nvSpPr>
        <p:spPr>
          <a:xfrm>
            <a:off x="5349922" y="1146412"/>
            <a:ext cx="3794078" cy="369332"/>
          </a:xfrm>
          <a:prstGeom prst="rect">
            <a:avLst/>
          </a:prstGeom>
          <a:noFill/>
        </p:spPr>
        <p:txBody>
          <a:bodyPr wrap="square" rtlCol="0">
            <a:spAutoFit/>
          </a:bodyPr>
          <a:lstStyle/>
          <a:p>
            <a:r>
              <a:rPr lang="en-US" dirty="0" smtClean="0"/>
              <a:t>Bill McCallum Common Core Tools</a:t>
            </a:r>
            <a:endParaRPr lang="en-US" dirty="0"/>
          </a:p>
        </p:txBody>
      </p:sp>
    </p:spTree>
    <p:extLst>
      <p:ext uri="{BB962C8B-B14F-4D97-AF65-F5344CB8AC3E}">
        <p14:creationId xmlns:p14="http://schemas.microsoft.com/office/powerpoint/2010/main" val="8682127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Websites</a:t>
            </a:r>
            <a:endParaRPr lang="en-US" dirty="0"/>
          </a:p>
        </p:txBody>
      </p:sp>
      <p:sp>
        <p:nvSpPr>
          <p:cNvPr id="3" name="Content Placeholder 2"/>
          <p:cNvSpPr>
            <a:spLocks noGrp="1"/>
          </p:cNvSpPr>
          <p:nvPr>
            <p:ph idx="1"/>
          </p:nvPr>
        </p:nvSpPr>
        <p:spPr>
          <a:xfrm>
            <a:off x="177420" y="1572907"/>
            <a:ext cx="8734567" cy="2043752"/>
          </a:xfrm>
        </p:spPr>
        <p:txBody>
          <a:bodyPr/>
          <a:lstStyle/>
          <a:p>
            <a:r>
              <a:rPr lang="en-US" dirty="0" smtClean="0">
                <a:hlinkClick r:id="rId2"/>
              </a:rPr>
              <a:t>http://ime.math.arizona.edu/progressions/</a:t>
            </a:r>
            <a:endParaRPr lang="en-US" dirty="0" smtClean="0"/>
          </a:p>
          <a:p>
            <a:endParaRPr lang="en-US" dirty="0"/>
          </a:p>
        </p:txBody>
      </p:sp>
      <p:sp>
        <p:nvSpPr>
          <p:cNvPr id="5" name="TextBox 4"/>
          <p:cNvSpPr txBox="1"/>
          <p:nvPr/>
        </p:nvSpPr>
        <p:spPr>
          <a:xfrm>
            <a:off x="5349922" y="1146412"/>
            <a:ext cx="3794078" cy="369332"/>
          </a:xfrm>
          <a:prstGeom prst="rect">
            <a:avLst/>
          </a:prstGeom>
          <a:noFill/>
        </p:spPr>
        <p:txBody>
          <a:bodyPr wrap="square" rtlCol="0">
            <a:spAutoFit/>
          </a:bodyPr>
          <a:lstStyle/>
          <a:p>
            <a:r>
              <a:rPr lang="en-US" dirty="0" smtClean="0"/>
              <a:t>Bill McCallum’s  Progressions</a:t>
            </a:r>
            <a:endParaRPr lang="en-US" dirty="0"/>
          </a:p>
        </p:txBody>
      </p:sp>
      <p:pic>
        <p:nvPicPr>
          <p:cNvPr id="281602" name="Picture 2"/>
          <p:cNvPicPr>
            <a:picLocks noChangeAspect="1" noChangeArrowheads="1"/>
          </p:cNvPicPr>
          <p:nvPr/>
        </p:nvPicPr>
        <p:blipFill>
          <a:blip r:embed="rId3" cstate="print"/>
          <a:srcRect/>
          <a:stretch>
            <a:fillRect/>
          </a:stretch>
        </p:blipFill>
        <p:spPr bwMode="auto">
          <a:xfrm>
            <a:off x="1239745" y="2147120"/>
            <a:ext cx="6252876" cy="45100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414405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Websites, cont.</a:t>
            </a:r>
            <a:endParaRPr lang="en-US" dirty="0"/>
          </a:p>
        </p:txBody>
      </p:sp>
      <p:sp>
        <p:nvSpPr>
          <p:cNvPr id="3" name="Content Placeholder 2"/>
          <p:cNvSpPr>
            <a:spLocks noGrp="1"/>
          </p:cNvSpPr>
          <p:nvPr>
            <p:ph idx="1"/>
          </p:nvPr>
        </p:nvSpPr>
        <p:spPr>
          <a:xfrm>
            <a:off x="177420" y="1572907"/>
            <a:ext cx="8734567" cy="2043752"/>
          </a:xfrm>
        </p:spPr>
        <p:txBody>
          <a:bodyPr/>
          <a:lstStyle/>
          <a:p>
            <a:r>
              <a:rPr lang="en-US" dirty="0" smtClean="0">
                <a:hlinkClick r:id="rId2"/>
              </a:rPr>
              <a:t>http://illustrativemathematics.org/</a:t>
            </a:r>
            <a:endParaRPr lang="en-US" dirty="0" smtClean="0"/>
          </a:p>
          <a:p>
            <a:endParaRPr lang="en-US" dirty="0"/>
          </a:p>
        </p:txBody>
      </p:sp>
      <p:sp>
        <p:nvSpPr>
          <p:cNvPr id="5" name="TextBox 4"/>
          <p:cNvSpPr txBox="1"/>
          <p:nvPr/>
        </p:nvSpPr>
        <p:spPr>
          <a:xfrm>
            <a:off x="5349922" y="1146412"/>
            <a:ext cx="3794078" cy="369332"/>
          </a:xfrm>
          <a:prstGeom prst="rect">
            <a:avLst/>
          </a:prstGeom>
          <a:noFill/>
        </p:spPr>
        <p:txBody>
          <a:bodyPr wrap="square" rtlCol="0">
            <a:spAutoFit/>
          </a:bodyPr>
          <a:lstStyle/>
          <a:p>
            <a:r>
              <a:rPr lang="en-US" dirty="0" smtClean="0"/>
              <a:t>Bill McCallum’s  Illustrative Math</a:t>
            </a:r>
            <a:endParaRPr lang="en-US" dirty="0"/>
          </a:p>
        </p:txBody>
      </p:sp>
      <p:pic>
        <p:nvPicPr>
          <p:cNvPr id="282626" name="Picture 2"/>
          <p:cNvPicPr>
            <a:picLocks noChangeAspect="1" noChangeArrowheads="1"/>
          </p:cNvPicPr>
          <p:nvPr/>
        </p:nvPicPr>
        <p:blipFill>
          <a:blip r:embed="rId3" cstate="print"/>
          <a:srcRect/>
          <a:stretch>
            <a:fillRect/>
          </a:stretch>
        </p:blipFill>
        <p:spPr bwMode="auto">
          <a:xfrm>
            <a:off x="1718054" y="2455809"/>
            <a:ext cx="5174065" cy="3760461"/>
          </a:xfrm>
          <a:prstGeom prst="rect">
            <a:avLst/>
          </a:prstGeom>
          <a:noFill/>
          <a:ln w="9525">
            <a:noFill/>
            <a:miter lim="800000"/>
            <a:headEnd/>
            <a:tailEnd/>
          </a:ln>
        </p:spPr>
      </p:pic>
    </p:spTree>
    <p:extLst>
      <p:ext uri="{BB962C8B-B14F-4D97-AF65-F5344CB8AC3E}">
        <p14:creationId xmlns:p14="http://schemas.microsoft.com/office/powerpoint/2010/main" val="10996698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Websites</a:t>
            </a:r>
            <a:endParaRPr lang="en-US" dirty="0"/>
          </a:p>
        </p:txBody>
      </p:sp>
      <p:sp>
        <p:nvSpPr>
          <p:cNvPr id="3" name="Content Placeholder 2"/>
          <p:cNvSpPr>
            <a:spLocks noGrp="1"/>
          </p:cNvSpPr>
          <p:nvPr>
            <p:ph idx="1"/>
          </p:nvPr>
        </p:nvSpPr>
        <p:spPr>
          <a:xfrm>
            <a:off x="0" y="2146113"/>
            <a:ext cx="4005618" cy="2043752"/>
          </a:xfrm>
        </p:spPr>
        <p:txBody>
          <a:bodyPr>
            <a:normAutofit fontScale="77500" lnSpcReduction="20000"/>
          </a:bodyPr>
          <a:lstStyle/>
          <a:p>
            <a:r>
              <a:rPr lang="en-US" dirty="0" smtClean="0">
                <a:hlinkClick r:id="rId2"/>
              </a:rPr>
              <a:t>http://www.ode.state.oh.us/GD/Templates/Pages/ODE/ODEDetail.aspx?page=3&amp;TopicRelationID=1704&amp;ContentID=83475</a:t>
            </a:r>
            <a:endParaRPr lang="en-US" dirty="0" smtClean="0"/>
          </a:p>
          <a:p>
            <a:endParaRPr lang="en-US" dirty="0"/>
          </a:p>
        </p:txBody>
      </p:sp>
      <p:sp>
        <p:nvSpPr>
          <p:cNvPr id="5" name="TextBox 4"/>
          <p:cNvSpPr txBox="1"/>
          <p:nvPr/>
        </p:nvSpPr>
        <p:spPr>
          <a:xfrm>
            <a:off x="5349922" y="1146412"/>
            <a:ext cx="3794078" cy="369332"/>
          </a:xfrm>
          <a:prstGeom prst="rect">
            <a:avLst/>
          </a:prstGeom>
          <a:noFill/>
        </p:spPr>
        <p:txBody>
          <a:bodyPr wrap="square" rtlCol="0">
            <a:spAutoFit/>
          </a:bodyPr>
          <a:lstStyle/>
          <a:p>
            <a:r>
              <a:rPr lang="en-US" dirty="0" smtClean="0"/>
              <a:t>Ohio Progressions</a:t>
            </a:r>
            <a:endParaRPr lang="en-US" dirty="0"/>
          </a:p>
        </p:txBody>
      </p:sp>
      <p:pic>
        <p:nvPicPr>
          <p:cNvPr id="280578" name="Picture 2"/>
          <p:cNvPicPr>
            <a:picLocks noChangeAspect="1" noChangeArrowheads="1"/>
          </p:cNvPicPr>
          <p:nvPr/>
        </p:nvPicPr>
        <p:blipFill>
          <a:blip r:embed="rId3" cstate="print"/>
          <a:srcRect/>
          <a:stretch>
            <a:fillRect/>
          </a:stretch>
        </p:blipFill>
        <p:spPr bwMode="auto">
          <a:xfrm>
            <a:off x="4343330" y="2169994"/>
            <a:ext cx="4135507" cy="42922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705670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from North Carolina</a:t>
            </a:r>
            <a:endParaRPr lang="en-US" dirty="0"/>
          </a:p>
        </p:txBody>
      </p:sp>
      <p:sp>
        <p:nvSpPr>
          <p:cNvPr id="3" name="Content Placeholder 2"/>
          <p:cNvSpPr>
            <a:spLocks noGrp="1"/>
          </p:cNvSpPr>
          <p:nvPr>
            <p:ph idx="1"/>
          </p:nvPr>
        </p:nvSpPr>
        <p:spPr/>
        <p:txBody>
          <a:bodyPr/>
          <a:lstStyle/>
          <a:p>
            <a:pPr>
              <a:buNone/>
            </a:pPr>
            <a:r>
              <a:rPr lang="en-US" sz="3600" dirty="0" smtClean="0">
                <a:solidFill>
                  <a:schemeClr val="tx1">
                    <a:lumMod val="75000"/>
                    <a:lumOff val="25000"/>
                  </a:schemeClr>
                </a:solidFill>
                <a:hlinkClick r:id="rId2"/>
              </a:rPr>
              <a:t>http://www.dpi.state.nc.us/acre/standards/support-tools/#crmath</a:t>
            </a:r>
            <a:endParaRPr lang="en-US" sz="3600" dirty="0" smtClean="0">
              <a:solidFill>
                <a:schemeClr val="tx1">
                  <a:lumMod val="75000"/>
                  <a:lumOff val="25000"/>
                </a:schemeClr>
              </a:solidFill>
            </a:endParaRPr>
          </a:p>
          <a:p>
            <a:endParaRPr lang="en-US" dirty="0" smtClean="0"/>
          </a:p>
          <a:p>
            <a:pP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940579"/>
            <a:ext cx="7937503" cy="1309688"/>
          </a:xfrm>
          <a:prstGeom prst="rect">
            <a:avLst/>
          </a:prstGeom>
        </p:spPr>
      </p:pic>
    </p:spTree>
    <p:extLst>
      <p:ext uri="{BB962C8B-B14F-4D97-AF65-F5344CB8AC3E}">
        <p14:creationId xmlns:p14="http://schemas.microsoft.com/office/powerpoint/2010/main" val="15108274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extLst>
              <p:ext uri="{D42A27DB-BD31-4B8C-83A1-F6EECF244321}">
                <p14:modId xmlns:p14="http://schemas.microsoft.com/office/powerpoint/2010/main" val="3015420061"/>
              </p:ext>
            </p:extLst>
          </p:nvPr>
        </p:nvGraphicFramePr>
        <p:xfrm>
          <a:off x="3200400" y="1905000"/>
          <a:ext cx="3886200" cy="3390900"/>
        </p:xfrm>
        <a:graphic>
          <a:graphicData uri="http://schemas.openxmlformats.org/presentationml/2006/ole">
            <mc:AlternateContent xmlns:mc="http://schemas.openxmlformats.org/markup-compatibility/2006">
              <mc:Choice xmlns:v="urn:schemas-microsoft-com:vml" Requires="v">
                <p:oleObj spid="_x0000_s7240" name="Microsoft ClipArt Gallery" r:id="rId3" imgW="3244320" imgH="3390840" progId="MS_ClipArt_Gallery">
                  <p:embed/>
                </p:oleObj>
              </mc:Choice>
              <mc:Fallback>
                <p:oleObj name="Microsoft ClipArt Gallery" r:id="rId3" imgW="3244320" imgH="3390840"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05000"/>
                        <a:ext cx="3886200" cy="3390900"/>
                      </a:xfrm>
                      <a:prstGeom prst="rect">
                        <a:avLst/>
                      </a:prstGeom>
                      <a:noFill/>
                      <a:ln>
                        <a:noFill/>
                      </a:ln>
                      <a:effectLst/>
                    </p:spPr>
                  </p:pic>
                </p:oleObj>
              </mc:Fallback>
            </mc:AlternateContent>
          </a:graphicData>
        </a:graphic>
      </p:graphicFrame>
      <p:sp>
        <p:nvSpPr>
          <p:cNvPr id="28675" name="Text Box 3"/>
          <p:cNvSpPr txBox="1">
            <a:spLocks noChangeArrowheads="1"/>
          </p:cNvSpPr>
          <p:nvPr/>
        </p:nvSpPr>
        <p:spPr bwMode="auto">
          <a:xfrm>
            <a:off x="1577454" y="3073052"/>
            <a:ext cx="21796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pPr>
            <a:r>
              <a:rPr lang="en-US" b="1" dirty="0">
                <a:solidFill>
                  <a:schemeClr val="tx2"/>
                </a:solidFill>
                <a:effectLst>
                  <a:outerShdw blurRad="38100" dist="38100" dir="2700000" algn="tl">
                    <a:srgbClr val="000000"/>
                  </a:outerShdw>
                </a:effectLst>
                <a:latin typeface="Arial" charset="0"/>
              </a:rPr>
              <a:t>Curriculum </a:t>
            </a:r>
          </a:p>
          <a:p>
            <a:pPr eaLnBrk="0" hangingPunct="0">
              <a:spcBef>
                <a:spcPct val="0"/>
              </a:spcBef>
            </a:pPr>
            <a:r>
              <a:rPr lang="en-US" b="1" dirty="0">
                <a:solidFill>
                  <a:schemeClr val="tx2"/>
                </a:solidFill>
                <a:effectLst>
                  <a:outerShdw blurRad="38100" dist="38100" dir="2700000" algn="tl">
                    <a:srgbClr val="000000"/>
                  </a:outerShdw>
                </a:effectLst>
                <a:latin typeface="Arial" charset="0"/>
              </a:rPr>
              <a:t>Alignment</a:t>
            </a:r>
            <a:endParaRPr lang="en-US" sz="2400" dirty="0"/>
          </a:p>
        </p:txBody>
      </p:sp>
      <p:sp>
        <p:nvSpPr>
          <p:cNvPr id="28676" name="Text Box 4"/>
          <p:cNvSpPr txBox="1">
            <a:spLocks noChangeArrowheads="1"/>
          </p:cNvSpPr>
          <p:nvPr/>
        </p:nvSpPr>
        <p:spPr bwMode="auto">
          <a:xfrm>
            <a:off x="6553200" y="1600200"/>
            <a:ext cx="21796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pPr>
            <a:r>
              <a:rPr lang="en-US" b="1" dirty="0">
                <a:solidFill>
                  <a:schemeClr val="tx2"/>
                </a:solidFill>
                <a:effectLst>
                  <a:outerShdw blurRad="38100" dist="38100" dir="2700000" algn="tl">
                    <a:srgbClr val="000000"/>
                  </a:outerShdw>
                </a:effectLst>
                <a:latin typeface="Arial" charset="0"/>
              </a:rPr>
              <a:t>Curriculum </a:t>
            </a:r>
          </a:p>
          <a:p>
            <a:pPr eaLnBrk="0" hangingPunct="0">
              <a:spcBef>
                <a:spcPct val="0"/>
              </a:spcBef>
            </a:pPr>
            <a:r>
              <a:rPr lang="en-US" b="1" dirty="0">
                <a:solidFill>
                  <a:schemeClr val="tx2"/>
                </a:solidFill>
                <a:effectLst>
                  <a:outerShdw blurRad="38100" dist="38100" dir="2700000" algn="tl">
                    <a:srgbClr val="000000"/>
                  </a:outerShdw>
                </a:effectLst>
                <a:latin typeface="Arial" charset="0"/>
              </a:rPr>
              <a:t>Mapping</a:t>
            </a:r>
            <a:endParaRPr lang="en-US" sz="2400" b="1" dirty="0">
              <a:solidFill>
                <a:schemeClr val="tx2"/>
              </a:solidFill>
              <a:latin typeface="Arial" charset="0"/>
            </a:endParaRPr>
          </a:p>
        </p:txBody>
      </p:sp>
      <p:sp>
        <p:nvSpPr>
          <p:cNvPr id="28677" name="Text Box 5"/>
          <p:cNvSpPr txBox="1">
            <a:spLocks noChangeArrowheads="1"/>
          </p:cNvSpPr>
          <p:nvPr/>
        </p:nvSpPr>
        <p:spPr bwMode="auto">
          <a:xfrm>
            <a:off x="5486400" y="5334000"/>
            <a:ext cx="21796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pPr>
            <a:r>
              <a:rPr lang="en-US" b="1" dirty="0">
                <a:solidFill>
                  <a:schemeClr val="tx2"/>
                </a:solidFill>
                <a:effectLst>
                  <a:outerShdw blurRad="38100" dist="38100" dir="2700000" algn="tl">
                    <a:srgbClr val="000000"/>
                  </a:outerShdw>
                </a:effectLst>
                <a:latin typeface="Arial" charset="0"/>
              </a:rPr>
              <a:t>Curriculum </a:t>
            </a:r>
          </a:p>
          <a:p>
            <a:pPr eaLnBrk="0" hangingPunct="0">
              <a:spcBef>
                <a:spcPct val="0"/>
              </a:spcBef>
            </a:pPr>
            <a:r>
              <a:rPr lang="en-US" b="1" dirty="0">
                <a:solidFill>
                  <a:schemeClr val="tx2"/>
                </a:solidFill>
                <a:effectLst>
                  <a:outerShdw blurRad="38100" dist="38100" dir="2700000" algn="tl">
                    <a:srgbClr val="000000"/>
                  </a:outerShdw>
                </a:effectLst>
                <a:latin typeface="Arial" charset="0"/>
              </a:rPr>
              <a:t>Pacing</a:t>
            </a:r>
            <a:endParaRPr lang="en-US" sz="2400" b="1" dirty="0">
              <a:solidFill>
                <a:schemeClr val="tx2"/>
              </a:solidFill>
              <a:latin typeface="Arial" charset="0"/>
            </a:endParaRPr>
          </a:p>
        </p:txBody>
      </p:sp>
      <p:sp>
        <p:nvSpPr>
          <p:cNvPr id="28678" name="Text Box 6"/>
          <p:cNvSpPr txBox="1">
            <a:spLocks noChangeArrowheads="1"/>
          </p:cNvSpPr>
          <p:nvPr/>
        </p:nvSpPr>
        <p:spPr bwMode="auto">
          <a:xfrm>
            <a:off x="487101" y="513259"/>
            <a:ext cx="740779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pPr>
            <a:r>
              <a:rPr lang="en-US" sz="4400" b="1" dirty="0" smtClean="0">
                <a:solidFill>
                  <a:schemeClr val="tx2"/>
                </a:solidFill>
                <a:effectLst>
                  <a:outerShdw blurRad="38100" dist="38100" dir="2700000" algn="tl">
                    <a:srgbClr val="000000"/>
                  </a:outerShdw>
                </a:effectLst>
                <a:latin typeface="Tahoma" pitchFamily="34" charset="0"/>
              </a:rPr>
              <a:t>Curriculum Development </a:t>
            </a:r>
            <a:endParaRPr lang="en-US" sz="4000" b="1" dirty="0">
              <a:solidFill>
                <a:srgbClr val="000099"/>
              </a:solidFill>
              <a:latin typeface="Tahoma" pitchFamily="34" charset="0"/>
            </a:endParaRPr>
          </a:p>
        </p:txBody>
      </p:sp>
      <p:sp>
        <p:nvSpPr>
          <p:cNvPr id="28681" name="Text Box 9"/>
          <p:cNvSpPr txBox="1">
            <a:spLocks noChangeArrowheads="1"/>
          </p:cNvSpPr>
          <p:nvPr/>
        </p:nvSpPr>
        <p:spPr bwMode="auto">
          <a:xfrm>
            <a:off x="2206387" y="1698198"/>
            <a:ext cx="1981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0"/>
              </a:spcBef>
            </a:pPr>
            <a:r>
              <a:rPr lang="en-US"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We need to be here! </a:t>
            </a:r>
          </a:p>
          <a:p>
            <a:pPr algn="ctr" eaLnBrk="0" hangingPunct="0">
              <a:spcBef>
                <a:spcPct val="0"/>
              </a:spcBef>
            </a:pPr>
            <a:r>
              <a:rPr lang="en-US"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2014 - 2015</a:t>
            </a:r>
            <a:endParaRPr lang="en-US"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28682" name="AutoShape 10"/>
          <p:cNvSpPr>
            <a:spLocks noChangeArrowheads="1"/>
          </p:cNvSpPr>
          <p:nvPr/>
        </p:nvSpPr>
        <p:spPr bwMode="auto">
          <a:xfrm rot="7473228">
            <a:off x="2693846" y="2743839"/>
            <a:ext cx="457200" cy="304800"/>
          </a:xfrm>
          <a:prstGeom prst="rightArrow">
            <a:avLst>
              <a:gd name="adj1" fmla="val 50000"/>
              <a:gd name="adj2" fmla="val 375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0" hangingPunct="0">
              <a:spcBef>
                <a:spcPct val="0"/>
              </a:spcBef>
            </a:pPr>
            <a:endParaRPr lang="en-US" dirty="0">
              <a:solidFill>
                <a:schemeClr val="tx2"/>
              </a:solidFill>
              <a:latin typeface="Tahoma" pitchFamily="34" charset="0"/>
            </a:endParaRPr>
          </a:p>
        </p:txBody>
      </p:sp>
    </p:spTree>
    <p:extLst>
      <p:ext uri="{BB962C8B-B14F-4D97-AF65-F5344CB8AC3E}">
        <p14:creationId xmlns:p14="http://schemas.microsoft.com/office/powerpoint/2010/main" val="30045457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7"/>
            <a:ext cx="9144000" cy="1500879"/>
          </a:xfrm>
        </p:spPr>
        <p:txBody>
          <a:bodyPr>
            <a:noAutofit/>
          </a:bodyPr>
          <a:lstStyle/>
          <a:p>
            <a:pPr algn="ctr"/>
            <a:r>
              <a:rPr lang="en-US" sz="3200" dirty="0" smtClean="0"/>
              <a:t>Prepare Mathematically Proficient Students </a:t>
            </a:r>
            <a:endParaRPr lang="en-US" sz="3200" dirty="0"/>
          </a:p>
        </p:txBody>
      </p:sp>
      <p:pic>
        <p:nvPicPr>
          <p:cNvPr id="1026" name="Picture 2" descr="C:\Users\Melisa\Documents\noah'sark.png"/>
          <p:cNvPicPr>
            <a:picLocks noGrp="1" noChangeAspect="1" noChangeArrowheads="1"/>
          </p:cNvPicPr>
          <p:nvPr>
            <p:ph idx="1"/>
          </p:nvPr>
        </p:nvPicPr>
        <p:blipFill>
          <a:blip r:embed="rId8" cstate="email"/>
          <a:srcRect/>
          <a:stretch>
            <a:fillRect/>
          </a:stretch>
        </p:blipFill>
        <p:spPr bwMode="auto">
          <a:xfrm>
            <a:off x="936532" y="1697094"/>
            <a:ext cx="7772400" cy="5222678"/>
          </a:xfrm>
          <a:prstGeom prst="rect">
            <a:avLst/>
          </a:prstGeom>
          <a:noFill/>
        </p:spPr>
      </p:pic>
      <p:pic>
        <p:nvPicPr>
          <p:cNvPr id="4" name="09 Head In The Sand.mp3">
            <a:hlinkClick r:id="" action="ppaction://media"/>
          </p:cNvPr>
          <p:cNvPicPr>
            <a:picLocks noRot="1" noChangeAspect="1"/>
          </p:cNvPicPr>
          <p:nvPr>
            <a:audioFile r:link="rId1"/>
          </p:nvPr>
        </p:nvPicPr>
        <p:blipFill>
          <a:blip r:embed="rId9" cstate="print"/>
          <a:stretch>
            <a:fillRect/>
          </a:stretch>
        </p:blipFill>
        <p:spPr>
          <a:xfrm>
            <a:off x="4232412" y="3969322"/>
            <a:ext cx="304800" cy="304800"/>
          </a:xfrm>
          <a:prstGeom prst="rect">
            <a:avLst/>
          </a:prstGeom>
        </p:spPr>
      </p:pic>
      <p:pic>
        <p:nvPicPr>
          <p:cNvPr id="5" name="04 Low Rise.mp3">
            <a:hlinkClick r:id="" action="ppaction://media"/>
          </p:cNvPr>
          <p:cNvPicPr>
            <a:picLocks noRot="1" noChangeAspect="1"/>
          </p:cNvPicPr>
          <p:nvPr>
            <a:audioFile r:link="rId2"/>
          </p:nvPr>
        </p:nvPicPr>
        <p:blipFill>
          <a:blip r:embed="rId10" cstate="print"/>
          <a:stretch>
            <a:fillRect/>
          </a:stretch>
        </p:blipFill>
        <p:spPr>
          <a:xfrm>
            <a:off x="5003990" y="4744845"/>
            <a:ext cx="304800" cy="304800"/>
          </a:xfrm>
          <a:prstGeom prst="rect">
            <a:avLst/>
          </a:prstGeom>
        </p:spPr>
      </p:pic>
      <p:pic>
        <p:nvPicPr>
          <p:cNvPr id="6" name="01 White Flag.mp3">
            <a:hlinkClick r:id="" action="ppaction://media"/>
          </p:cNvPr>
          <p:cNvPicPr>
            <a:picLocks noRot="1" noChangeAspect="1"/>
          </p:cNvPicPr>
          <p:nvPr>
            <a:audioFile r:link="rId3"/>
          </p:nvPr>
        </p:nvPicPr>
        <p:blipFill>
          <a:blip r:embed="rId11" cstate="print"/>
          <a:stretch>
            <a:fillRect/>
          </a:stretch>
        </p:blipFill>
        <p:spPr>
          <a:xfrm>
            <a:off x="5697828" y="4350323"/>
            <a:ext cx="304800" cy="304800"/>
          </a:xfrm>
          <a:prstGeom prst="rect">
            <a:avLst/>
          </a:prstGeom>
        </p:spPr>
      </p:pic>
      <p:pic>
        <p:nvPicPr>
          <p:cNvPr id="7" name="02_13_Where Is The Love_Monkey Business-Elephunk_The Black Eyed Peas.mp3">
            <a:hlinkClick r:id="" action="ppaction://media"/>
          </p:cNvPr>
          <p:cNvPicPr>
            <a:picLocks noRot="1" noChangeAspect="1"/>
          </p:cNvPicPr>
          <p:nvPr>
            <a:audioFile r:link="rId4"/>
          </p:nvPr>
        </p:nvPicPr>
        <p:blipFill>
          <a:blip r:embed="rId12" cstate="print"/>
          <a:stretch>
            <a:fillRect/>
          </a:stretch>
        </p:blipFill>
        <p:spPr>
          <a:xfrm>
            <a:off x="6755027" y="4722341"/>
            <a:ext cx="304800" cy="304800"/>
          </a:xfrm>
          <a:prstGeom prst="rect">
            <a:avLst/>
          </a:prstGeom>
        </p:spPr>
      </p:pic>
      <p:pic>
        <p:nvPicPr>
          <p:cNvPr id="8" name="05_I Gotta Feeling_The E.N.D. (The Energy Never Dies)_The Black Eyed Peas.mp3">
            <a:hlinkClick r:id="" action="ppaction://media"/>
          </p:cNvPr>
          <p:cNvPicPr>
            <a:picLocks noRot="1" noChangeAspect="1"/>
          </p:cNvPicPr>
          <p:nvPr>
            <a:audioFile r:link="rId5"/>
          </p:nvPr>
        </p:nvPicPr>
        <p:blipFill>
          <a:blip r:embed="rId13" cstate="print"/>
          <a:stretch>
            <a:fillRect/>
          </a:stretch>
        </p:blipFill>
        <p:spPr>
          <a:xfrm>
            <a:off x="759667" y="1392294"/>
            <a:ext cx="304800" cy="304800"/>
          </a:xfrm>
          <a:prstGeom prst="rect">
            <a:avLst/>
          </a:prstGeom>
        </p:spPr>
      </p:pic>
      <p:pic>
        <p:nvPicPr>
          <p:cNvPr id="9" name="05_I Gotta Feeling_The E.N.D. (The Energy Never Dies)_The Black Eyed Peas.mp3">
            <a:hlinkClick r:id="" action="ppaction://media"/>
          </p:cNvPr>
          <p:cNvPicPr>
            <a:picLocks noRot="1" noChangeAspect="1"/>
          </p:cNvPicPr>
          <p:nvPr>
            <a:audioFile r:link="rId5"/>
          </p:nvPr>
        </p:nvPicPr>
        <p:blipFill>
          <a:blip r:embed="rId14" cstate="print"/>
          <a:stretch>
            <a:fillRect/>
          </a:stretch>
        </p:blipFill>
        <p:spPr>
          <a:xfrm>
            <a:off x="8404132" y="1351527"/>
            <a:ext cx="304800" cy="304800"/>
          </a:xfrm>
          <a:prstGeom prst="rect">
            <a:avLst/>
          </a:prstGeom>
        </p:spPr>
      </p:pic>
    </p:spTree>
    <p:extLst>
      <p:ext uri="{BB962C8B-B14F-4D97-AF65-F5344CB8AC3E}">
        <p14:creationId xmlns:p14="http://schemas.microsoft.com/office/powerpoint/2010/main" val="36790988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386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43023"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41485" fill="hold"/>
                                        <p:tgtEl>
                                          <p:spTgt spid="6"/>
                                        </p:tgtEl>
                                      </p:cBhvr>
                                    </p:cmd>
                                  </p:childTnLst>
                                </p:cTn>
                              </p:par>
                            </p:childTnLst>
                          </p:cTn>
                        </p:par>
                      </p:childTnLst>
                    </p:cTn>
                  </p:par>
                </p:childTnLst>
              </p:cTn>
              <p:nextCondLst>
                <p:cond evt="onClick" delay="0">
                  <p:tgtEl>
                    <p:spTgt spid="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73019" fill="hold"/>
                                        <p:tgtEl>
                                          <p:spTgt spid="7"/>
                                        </p:tgtEl>
                                      </p:cBhvr>
                                    </p:cmd>
                                  </p:childTnLst>
                                </p:cTn>
                              </p:par>
                            </p:childTnLst>
                          </p:cTn>
                        </p:par>
                      </p:childTnLst>
                    </p:cTn>
                  </p:par>
                </p:childTnLst>
              </p:cTn>
              <p:nextCondLst>
                <p:cond evt="onClick" delay="0">
                  <p:tgtEl>
                    <p:spTgt spid="7"/>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89591" fill="hold"/>
                                        <p:tgtEl>
                                          <p:spTgt spid="8"/>
                                        </p:tgtEl>
                                      </p:cBhvr>
                                    </p:cmd>
                                  </p:childTnLst>
                                </p:cTn>
                              </p:par>
                            </p:childTnLst>
                          </p:cTn>
                        </p:par>
                      </p:childTnLst>
                    </p:cTn>
                  </p:par>
                </p:childTnLst>
              </p:cTn>
              <p:nextCondLst>
                <p:cond evt="onClick" delay="0">
                  <p:tgtEl>
                    <p:spTgt spid="8"/>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289591" fill="hold"/>
                                        <p:tgtEl>
                                          <p:spTgt spid="9"/>
                                        </p:tgtEl>
                                      </p:cBhvr>
                                    </p:cmd>
                                  </p:childTnLst>
                                </p:cTn>
                              </p:par>
                            </p:childTnLst>
                          </p:cTn>
                        </p:par>
                      </p:childTnLst>
                    </p:cTn>
                  </p:par>
                </p:childTnLst>
              </p:cTn>
              <p:nextCondLst>
                <p:cond evt="onClick" delay="0">
                  <p:tgtEl>
                    <p:spTgt spid="9"/>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n-US" sz="3600" b="1" dirty="0">
                <a:effectLst>
                  <a:outerShdw blurRad="38100" dist="38100" dir="2700000" algn="tl">
                    <a:srgbClr val="000000"/>
                  </a:outerShdw>
                </a:effectLst>
                <a:latin typeface="Tahoma" pitchFamily="34" charset="0"/>
              </a:rPr>
              <a:t>What is Curriculum Alignment?</a:t>
            </a:r>
            <a:endParaRPr lang="en-US" dirty="0"/>
          </a:p>
        </p:txBody>
      </p:sp>
      <p:sp>
        <p:nvSpPr>
          <p:cNvPr id="21507" name="Rectangle 3"/>
          <p:cNvSpPr>
            <a:spLocks noGrp="1" noChangeArrowheads="1"/>
          </p:cNvSpPr>
          <p:nvPr>
            <p:ph type="body" sz="half" idx="1"/>
          </p:nvPr>
        </p:nvSpPr>
        <p:spPr/>
        <p:txBody>
          <a:bodyPr>
            <a:normAutofit fontScale="77500" lnSpcReduction="20000"/>
          </a:bodyPr>
          <a:lstStyle/>
          <a:p>
            <a:pPr>
              <a:buFontTx/>
              <a:buNone/>
            </a:pPr>
            <a:r>
              <a:rPr lang="en-US" sz="2400" b="1" dirty="0">
                <a:effectLst>
                  <a:outerShdw blurRad="38100" dist="38100" dir="2700000" algn="tl">
                    <a:srgbClr val="FFFFFF"/>
                  </a:outerShdw>
                </a:effectLst>
                <a:latin typeface="Tahoma" pitchFamily="34" charset="0"/>
              </a:rPr>
              <a:t>Curriculum alignment </a:t>
            </a:r>
            <a:r>
              <a:rPr lang="en-US" sz="2400" b="1" dirty="0" smtClean="0">
                <a:effectLst>
                  <a:outerShdw blurRad="38100" dist="38100" dir="2700000" algn="tl">
                    <a:srgbClr val="FFFFFF"/>
                  </a:outerShdw>
                </a:effectLst>
                <a:latin typeface="Tahoma" pitchFamily="34" charset="0"/>
              </a:rPr>
              <a:t>refers to alignment between the </a:t>
            </a:r>
          </a:p>
          <a:p>
            <a:pPr>
              <a:buFontTx/>
              <a:buNone/>
            </a:pPr>
            <a:endParaRPr lang="en-US" sz="2400" b="1" dirty="0" smtClean="0">
              <a:effectLst>
                <a:outerShdw blurRad="38100" dist="38100" dir="2700000" algn="tl">
                  <a:srgbClr val="FFFFFF"/>
                </a:outerShdw>
              </a:effectLst>
              <a:latin typeface="Tahoma" pitchFamily="34" charset="0"/>
            </a:endParaRPr>
          </a:p>
          <a:p>
            <a:pPr>
              <a:buFontTx/>
              <a:buNone/>
            </a:pPr>
            <a:r>
              <a:rPr lang="en-US" sz="2400" b="1" dirty="0" smtClean="0">
                <a:solidFill>
                  <a:schemeClr val="accent2">
                    <a:lumMod val="75000"/>
                  </a:schemeClr>
                </a:solidFill>
                <a:effectLst>
                  <a:outerShdw blurRad="38100" dist="38100" dir="2700000" algn="tl">
                    <a:srgbClr val="FFFFFF"/>
                  </a:outerShdw>
                </a:effectLst>
                <a:latin typeface="Tahoma" pitchFamily="34" charset="0"/>
              </a:rPr>
              <a:t>Intended Curriculum </a:t>
            </a:r>
            <a:r>
              <a:rPr lang="en-US" sz="2400" b="1" dirty="0" smtClean="0">
                <a:effectLst>
                  <a:outerShdw blurRad="38100" dist="38100" dir="2700000" algn="tl">
                    <a:srgbClr val="FFFFFF"/>
                  </a:outerShdw>
                </a:effectLst>
                <a:latin typeface="Tahoma" pitchFamily="34" charset="0"/>
              </a:rPr>
              <a:t>(CCSS and/or GLCEs and HSCEs),</a:t>
            </a:r>
          </a:p>
          <a:p>
            <a:pPr>
              <a:buFontTx/>
              <a:buNone/>
            </a:pPr>
            <a:endParaRPr lang="en-US" sz="2400" b="1" dirty="0" smtClean="0">
              <a:effectLst>
                <a:outerShdw blurRad="38100" dist="38100" dir="2700000" algn="tl">
                  <a:srgbClr val="FFFFFF"/>
                </a:outerShdw>
              </a:effectLst>
              <a:latin typeface="Tahoma" pitchFamily="34" charset="0"/>
            </a:endParaRPr>
          </a:p>
          <a:p>
            <a:pPr>
              <a:buFontTx/>
              <a:buNone/>
            </a:pPr>
            <a:r>
              <a:rPr lang="en-US" sz="2400" b="1" dirty="0" smtClean="0">
                <a:solidFill>
                  <a:schemeClr val="accent2">
                    <a:lumMod val="75000"/>
                  </a:schemeClr>
                </a:solidFill>
                <a:effectLst>
                  <a:outerShdw blurRad="38100" dist="38100" dir="2700000" algn="tl">
                    <a:srgbClr val="FFFFFF"/>
                  </a:outerShdw>
                </a:effectLst>
                <a:latin typeface="Tahoma" pitchFamily="34" charset="0"/>
              </a:rPr>
              <a:t>Delivered Curriculum </a:t>
            </a:r>
            <a:r>
              <a:rPr lang="en-US" sz="2400" b="1" dirty="0" smtClean="0">
                <a:effectLst>
                  <a:outerShdw blurRad="38100" dist="38100" dir="2700000" algn="tl">
                    <a:srgbClr val="FFFFFF"/>
                  </a:outerShdw>
                </a:effectLst>
                <a:latin typeface="Tahoma" pitchFamily="34" charset="0"/>
              </a:rPr>
              <a:t>(content, skills, critical thinking actually delivered by each teacher), and</a:t>
            </a:r>
          </a:p>
          <a:p>
            <a:pPr>
              <a:buFontTx/>
              <a:buNone/>
            </a:pPr>
            <a:endParaRPr lang="en-US" sz="2400" b="1" dirty="0" smtClean="0">
              <a:effectLst>
                <a:outerShdw blurRad="38100" dist="38100" dir="2700000" algn="tl">
                  <a:srgbClr val="FFFFFF"/>
                </a:outerShdw>
              </a:effectLst>
              <a:latin typeface="Tahoma" pitchFamily="34" charset="0"/>
            </a:endParaRPr>
          </a:p>
          <a:p>
            <a:pPr>
              <a:buFontTx/>
              <a:buNone/>
            </a:pPr>
            <a:r>
              <a:rPr lang="en-US" sz="2400" b="1" dirty="0" smtClean="0">
                <a:solidFill>
                  <a:schemeClr val="accent2">
                    <a:lumMod val="75000"/>
                  </a:schemeClr>
                </a:solidFill>
                <a:effectLst>
                  <a:outerShdw blurRad="38100" dist="38100" dir="2700000" algn="tl">
                    <a:srgbClr val="FFFFFF"/>
                  </a:outerShdw>
                </a:effectLst>
                <a:latin typeface="Tahoma" pitchFamily="34" charset="0"/>
              </a:rPr>
              <a:t>Achieved Curriculum </a:t>
            </a:r>
            <a:r>
              <a:rPr lang="en-US" sz="2400" b="1" dirty="0" smtClean="0">
                <a:effectLst>
                  <a:outerShdw blurRad="38100" dist="38100" dir="2700000" algn="tl">
                    <a:srgbClr val="FFFFFF"/>
                  </a:outerShdw>
                </a:effectLst>
                <a:latin typeface="Tahoma" pitchFamily="34" charset="0"/>
              </a:rPr>
              <a:t>(content, skills, level of thinking actually learned by students).</a:t>
            </a:r>
            <a:endParaRPr lang="en-US" sz="2400" b="1" dirty="0">
              <a:solidFill>
                <a:srgbClr val="FFFFCC"/>
              </a:solidFill>
            </a:endParaRPr>
          </a:p>
        </p:txBody>
      </p:sp>
      <p:graphicFrame>
        <p:nvGraphicFramePr>
          <p:cNvPr id="21508" name="Object 4"/>
          <p:cNvGraphicFramePr>
            <a:graphicFrameLocks noGrp="1" noChangeAspect="1"/>
          </p:cNvGraphicFramePr>
          <p:nvPr>
            <p:ph type="clipArt" sz="half" idx="2"/>
          </p:nvPr>
        </p:nvGraphicFramePr>
        <p:xfrm>
          <a:off x="5189538" y="2087563"/>
          <a:ext cx="3473450" cy="3473450"/>
        </p:xfrm>
        <a:graphic>
          <a:graphicData uri="http://schemas.openxmlformats.org/presentationml/2006/ole">
            <mc:AlternateContent xmlns:mc="http://schemas.openxmlformats.org/markup-compatibility/2006">
              <mc:Choice xmlns:v="urn:schemas-microsoft-com:vml" Requires="v">
                <p:oleObj spid="_x0000_s8264" name="Microsoft ClipArt Gallery" r:id="rId3" imgW="3473280" imgH="3472920" progId="MS_ClipArt_Gallery">
                  <p:embed/>
                </p:oleObj>
              </mc:Choice>
              <mc:Fallback>
                <p:oleObj name="Microsoft ClipArt Gallery" r:id="rId3" imgW="3473280" imgH="3472920"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9538" y="2087563"/>
                        <a:ext cx="3473450" cy="3473450"/>
                      </a:xfrm>
                      <a:prstGeom prst="rect">
                        <a:avLst/>
                      </a:prstGeom>
                    </p:spPr>
                  </p:pic>
                </p:oleObj>
              </mc:Fallback>
            </mc:AlternateContent>
          </a:graphicData>
        </a:graphic>
      </p:graphicFrame>
    </p:spTree>
    <p:extLst>
      <p:ext uri="{BB962C8B-B14F-4D97-AF65-F5344CB8AC3E}">
        <p14:creationId xmlns:p14="http://schemas.microsoft.com/office/powerpoint/2010/main" val="12571260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Now What?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actions will you take based on what we have talked about today?</a:t>
            </a:r>
          </a:p>
          <a:p>
            <a:pPr lvl="1"/>
            <a:r>
              <a:rPr lang="en-US" dirty="0" smtClean="0"/>
              <a:t>What do you/your colleagues need to know?</a:t>
            </a:r>
          </a:p>
          <a:p>
            <a:pPr marL="457200" lvl="1" indent="0">
              <a:buNone/>
            </a:pPr>
            <a:endParaRPr lang="en-US" dirty="0" smtClean="0"/>
          </a:p>
          <a:p>
            <a:pPr lvl="1"/>
            <a:r>
              <a:rPr lang="en-US" dirty="0" smtClean="0"/>
              <a:t>What do you/your colleagues need to integrate into your practice?</a:t>
            </a:r>
          </a:p>
          <a:p>
            <a:pPr marL="457200" lvl="1" indent="0">
              <a:buNone/>
            </a:pPr>
            <a:endParaRPr lang="en-US" dirty="0" smtClean="0"/>
          </a:p>
          <a:p>
            <a:pPr lvl="1"/>
            <a:r>
              <a:rPr lang="en-US" dirty="0" smtClean="0"/>
              <a:t>What steps will you take to share your understanding with your building leadership?</a:t>
            </a:r>
            <a:endParaRPr lang="en-US" dirty="0"/>
          </a:p>
        </p:txBody>
      </p:sp>
    </p:spTree>
    <p:extLst>
      <p:ext uri="{BB962C8B-B14F-4D97-AF65-F5344CB8AC3E}">
        <p14:creationId xmlns:p14="http://schemas.microsoft.com/office/powerpoint/2010/main" val="1535058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smtClean="0">
                <a:ea typeface="ＭＳ Ｐゴシック" charset="-128"/>
              </a:rPr>
              <a:t>Today’s Outcomes</a:t>
            </a:r>
            <a:br>
              <a:rPr lang="en-US" dirty="0" smtClean="0">
                <a:ea typeface="ＭＳ Ｐゴシック" charset="-128"/>
              </a:rPr>
            </a:br>
            <a:r>
              <a:rPr lang="en-US" sz="2400" dirty="0" smtClean="0">
                <a:ea typeface="ＭＳ Ｐゴシック" charset="-128"/>
              </a:rPr>
              <a:t>By the end of the session, participants will:</a:t>
            </a:r>
          </a:p>
        </p:txBody>
      </p:sp>
      <p:sp>
        <p:nvSpPr>
          <p:cNvPr id="18434" name="Content Placeholder 2"/>
          <p:cNvSpPr>
            <a:spLocks noGrp="1"/>
          </p:cNvSpPr>
          <p:nvPr>
            <p:ph idx="1"/>
          </p:nvPr>
        </p:nvSpPr>
        <p:spPr/>
        <p:txBody>
          <a:bodyPr>
            <a:normAutofit lnSpcReduction="10000"/>
          </a:bodyPr>
          <a:lstStyle/>
          <a:p>
            <a:r>
              <a:rPr lang="en-US" dirty="0">
                <a:ea typeface="ＭＳ Ｐゴシック" charset="-128"/>
              </a:rPr>
              <a:t>Identify and </a:t>
            </a:r>
            <a:r>
              <a:rPr lang="en-US" dirty="0" smtClean="0">
                <a:ea typeface="ＭＳ Ｐゴシック" charset="-128"/>
              </a:rPr>
              <a:t>clarify assessment </a:t>
            </a:r>
            <a:r>
              <a:rPr lang="en-US" dirty="0">
                <a:ea typeface="ＭＳ Ｐゴシック" charset="-128"/>
              </a:rPr>
              <a:t>and instructional </a:t>
            </a:r>
            <a:r>
              <a:rPr lang="en-US" dirty="0" smtClean="0">
                <a:ea typeface="ＭＳ Ｐゴシック" charset="-128"/>
              </a:rPr>
              <a:t>revision and support </a:t>
            </a:r>
            <a:r>
              <a:rPr lang="en-US" dirty="0">
                <a:ea typeface="ＭＳ Ｐゴシック" charset="-128"/>
              </a:rPr>
              <a:t>needed for student </a:t>
            </a:r>
            <a:r>
              <a:rPr lang="en-US" dirty="0" smtClean="0">
                <a:ea typeface="ＭＳ Ｐゴシック" charset="-128"/>
              </a:rPr>
              <a:t>success with career and college readiness</a:t>
            </a:r>
          </a:p>
          <a:p>
            <a:r>
              <a:rPr lang="en-US" dirty="0">
                <a:ea typeface="ＭＳ Ｐゴシック" charset="-128"/>
              </a:rPr>
              <a:t>Clarify and enhance understanding of the Depth of Knowledge Levels within </a:t>
            </a:r>
            <a:r>
              <a:rPr lang="en-US" dirty="0" smtClean="0">
                <a:ea typeface="ＭＳ Ｐゴシック" charset="-128"/>
              </a:rPr>
              <a:t>CCSS and SBAC </a:t>
            </a:r>
            <a:r>
              <a:rPr lang="en-US" dirty="0">
                <a:ea typeface="ＭＳ Ｐゴシック" charset="-128"/>
              </a:rPr>
              <a:t>assessment </a:t>
            </a:r>
            <a:r>
              <a:rPr lang="en-US" dirty="0" smtClean="0">
                <a:ea typeface="ＭＳ Ｐゴシック" charset="-128"/>
              </a:rPr>
              <a:t>items</a:t>
            </a:r>
          </a:p>
          <a:p>
            <a:pPr eaLnBrk="1" hangingPunct="1"/>
            <a:r>
              <a:rPr lang="en-US" dirty="0" smtClean="0">
                <a:ea typeface="ＭＳ Ｐゴシック" charset="-128"/>
              </a:rPr>
              <a:t>Understand the types of SBAC assessment items</a:t>
            </a:r>
          </a:p>
          <a:p>
            <a:pPr eaLnBrk="1" hangingPunct="1">
              <a:buFont typeface="Arial" pitchFamily="34" charset="0"/>
              <a:buNone/>
            </a:pPr>
            <a:endParaRPr lang="en-US" dirty="0" smtClean="0">
              <a:ea typeface="ＭＳ Ｐゴシック" charset="-128"/>
            </a:endParaRPr>
          </a:p>
        </p:txBody>
      </p:sp>
    </p:spTree>
    <p:extLst>
      <p:ext uri="{BB962C8B-B14F-4D97-AF65-F5344CB8AC3E}">
        <p14:creationId xmlns:p14="http://schemas.microsoft.com/office/powerpoint/2010/main" val="3515992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1"/>
          <p:cNvSpPr>
            <a:spLocks noGrp="1"/>
          </p:cNvSpPr>
          <p:nvPr>
            <p:ph type="title"/>
          </p:nvPr>
        </p:nvSpPr>
        <p:spPr/>
        <p:txBody>
          <a:bodyPr/>
          <a:lstStyle/>
          <a:p>
            <a:pPr marL="457200" indent="-457200" eaLnBrk="1" hangingPunct="1">
              <a:spcBef>
                <a:spcPts val="600"/>
              </a:spcBef>
            </a:pPr>
            <a:r>
              <a:rPr lang="en-US" smtClean="0"/>
              <a:t>A Balanced Assessment System</a:t>
            </a:r>
          </a:p>
        </p:txBody>
      </p:sp>
      <p:sp>
        <p:nvSpPr>
          <p:cNvPr id="65" name="Rounded Rectangle 64"/>
          <p:cNvSpPr/>
          <p:nvPr/>
        </p:nvSpPr>
        <p:spPr>
          <a:xfrm>
            <a:off x="85725" y="2405063"/>
            <a:ext cx="1479550" cy="2701925"/>
          </a:xfrm>
          <a:prstGeom prst="roundRect">
            <a:avLst>
              <a:gd name="adj" fmla="val 7177"/>
            </a:avLst>
          </a:prstGeom>
          <a:solidFill>
            <a:srgbClr val="1F497D"/>
          </a:solidFill>
          <a:ln w="13970">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dirty="0">
                <a:solidFill>
                  <a:prstClr val="white"/>
                </a:solidFill>
                <a:latin typeface="Arial" pitchFamily="34" charset="0"/>
                <a:cs typeface="Arial" pitchFamily="34" charset="0"/>
              </a:rPr>
              <a:t>Common Core State Standards specify </a:t>
            </a:r>
          </a:p>
          <a:p>
            <a:pPr algn="ctr" fontAlgn="auto">
              <a:spcBef>
                <a:spcPts val="0"/>
              </a:spcBef>
              <a:spcAft>
                <a:spcPts val="0"/>
              </a:spcAft>
              <a:defRPr/>
            </a:pPr>
            <a:r>
              <a:rPr lang="en-US" dirty="0">
                <a:solidFill>
                  <a:prstClr val="white"/>
                </a:solidFill>
                <a:latin typeface="Arial" pitchFamily="34" charset="0"/>
                <a:cs typeface="Arial" pitchFamily="34" charset="0"/>
              </a:rPr>
              <a:t>K-12 expectations for career and college readiness</a:t>
            </a:r>
            <a:endParaRPr lang="en-US" u="sng" dirty="0">
              <a:solidFill>
                <a:prstClr val="white"/>
              </a:solidFill>
              <a:latin typeface="Arial" pitchFamily="34" charset="0"/>
              <a:cs typeface="Arial" pitchFamily="34" charset="0"/>
            </a:endParaRPr>
          </a:p>
        </p:txBody>
      </p:sp>
      <p:sp>
        <p:nvSpPr>
          <p:cNvPr id="68" name="Notched Right Arrow 67"/>
          <p:cNvSpPr/>
          <p:nvPr/>
        </p:nvSpPr>
        <p:spPr>
          <a:xfrm>
            <a:off x="1893888" y="3292475"/>
            <a:ext cx="1098550" cy="585788"/>
          </a:xfrm>
          <a:prstGeom prst="notchedRightArrow">
            <a:avLst/>
          </a:prstGeom>
          <a:solidFill>
            <a:srgbClr val="D5EBDE"/>
          </a:solidFill>
          <a:ln w="19050">
            <a:solidFill>
              <a:srgbClr val="1F497D"/>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0" name="Rounded Rectangle 19"/>
          <p:cNvSpPr/>
          <p:nvPr/>
        </p:nvSpPr>
        <p:spPr>
          <a:xfrm>
            <a:off x="7577138" y="2449513"/>
            <a:ext cx="1481137" cy="2701925"/>
          </a:xfrm>
          <a:prstGeom prst="roundRect">
            <a:avLst>
              <a:gd name="adj" fmla="val 7177"/>
            </a:avLst>
          </a:prstGeom>
          <a:solidFill>
            <a:srgbClr val="1F497D"/>
          </a:solidFill>
          <a:ln w="13970">
            <a:noFill/>
          </a:ln>
          <a:effectLst>
            <a:outerShdw blurRad="50800" dist="508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Arial" pitchFamily="34" charset="0"/>
                <a:cs typeface="Arial" pitchFamily="34" charset="0"/>
              </a:rPr>
              <a:t>All students leave </a:t>
            </a:r>
            <a:br>
              <a:rPr lang="en-US" dirty="0">
                <a:solidFill>
                  <a:prstClr val="white"/>
                </a:solidFill>
                <a:latin typeface="Arial" pitchFamily="34" charset="0"/>
                <a:cs typeface="Arial" pitchFamily="34" charset="0"/>
              </a:rPr>
            </a:br>
            <a:r>
              <a:rPr lang="en-US" dirty="0">
                <a:solidFill>
                  <a:prstClr val="white"/>
                </a:solidFill>
                <a:latin typeface="Arial" pitchFamily="34" charset="0"/>
                <a:cs typeface="Arial" pitchFamily="34" charset="0"/>
              </a:rPr>
              <a:t>high school career and college </a:t>
            </a:r>
            <a:br>
              <a:rPr lang="en-US" dirty="0">
                <a:solidFill>
                  <a:prstClr val="white"/>
                </a:solidFill>
                <a:latin typeface="Arial" pitchFamily="34" charset="0"/>
                <a:cs typeface="Arial" pitchFamily="34" charset="0"/>
              </a:rPr>
            </a:br>
            <a:r>
              <a:rPr lang="en-US" dirty="0">
                <a:solidFill>
                  <a:prstClr val="white"/>
                </a:solidFill>
                <a:latin typeface="Arial" pitchFamily="34" charset="0"/>
                <a:cs typeface="Arial" pitchFamily="34" charset="0"/>
              </a:rPr>
              <a:t>ready </a:t>
            </a:r>
          </a:p>
        </p:txBody>
      </p:sp>
      <p:sp>
        <p:nvSpPr>
          <p:cNvPr id="21" name="Notched Right Arrow 20"/>
          <p:cNvSpPr/>
          <p:nvPr/>
        </p:nvSpPr>
        <p:spPr>
          <a:xfrm>
            <a:off x="6138863" y="3292475"/>
            <a:ext cx="1096962" cy="585788"/>
          </a:xfrm>
          <a:prstGeom prst="notchedRightArrow">
            <a:avLst/>
          </a:prstGeom>
          <a:solidFill>
            <a:srgbClr val="D5EBDE"/>
          </a:solidFill>
          <a:ln w="19050">
            <a:solidFill>
              <a:srgbClr val="1F497D"/>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Isosceles Triangle 4"/>
          <p:cNvSpPr/>
          <p:nvPr/>
        </p:nvSpPr>
        <p:spPr>
          <a:xfrm>
            <a:off x="2644775" y="1816100"/>
            <a:ext cx="3703638" cy="3457575"/>
          </a:xfrm>
          <a:prstGeom prst="triangle">
            <a:avLst/>
          </a:prstGeom>
          <a:solidFill>
            <a:srgbClr val="009933"/>
          </a:solidFill>
          <a:ln cap="rnd">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b="1" dirty="0">
              <a:solidFill>
                <a:prstClr val="white"/>
              </a:solidFill>
              <a:latin typeface="Arial" pitchFamily="34" charset="0"/>
              <a:cs typeface="Arial" pitchFamily="34" charset="0"/>
            </a:endParaRPr>
          </a:p>
          <a:p>
            <a:pPr algn="ctr" fontAlgn="auto">
              <a:spcBef>
                <a:spcPts val="0"/>
              </a:spcBef>
              <a:spcAft>
                <a:spcPts val="0"/>
              </a:spcAft>
              <a:defRPr/>
            </a:pPr>
            <a:r>
              <a:rPr lang="en-US" b="1" dirty="0">
                <a:solidFill>
                  <a:prstClr val="white"/>
                </a:solidFill>
                <a:latin typeface="Arial" pitchFamily="34" charset="0"/>
                <a:cs typeface="Arial" pitchFamily="34" charset="0"/>
              </a:rPr>
              <a:t>Teachers and schools have information and tools they need to improve teaching and learning</a:t>
            </a:r>
          </a:p>
          <a:p>
            <a:pPr algn="ctr" fontAlgn="auto">
              <a:spcBef>
                <a:spcPts val="0"/>
              </a:spcBef>
              <a:spcAft>
                <a:spcPts val="0"/>
              </a:spcAft>
              <a:defRPr/>
            </a:pPr>
            <a:endParaRPr lang="en-US" b="1" dirty="0">
              <a:solidFill>
                <a:prstClr val="white"/>
              </a:solidFill>
              <a:latin typeface="Arial" pitchFamily="34" charset="0"/>
              <a:cs typeface="Arial" pitchFamily="34" charset="0"/>
            </a:endParaRPr>
          </a:p>
          <a:p>
            <a:pPr algn="ctr" fontAlgn="auto">
              <a:spcBef>
                <a:spcPts val="0"/>
              </a:spcBef>
              <a:spcAft>
                <a:spcPts val="0"/>
              </a:spcAft>
              <a:defRPr/>
            </a:pPr>
            <a:endParaRPr lang="en-US" dirty="0">
              <a:solidFill>
                <a:prstClr val="white"/>
              </a:solidFill>
              <a:latin typeface="Arial" pitchFamily="34" charset="0"/>
              <a:cs typeface="Arial" pitchFamily="34" charset="0"/>
            </a:endParaRPr>
          </a:p>
          <a:p>
            <a:pPr algn="ctr" fontAlgn="auto">
              <a:spcBef>
                <a:spcPts val="0"/>
              </a:spcBef>
              <a:spcAft>
                <a:spcPts val="0"/>
              </a:spcAft>
              <a:defRPr/>
            </a:pPr>
            <a:endParaRPr lang="en-US" dirty="0">
              <a:solidFill>
                <a:prstClr val="white"/>
              </a:solidFill>
              <a:latin typeface="Arial" pitchFamily="34" charset="0"/>
              <a:cs typeface="Arial" pitchFamily="34" charset="0"/>
            </a:endParaRPr>
          </a:p>
        </p:txBody>
      </p:sp>
      <p:sp>
        <p:nvSpPr>
          <p:cNvPr id="7" name="Rounded Rectangle 6"/>
          <p:cNvSpPr>
            <a:spLocks noChangeArrowheads="1"/>
          </p:cNvSpPr>
          <p:nvPr/>
        </p:nvSpPr>
        <p:spPr bwMode="auto">
          <a:xfrm>
            <a:off x="5187950" y="4784725"/>
            <a:ext cx="2076450" cy="1179513"/>
          </a:xfrm>
          <a:prstGeom prst="roundRect">
            <a:avLst>
              <a:gd name="adj" fmla="val 16667"/>
            </a:avLst>
          </a:prstGeom>
          <a:solidFill>
            <a:schemeClr val="bg1">
              <a:alpha val="89803"/>
            </a:schemeClr>
          </a:solidFill>
          <a:ln w="9525">
            <a:solidFill>
              <a:srgbClr val="1F497D"/>
            </a:solidFill>
            <a:round/>
            <a:headEnd/>
            <a:tailEnd/>
          </a:ln>
        </p:spPr>
        <p:txBody>
          <a:bodyPr anchor="ctr"/>
          <a:lstStyle/>
          <a:p>
            <a:pPr algn="ctr" defTabSz="711200">
              <a:lnSpc>
                <a:spcPct val="90000"/>
              </a:lnSpc>
            </a:pPr>
            <a:r>
              <a:rPr lang="en-US" sz="1400" b="1" u="sng" dirty="0">
                <a:solidFill>
                  <a:srgbClr val="1F497D"/>
                </a:solidFill>
                <a:latin typeface="Calibri" pitchFamily="34" charset="0"/>
              </a:rPr>
              <a:t>Interim assessments </a:t>
            </a:r>
            <a:r>
              <a:rPr lang="en-US" sz="1400" dirty="0">
                <a:solidFill>
                  <a:srgbClr val="1F497D"/>
                </a:solidFill>
                <a:latin typeface="Calibri" pitchFamily="34" charset="0"/>
              </a:rPr>
              <a:t/>
            </a:r>
            <a:br>
              <a:rPr lang="en-US" sz="1400" dirty="0">
                <a:solidFill>
                  <a:srgbClr val="1F497D"/>
                </a:solidFill>
                <a:latin typeface="Calibri" pitchFamily="34" charset="0"/>
              </a:rPr>
            </a:br>
            <a:r>
              <a:rPr lang="en-US" sz="1400" dirty="0">
                <a:solidFill>
                  <a:srgbClr val="1F497D"/>
                </a:solidFill>
                <a:latin typeface="Calibri" pitchFamily="34" charset="0"/>
              </a:rPr>
              <a:t>Flexible, open, used for </a:t>
            </a:r>
            <a:r>
              <a:rPr lang="en-US" sz="1400" b="1" dirty="0">
                <a:solidFill>
                  <a:schemeClr val="accent2"/>
                </a:solidFill>
                <a:effectLst>
                  <a:outerShdw blurRad="38100" dist="38100" dir="2700000" algn="tl">
                    <a:srgbClr val="000000">
                      <a:alpha val="43137"/>
                    </a:srgbClr>
                  </a:outerShdw>
                </a:effectLst>
                <a:latin typeface="Calibri" pitchFamily="34" charset="0"/>
              </a:rPr>
              <a:t>actionable feedback</a:t>
            </a:r>
          </a:p>
        </p:txBody>
      </p:sp>
      <p:sp>
        <p:nvSpPr>
          <p:cNvPr id="23" name="Rounded Rectangle 22"/>
          <p:cNvSpPr>
            <a:spLocks noChangeArrowheads="1"/>
          </p:cNvSpPr>
          <p:nvPr/>
        </p:nvSpPr>
        <p:spPr bwMode="auto">
          <a:xfrm>
            <a:off x="3479800" y="1598613"/>
            <a:ext cx="2073275" cy="1174750"/>
          </a:xfrm>
          <a:prstGeom prst="roundRect">
            <a:avLst>
              <a:gd name="adj" fmla="val 16667"/>
            </a:avLst>
          </a:prstGeom>
          <a:solidFill>
            <a:schemeClr val="bg1">
              <a:alpha val="89803"/>
            </a:schemeClr>
          </a:solidFill>
          <a:ln w="9525">
            <a:solidFill>
              <a:srgbClr val="1F497D"/>
            </a:solidFill>
            <a:round/>
            <a:headEnd/>
            <a:tailEnd/>
          </a:ln>
        </p:spPr>
        <p:txBody>
          <a:bodyPr anchor="ctr"/>
          <a:lstStyle/>
          <a:p>
            <a:pPr algn="ctr" defTabSz="711200">
              <a:lnSpc>
                <a:spcPct val="90000"/>
              </a:lnSpc>
            </a:pPr>
            <a:r>
              <a:rPr lang="en-US" sz="1400" b="1" u="sng">
                <a:solidFill>
                  <a:srgbClr val="1F497D"/>
                </a:solidFill>
                <a:latin typeface="Calibri" pitchFamily="34" charset="0"/>
              </a:rPr>
              <a:t>Summative assessments</a:t>
            </a:r>
            <a:r>
              <a:rPr lang="en-US" sz="1400" b="1">
                <a:solidFill>
                  <a:srgbClr val="1F497D"/>
                </a:solidFill>
                <a:latin typeface="Calibri" pitchFamily="34" charset="0"/>
              </a:rPr>
              <a:t> </a:t>
            </a:r>
          </a:p>
          <a:p>
            <a:pPr algn="ctr" defTabSz="711200">
              <a:lnSpc>
                <a:spcPct val="90000"/>
              </a:lnSpc>
            </a:pPr>
            <a:r>
              <a:rPr lang="en-US" sz="1400">
                <a:solidFill>
                  <a:srgbClr val="1F497D"/>
                </a:solidFill>
                <a:latin typeface="Calibri" pitchFamily="34" charset="0"/>
              </a:rPr>
              <a:t>Benchmarked to career and college readiness</a:t>
            </a:r>
          </a:p>
        </p:txBody>
      </p:sp>
      <p:sp>
        <p:nvSpPr>
          <p:cNvPr id="24" name="Rounded Rectangle 23"/>
          <p:cNvSpPr>
            <a:spLocks noChangeArrowheads="1"/>
          </p:cNvSpPr>
          <p:nvPr/>
        </p:nvSpPr>
        <p:spPr bwMode="auto">
          <a:xfrm>
            <a:off x="1817688" y="4768850"/>
            <a:ext cx="2071687" cy="1179513"/>
          </a:xfrm>
          <a:prstGeom prst="roundRect">
            <a:avLst>
              <a:gd name="adj" fmla="val 16667"/>
            </a:avLst>
          </a:prstGeom>
          <a:solidFill>
            <a:srgbClr val="FFFFFF">
              <a:alpha val="89803"/>
            </a:srgbClr>
          </a:solidFill>
          <a:ln w="9525">
            <a:solidFill>
              <a:srgbClr val="1F497D"/>
            </a:solidFill>
            <a:round/>
            <a:headEnd/>
            <a:tailEnd/>
          </a:ln>
        </p:spPr>
        <p:txBody>
          <a:bodyPr anchor="ctr"/>
          <a:lstStyle/>
          <a:p>
            <a:pPr algn="ctr" defTabSz="711200">
              <a:lnSpc>
                <a:spcPct val="90000"/>
              </a:lnSpc>
            </a:pPr>
            <a:r>
              <a:rPr lang="en-US" sz="1400" dirty="0">
                <a:solidFill>
                  <a:srgbClr val="1F497D"/>
                </a:solidFill>
                <a:latin typeface="Calibri" pitchFamily="34" charset="0"/>
              </a:rPr>
              <a:t>Teacher resources for </a:t>
            </a:r>
          </a:p>
          <a:p>
            <a:pPr algn="ctr" defTabSz="711200">
              <a:lnSpc>
                <a:spcPct val="90000"/>
              </a:lnSpc>
            </a:pPr>
            <a:r>
              <a:rPr lang="en-US" sz="1400" b="1" u="sng" dirty="0">
                <a:solidFill>
                  <a:srgbClr val="1F497D"/>
                </a:solidFill>
                <a:latin typeface="Calibri" pitchFamily="34" charset="0"/>
              </a:rPr>
              <a:t>formative assessment practices</a:t>
            </a:r>
            <a:endParaRPr lang="en-US" sz="1400" b="1" dirty="0">
              <a:solidFill>
                <a:srgbClr val="1F497D"/>
              </a:solidFill>
              <a:latin typeface="Calibri" pitchFamily="34" charset="0"/>
            </a:endParaRPr>
          </a:p>
          <a:p>
            <a:pPr algn="ctr" defTabSz="711200">
              <a:lnSpc>
                <a:spcPct val="90000"/>
              </a:lnSpc>
            </a:pPr>
            <a:r>
              <a:rPr lang="en-US" sz="1400" dirty="0">
                <a:solidFill>
                  <a:srgbClr val="1F497D"/>
                </a:solidFill>
                <a:latin typeface="Calibri" pitchFamily="34" charset="0"/>
              </a:rPr>
              <a:t>to </a:t>
            </a:r>
            <a:r>
              <a:rPr lang="en-US" sz="1400" b="1" dirty="0">
                <a:solidFill>
                  <a:schemeClr val="accent2"/>
                </a:solidFill>
                <a:effectLst>
                  <a:outerShdw blurRad="38100" dist="38100" dir="2700000" algn="tl">
                    <a:srgbClr val="000000">
                      <a:alpha val="43137"/>
                    </a:srgbClr>
                  </a:outerShdw>
                </a:effectLst>
                <a:latin typeface="Calibri" pitchFamily="34" charset="0"/>
              </a:rPr>
              <a:t>improve instruction</a:t>
            </a:r>
            <a:endParaRPr lang="en-US" sz="1400" b="1" dirty="0">
              <a:solidFill>
                <a:schemeClr val="accent2"/>
              </a:solidFill>
              <a:effectLst>
                <a:outerShdw blurRad="38100" dist="38100" dir="2700000" algn="tl">
                  <a:srgbClr val="000000">
                    <a:alpha val="43137"/>
                  </a:srgbClr>
                </a:outerShdw>
              </a:effectLst>
              <a:latin typeface="Georgia" pitchFamily="18" charset="0"/>
            </a:endParaRPr>
          </a:p>
        </p:txBody>
      </p:sp>
      <p:sp>
        <p:nvSpPr>
          <p:cNvPr id="19467" name="TextBox 10"/>
          <p:cNvSpPr txBox="1">
            <a:spLocks noChangeArrowheads="1"/>
          </p:cNvSpPr>
          <p:nvPr/>
        </p:nvSpPr>
        <p:spPr bwMode="auto">
          <a:xfrm>
            <a:off x="4005263" y="6302991"/>
            <a:ext cx="426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latin typeface="Calibri" pitchFamily="34" charset="0"/>
                <a:ea typeface="MS PGothic" pitchFamily="34" charset="-128"/>
              </a:rPr>
              <a:t>Taken from PPT from Dr. Dean @ MDE </a:t>
            </a:r>
          </a:p>
          <a:p>
            <a:pPr eaLnBrk="1" hangingPunct="1"/>
            <a:endParaRPr lang="en-US" dirty="0">
              <a:latin typeface="Calibri" pitchFamily="34" charset="0"/>
            </a:endParaRPr>
          </a:p>
        </p:txBody>
      </p:sp>
      <p:sp>
        <p:nvSpPr>
          <p:cNvPr id="3" name="Left-Right-Up Arrow 2"/>
          <p:cNvSpPr/>
          <p:nvPr/>
        </p:nvSpPr>
        <p:spPr>
          <a:xfrm>
            <a:off x="3971798" y="5113846"/>
            <a:ext cx="1216152" cy="850392"/>
          </a:xfrm>
          <a:prstGeom prst="leftRigh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TextBox 3"/>
          <p:cNvSpPr txBox="1"/>
          <p:nvPr/>
        </p:nvSpPr>
        <p:spPr>
          <a:xfrm>
            <a:off x="3486624" y="5933659"/>
            <a:ext cx="2318331" cy="369332"/>
          </a:xfrm>
          <a:prstGeom prst="rect">
            <a:avLst/>
          </a:prstGeom>
          <a:noFill/>
        </p:spPr>
        <p:txBody>
          <a:bodyPr wrap="square" rtlCol="0">
            <a:spAutoFit/>
          </a:bodyPr>
          <a:lstStyle/>
          <a:p>
            <a:r>
              <a:rPr lang="en-US" b="1" dirty="0" smtClean="0"/>
              <a:t>Our Work Lies Here</a:t>
            </a:r>
            <a:endParaRPr lang="en-US" b="1" dirty="0"/>
          </a:p>
        </p:txBody>
      </p:sp>
    </p:spTree>
    <p:extLst>
      <p:ext uri="{BB962C8B-B14F-4D97-AF65-F5344CB8AC3E}">
        <p14:creationId xmlns:p14="http://schemas.microsoft.com/office/powerpoint/2010/main" val="4034778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1+#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1+#ppt_w/2"/>
                                          </p:val>
                                        </p:tav>
                                        <p:tav tm="100000">
                                          <p:val>
                                            <p:strVal val="#ppt_x"/>
                                          </p:val>
                                        </p:tav>
                                      </p:tavLst>
                                    </p:anim>
                                    <p:anim calcmode="lin" valueType="num">
                                      <p:cBhvr additive="base">
                                        <p:cTn id="12"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1+#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1+#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1+#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circle(in)">
                                      <p:cBhvr>
                                        <p:cTn id="5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8" grpId="0" animBg="1"/>
      <p:bldP spid="20" grpId="0" animBg="1"/>
      <p:bldP spid="21" grpId="0" animBg="1"/>
      <p:bldP spid="5" grpId="0" animBg="1"/>
      <p:bldP spid="7" grpId="0" animBg="1"/>
      <p:bldP spid="23" grpId="0" animBg="1"/>
      <p:bldP spid="24" grpId="0" animBg="1"/>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Slide Number Placeholder 1"/>
          <p:cNvSpPr>
            <a:spLocks noGrp="1"/>
          </p:cNvSpPr>
          <p:nvPr>
            <p:ph type="sldNum" sz="quarter" idx="4294967295"/>
          </p:nvPr>
        </p:nvSpPr>
        <p:spPr bwMode="auto">
          <a:xfrm>
            <a:off x="1143000" y="6400800"/>
            <a:ext cx="35052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sz="2400">
                <a:solidFill>
                  <a:schemeClr val="tx1"/>
                </a:solidFill>
                <a:latin typeface="Arial" pitchFamily="34" charset="0"/>
                <a:ea typeface="ＭＳ Ｐゴシック" pitchFamily="13" charset="-128"/>
              </a:defRPr>
            </a:lvl1pPr>
            <a:lvl2pPr marL="742950" indent="-285750">
              <a:defRPr sz="2400">
                <a:solidFill>
                  <a:schemeClr val="tx1"/>
                </a:solidFill>
                <a:latin typeface="Arial" pitchFamily="34" charset="0"/>
                <a:ea typeface="ＭＳ Ｐゴシック" pitchFamily="13" charset="-128"/>
              </a:defRPr>
            </a:lvl2pPr>
            <a:lvl3pPr marL="1143000" indent="-228600">
              <a:defRPr sz="2400">
                <a:solidFill>
                  <a:schemeClr val="tx1"/>
                </a:solidFill>
                <a:latin typeface="Arial" pitchFamily="34" charset="0"/>
                <a:ea typeface="ＭＳ Ｐゴシック" pitchFamily="13" charset="-128"/>
              </a:defRPr>
            </a:lvl3pPr>
            <a:lvl4pPr marL="1600200" indent="-228600">
              <a:defRPr sz="2400">
                <a:solidFill>
                  <a:schemeClr val="tx1"/>
                </a:solidFill>
                <a:latin typeface="Arial" pitchFamily="34" charset="0"/>
                <a:ea typeface="ＭＳ Ｐゴシック" pitchFamily="13" charset="-128"/>
              </a:defRPr>
            </a:lvl4pPr>
            <a:lvl5pPr marL="2057400" indent="-228600">
              <a:defRPr sz="2400">
                <a:solidFill>
                  <a:schemeClr val="tx1"/>
                </a:solidFill>
                <a:latin typeface="Arial" pitchFamily="34" charset="0"/>
                <a:ea typeface="ＭＳ Ｐゴシック" pitchFamily="13"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3"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3"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3"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3" charset="-128"/>
              </a:defRPr>
            </a:lvl9pPr>
          </a:lstStyle>
          <a:p>
            <a:pPr algn="l"/>
            <a:fld id="{3A1FECD9-D68B-42DD-A8FF-61117E00EFA0}" type="slidenum">
              <a:rPr lang="en-US" sz="800"/>
              <a:pPr algn="l"/>
              <a:t>7</a:t>
            </a:fld>
            <a:endParaRPr lang="en-US" sz="800"/>
          </a:p>
        </p:txBody>
      </p:sp>
      <p:sp>
        <p:nvSpPr>
          <p:cNvPr id="90114"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13" charset="-128"/>
              </a:defRPr>
            </a:lvl1pPr>
            <a:lvl2pPr marL="742950" indent="-285750">
              <a:defRPr sz="2400">
                <a:solidFill>
                  <a:schemeClr val="tx1"/>
                </a:solidFill>
                <a:latin typeface="Arial" pitchFamily="34" charset="0"/>
                <a:ea typeface="ＭＳ Ｐゴシック" pitchFamily="13" charset="-128"/>
              </a:defRPr>
            </a:lvl2pPr>
            <a:lvl3pPr marL="1143000" indent="-228600">
              <a:defRPr sz="2400">
                <a:solidFill>
                  <a:schemeClr val="tx1"/>
                </a:solidFill>
                <a:latin typeface="Arial" pitchFamily="34" charset="0"/>
                <a:ea typeface="ＭＳ Ｐゴシック" pitchFamily="13" charset="-128"/>
              </a:defRPr>
            </a:lvl3pPr>
            <a:lvl4pPr marL="1600200" indent="-228600">
              <a:defRPr sz="2400">
                <a:solidFill>
                  <a:schemeClr val="tx1"/>
                </a:solidFill>
                <a:latin typeface="Arial" pitchFamily="34" charset="0"/>
                <a:ea typeface="ＭＳ Ｐゴシック" pitchFamily="13" charset="-128"/>
              </a:defRPr>
            </a:lvl4pPr>
            <a:lvl5pPr marL="2057400" indent="-228600">
              <a:defRPr sz="2400">
                <a:solidFill>
                  <a:schemeClr val="tx1"/>
                </a:solidFill>
                <a:latin typeface="Arial" pitchFamily="34" charset="0"/>
                <a:ea typeface="ＭＳ Ｐゴシック" pitchFamily="13"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3"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3"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3"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3" charset="-128"/>
              </a:defRPr>
            </a:lvl9pPr>
          </a:lstStyle>
          <a:p>
            <a:pPr algn="r"/>
            <a:endParaRPr lang="en-US" sz="1400"/>
          </a:p>
        </p:txBody>
      </p:sp>
      <p:sp>
        <p:nvSpPr>
          <p:cNvPr id="59395" name="Rectangle 2"/>
          <p:cNvSpPr>
            <a:spLocks noGrp="1" noChangeArrowheads="1"/>
          </p:cNvSpPr>
          <p:nvPr>
            <p:ph type="ctrTitle" idx="4294967295"/>
          </p:nvPr>
        </p:nvSpPr>
        <p:spPr>
          <a:xfrm>
            <a:off x="1143000" y="-76200"/>
            <a:ext cx="7772400" cy="1143000"/>
          </a:xfrm>
        </p:spPr>
        <p:txBody>
          <a:bodyPr/>
          <a:lstStyle/>
          <a:p>
            <a:pPr eaLnBrk="1" hangingPunct="1">
              <a:defRPr/>
            </a:pPr>
            <a:r>
              <a:rPr lang="en-US" sz="3600" dirty="0" smtClean="0">
                <a:latin typeface="+mn-lt"/>
              </a:rPr>
              <a:t>Standards for </a:t>
            </a:r>
            <a:r>
              <a:rPr lang="en-US" sz="3600" dirty="0">
                <a:latin typeface="+mn-lt"/>
              </a:rPr>
              <a:t>Mathematical </a:t>
            </a:r>
            <a:r>
              <a:rPr lang="en-US" sz="3600" dirty="0" smtClean="0">
                <a:latin typeface="+mn-lt"/>
              </a:rPr>
              <a:t>Practice  </a:t>
            </a:r>
            <a:endParaRPr lang="en-US" sz="3600" dirty="0">
              <a:latin typeface="+mn-lt"/>
            </a:endParaRPr>
          </a:p>
        </p:txBody>
      </p:sp>
      <p:sp>
        <p:nvSpPr>
          <p:cNvPr id="405507" name="Rectangle 3"/>
          <p:cNvSpPr>
            <a:spLocks noGrp="1" noChangeArrowheads="1"/>
          </p:cNvSpPr>
          <p:nvPr>
            <p:ph type="subTitle" idx="4294967295"/>
          </p:nvPr>
        </p:nvSpPr>
        <p:spPr bwMode="auto">
          <a:xfrm>
            <a:off x="1295400" y="1295400"/>
            <a:ext cx="3810000" cy="243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85000"/>
              </a:lnSpc>
              <a:buFontTx/>
              <a:buNone/>
            </a:pPr>
            <a:r>
              <a:rPr lang="en-US" sz="2400" smtClean="0"/>
              <a:t>The eight Standards for Mathematical Practice place an emphasis on students </a:t>
            </a:r>
            <a:r>
              <a:rPr lang="en-US" sz="2400" i="1" smtClean="0"/>
              <a:t>doing</a:t>
            </a:r>
            <a:r>
              <a:rPr lang="en-US" sz="2400" smtClean="0"/>
              <a:t> mathematics and </a:t>
            </a:r>
            <a:r>
              <a:rPr lang="en-US" sz="2400" i="1" smtClean="0"/>
              <a:t>demonstrating</a:t>
            </a:r>
            <a:r>
              <a:rPr lang="en-US" sz="2400" smtClean="0"/>
              <a:t> learning.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295400"/>
            <a:ext cx="2698750" cy="24193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4876800" y="3886200"/>
            <a:ext cx="4164013"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3" charset="-128"/>
              </a:defRPr>
            </a:lvl1pPr>
            <a:lvl2pPr marL="742950" indent="-285750">
              <a:defRPr sz="2400">
                <a:solidFill>
                  <a:schemeClr val="tx1"/>
                </a:solidFill>
                <a:latin typeface="Arial" pitchFamily="34" charset="0"/>
                <a:ea typeface="ＭＳ Ｐゴシック" pitchFamily="13" charset="-128"/>
              </a:defRPr>
            </a:lvl2pPr>
            <a:lvl3pPr marL="1143000" indent="-228600">
              <a:defRPr sz="2400">
                <a:solidFill>
                  <a:schemeClr val="tx1"/>
                </a:solidFill>
                <a:latin typeface="Arial" pitchFamily="34" charset="0"/>
                <a:ea typeface="ＭＳ Ｐゴシック" pitchFamily="13" charset="-128"/>
              </a:defRPr>
            </a:lvl3pPr>
            <a:lvl4pPr marL="1600200" indent="-228600">
              <a:defRPr sz="2400">
                <a:solidFill>
                  <a:schemeClr val="tx1"/>
                </a:solidFill>
                <a:latin typeface="Arial" pitchFamily="34" charset="0"/>
                <a:ea typeface="ＭＳ Ｐゴシック" pitchFamily="13" charset="-128"/>
              </a:defRPr>
            </a:lvl4pPr>
            <a:lvl5pPr marL="2057400" indent="-228600">
              <a:defRPr sz="2400">
                <a:solidFill>
                  <a:schemeClr val="tx1"/>
                </a:solidFill>
                <a:latin typeface="Arial" pitchFamily="34" charset="0"/>
                <a:ea typeface="ＭＳ Ｐゴシック" pitchFamily="13"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3"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3"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3"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3" charset="-128"/>
              </a:defRPr>
            </a:lvl9pPr>
          </a:lstStyle>
          <a:p>
            <a:pPr>
              <a:lnSpc>
                <a:spcPct val="85000"/>
              </a:lnSpc>
            </a:pPr>
            <a:r>
              <a:rPr lang="en-US" dirty="0"/>
              <a:t>Equitable achievement will begin with an understanding of how the selection of </a:t>
            </a:r>
            <a:r>
              <a:rPr lang="en-US" b="1" dirty="0">
                <a:solidFill>
                  <a:schemeClr val="accent3">
                    <a:lumMod val="50000"/>
                  </a:schemeClr>
                </a:solidFill>
              </a:rPr>
              <a:t>tasks</a:t>
            </a:r>
            <a:r>
              <a:rPr lang="en-US" dirty="0"/>
              <a:t>, the assessment of </a:t>
            </a:r>
            <a:r>
              <a:rPr lang="en-US" b="1" dirty="0">
                <a:solidFill>
                  <a:schemeClr val="accent3">
                    <a:lumMod val="50000"/>
                  </a:schemeClr>
                </a:solidFill>
              </a:rPr>
              <a:t>tasks</a:t>
            </a:r>
            <a:r>
              <a:rPr lang="en-US" dirty="0"/>
              <a:t>, and the student </a:t>
            </a:r>
            <a:r>
              <a:rPr lang="en-US" b="1" dirty="0">
                <a:solidFill>
                  <a:schemeClr val="accent3">
                    <a:lumMod val="50000"/>
                  </a:schemeClr>
                </a:solidFill>
              </a:rPr>
              <a:t>learning environment </a:t>
            </a:r>
            <a:r>
              <a:rPr lang="en-US" dirty="0"/>
              <a:t>can support or undermine equity in our schools. </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l="22539"/>
          <a:stretch>
            <a:fillRect/>
          </a:stretch>
        </p:blipFill>
        <p:spPr bwMode="auto">
          <a:xfrm>
            <a:off x="1524000" y="3581400"/>
            <a:ext cx="2898775" cy="24923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310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sz="3400" dirty="0" smtClean="0"/>
              <a:t>CCSS Foundation:  Reduce “Answer 								Getting” </a:t>
            </a:r>
          </a:p>
        </p:txBody>
      </p:sp>
      <p:sp>
        <p:nvSpPr>
          <p:cNvPr id="5123" name="Rectangle 5"/>
          <p:cNvSpPr>
            <a:spLocks noGrp="1" noChangeArrowheads="1"/>
          </p:cNvSpPr>
          <p:nvPr>
            <p:ph type="body" sz="half" idx="1"/>
          </p:nvPr>
        </p:nvSpPr>
        <p:spPr/>
        <p:txBody>
          <a:bodyPr/>
          <a:lstStyle/>
          <a:p>
            <a:pPr eaLnBrk="1" hangingPunct="1">
              <a:buFont typeface="Wingdings" pitchFamily="2" charset="2"/>
              <a:buNone/>
            </a:pPr>
            <a:r>
              <a:rPr lang="en-US" b="1" dirty="0" smtClean="0"/>
              <a:t>How can I teach my kids to get the answer to this problem?  </a:t>
            </a:r>
          </a:p>
          <a:p>
            <a:pPr eaLnBrk="1" hangingPunct="1">
              <a:buFont typeface="Wingdings" pitchFamily="2" charset="2"/>
              <a:buNone/>
            </a:pPr>
            <a:endParaRPr lang="en-US" b="1" dirty="0" smtClean="0"/>
          </a:p>
          <a:p>
            <a:pPr eaLnBrk="1" hangingPunct="1">
              <a:buFont typeface="Wingdings" pitchFamily="2" charset="2"/>
              <a:buNone/>
            </a:pPr>
            <a:r>
              <a:rPr lang="en-US" b="1" dirty="0" smtClean="0"/>
              <a:t>as opposed to…</a:t>
            </a:r>
          </a:p>
          <a:p>
            <a:pPr eaLnBrk="1" hangingPunct="1">
              <a:buFont typeface="Wingdings" pitchFamily="2" charset="2"/>
              <a:buNone/>
            </a:pPr>
            <a:endParaRPr lang="en-US" b="1" dirty="0" smtClean="0"/>
          </a:p>
        </p:txBody>
      </p:sp>
      <p:sp>
        <p:nvSpPr>
          <p:cNvPr id="5124" name="Rectangle 6"/>
          <p:cNvSpPr>
            <a:spLocks noGrp="1" noChangeArrowheads="1"/>
          </p:cNvSpPr>
          <p:nvPr>
            <p:ph type="body" sz="half" idx="2"/>
          </p:nvPr>
        </p:nvSpPr>
        <p:spPr/>
        <p:txBody>
          <a:bodyPr/>
          <a:lstStyle/>
          <a:p>
            <a:pPr eaLnBrk="1" hangingPunct="1">
              <a:buFont typeface="Wingdings" pitchFamily="2" charset="2"/>
              <a:buNone/>
            </a:pPr>
            <a:r>
              <a:rPr lang="en-US" b="1" dirty="0" smtClean="0"/>
              <a:t>CCSS Foundation:</a:t>
            </a:r>
          </a:p>
          <a:p>
            <a:pPr eaLnBrk="1" hangingPunct="1">
              <a:buFont typeface="Wingdings" pitchFamily="2" charset="2"/>
              <a:buNone/>
            </a:pPr>
            <a:endParaRPr lang="en-US" b="1" dirty="0" smtClean="0"/>
          </a:p>
          <a:p>
            <a:pPr eaLnBrk="1" hangingPunct="1">
              <a:buFont typeface="Wingdings" pitchFamily="2" charset="2"/>
              <a:buNone/>
            </a:pPr>
            <a:r>
              <a:rPr lang="en-US" b="1" dirty="0" smtClean="0">
                <a:solidFill>
                  <a:schemeClr val="accent3">
                    <a:lumMod val="50000"/>
                  </a:schemeClr>
                </a:solidFill>
              </a:rPr>
              <a:t>How can I use this problem to teach the mathematics of this unit for student understanding?</a:t>
            </a:r>
          </a:p>
        </p:txBody>
      </p:sp>
      <p:sp>
        <p:nvSpPr>
          <p:cNvPr id="5125" name="Text Box 7"/>
          <p:cNvSpPr txBox="1">
            <a:spLocks noChangeArrowheads="1"/>
          </p:cNvSpPr>
          <p:nvPr/>
        </p:nvSpPr>
        <p:spPr bwMode="auto">
          <a:xfrm>
            <a:off x="228600" y="5257800"/>
            <a:ext cx="8458200"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dirty="0">
                <a:solidFill>
                  <a:schemeClr val="accent3">
                    <a:lumMod val="50000"/>
                  </a:schemeClr>
                </a:solidFill>
              </a:rPr>
              <a:t>YOU NEED TO:</a:t>
            </a:r>
            <a:r>
              <a:rPr lang="en-US" dirty="0">
                <a:solidFill>
                  <a:schemeClr val="accent3">
                    <a:lumMod val="50000"/>
                  </a:schemeClr>
                </a:solidFill>
              </a:rPr>
              <a:t>  </a:t>
            </a:r>
            <a:r>
              <a:rPr lang="en-US" dirty="0"/>
              <a:t>Be prepared to </a:t>
            </a:r>
            <a:r>
              <a:rPr lang="en-US" dirty="0" smtClean="0"/>
              <a:t>explain the </a:t>
            </a:r>
            <a:r>
              <a:rPr lang="en-US" dirty="0"/>
              <a:t>difference between these two ways of approaching mathematics </a:t>
            </a:r>
            <a:r>
              <a:rPr lang="en-US" dirty="0" smtClean="0"/>
              <a:t>teaching.  The mathematical practices must take center stage in all facets of the implementation of the CCCSSM.</a:t>
            </a:r>
            <a:endParaRPr lang="en-US" dirty="0"/>
          </a:p>
        </p:txBody>
      </p:sp>
    </p:spTree>
    <p:extLst>
      <p:ext uri="{BB962C8B-B14F-4D97-AF65-F5344CB8AC3E}">
        <p14:creationId xmlns:p14="http://schemas.microsoft.com/office/powerpoint/2010/main" val="817992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19100" y="303213"/>
            <a:ext cx="8239125" cy="519112"/>
          </a:xfrm>
        </p:spPr>
        <p:txBody>
          <a:bodyPr rtlCol="0">
            <a:normAutofit fontScale="90000"/>
          </a:bodyPr>
          <a:lstStyle/>
          <a:p>
            <a:pPr eaLnBrk="1" fontAlgn="auto" hangingPunct="1">
              <a:spcAft>
                <a:spcPts val="0"/>
              </a:spcAft>
              <a:defRPr/>
            </a:pPr>
            <a:r>
              <a:rPr lang="en-US" smtClean="0"/>
              <a:t>Mathematics</a:t>
            </a:r>
          </a:p>
        </p:txBody>
      </p:sp>
      <p:grpSp>
        <p:nvGrpSpPr>
          <p:cNvPr id="2" name="Group 6"/>
          <p:cNvGrpSpPr/>
          <p:nvPr/>
        </p:nvGrpSpPr>
        <p:grpSpPr>
          <a:xfrm>
            <a:off x="3011714" y="1436910"/>
            <a:ext cx="5647785" cy="826346"/>
            <a:chOff x="2976210" y="76380"/>
            <a:chExt cx="5474212" cy="600721"/>
          </a:xfrm>
          <a:solidFill>
            <a:schemeClr val="bg1"/>
          </a:solidFill>
        </p:grpSpPr>
        <p:sp>
          <p:nvSpPr>
            <p:cNvPr id="41" name="Round Same Side Corner Rectangle 40"/>
            <p:cNvSpPr/>
            <p:nvPr/>
          </p:nvSpPr>
          <p:spPr>
            <a:xfrm rot="5400000">
              <a:off x="5412955" y="-2360365"/>
              <a:ext cx="600721" cy="5474212"/>
            </a:xfrm>
            <a:prstGeom prst="round2SameRect">
              <a:avLst/>
            </a:prstGeom>
            <a:grpFill/>
            <a:ln w="19050">
              <a:solidFill>
                <a:srgbClr val="1F497D">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2" name="Round Same Side Corner Rectangle 4"/>
            <p:cNvSpPr/>
            <p:nvPr/>
          </p:nvSpPr>
          <p:spPr>
            <a:xfrm>
              <a:off x="2976211" y="105704"/>
              <a:ext cx="5322262" cy="542071"/>
            </a:xfrm>
            <a:prstGeom prst="rect">
              <a:avLst/>
            </a:prstGeom>
            <a:noFill/>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p>
              <a:pPr marL="114300" lvl="1" indent="-114300" defTabSz="533400" fontAlgn="auto">
                <a:lnSpc>
                  <a:spcPct val="90000"/>
                </a:lnSpc>
                <a:spcBef>
                  <a:spcPts val="0"/>
                </a:spcBef>
                <a:spcAft>
                  <a:spcPct val="15000"/>
                </a:spcAft>
                <a:buClr>
                  <a:srgbClr val="1F497D"/>
                </a:buClr>
                <a:defRPr/>
              </a:pPr>
              <a:r>
                <a:rPr lang="en-US" sz="1600" dirty="0">
                  <a:latin typeface="Arial" pitchFamily="34" charset="0"/>
                  <a:cs typeface="Arial" pitchFamily="34" charset="0"/>
                </a:rPr>
                <a:t> “Students can explain and apply mathematical concepts and interpret and carry out mathematical procedures with precision and fluency.”</a:t>
              </a:r>
            </a:p>
          </p:txBody>
        </p:sp>
      </p:grpSp>
      <p:grpSp>
        <p:nvGrpSpPr>
          <p:cNvPr id="3" name="Group 7"/>
          <p:cNvGrpSpPr>
            <a:grpSpLocks/>
          </p:cNvGrpSpPr>
          <p:nvPr/>
        </p:nvGrpSpPr>
        <p:grpSpPr bwMode="auto">
          <a:xfrm>
            <a:off x="285750" y="1389063"/>
            <a:ext cx="2976563" cy="912812"/>
            <a:chOff x="0" y="1289"/>
            <a:chExt cx="2976210" cy="750901"/>
          </a:xfrm>
        </p:grpSpPr>
        <p:sp>
          <p:nvSpPr>
            <p:cNvPr id="39" name="Rounded Rectangle 38"/>
            <p:cNvSpPr/>
            <p:nvPr/>
          </p:nvSpPr>
          <p:spPr>
            <a:xfrm>
              <a:off x="0" y="1289"/>
              <a:ext cx="2976210" cy="750901"/>
            </a:xfrm>
            <a:prstGeom prst="roundRect">
              <a:avLst/>
            </a:prstGeom>
            <a:solidFill>
              <a:srgbClr val="1F497D"/>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ounded Rectangle 6"/>
            <p:cNvSpPr/>
            <p:nvPr/>
          </p:nvSpPr>
          <p:spPr>
            <a:xfrm>
              <a:off x="36509" y="39160"/>
              <a:ext cx="2903193" cy="675159"/>
            </a:xfrm>
            <a:prstGeom prst="rect">
              <a:avLst/>
            </a:prstGeom>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p>
              <a:pPr algn="ctr" defTabSz="977900" fontAlgn="auto">
                <a:lnSpc>
                  <a:spcPct val="90000"/>
                </a:lnSpc>
                <a:spcBef>
                  <a:spcPts val="0"/>
                </a:spcBef>
                <a:spcAft>
                  <a:spcPct val="35000"/>
                </a:spcAft>
                <a:defRPr/>
              </a:pPr>
              <a:r>
                <a:rPr lang="en-US" sz="2200" dirty="0">
                  <a:latin typeface="Arial" pitchFamily="34" charset="0"/>
                  <a:cs typeface="Arial" pitchFamily="34" charset="0"/>
                </a:rPr>
                <a:t>Concepts and Procedures</a:t>
              </a:r>
            </a:p>
          </p:txBody>
        </p:sp>
      </p:grpSp>
      <p:grpSp>
        <p:nvGrpSpPr>
          <p:cNvPr id="4" name="Group 8"/>
          <p:cNvGrpSpPr/>
          <p:nvPr/>
        </p:nvGrpSpPr>
        <p:grpSpPr>
          <a:xfrm>
            <a:off x="3011714" y="2558814"/>
            <a:ext cx="5675086" cy="1022586"/>
            <a:chOff x="2976210" y="775299"/>
            <a:chExt cx="5348535" cy="600721"/>
          </a:xfrm>
          <a:solidFill>
            <a:schemeClr val="bg1"/>
          </a:solidFill>
        </p:grpSpPr>
        <p:sp>
          <p:nvSpPr>
            <p:cNvPr id="37" name="Round Same Side Corner Rectangle 36"/>
            <p:cNvSpPr/>
            <p:nvPr/>
          </p:nvSpPr>
          <p:spPr>
            <a:xfrm rot="5400000">
              <a:off x="5321370" y="-1569861"/>
              <a:ext cx="600721" cy="5291041"/>
            </a:xfrm>
            <a:prstGeom prst="round2SameRect">
              <a:avLst/>
            </a:prstGeom>
            <a:grpFill/>
            <a:ln w="19050">
              <a:solidFill>
                <a:srgbClr val="009644">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Round Same Side Corner Rectangle 8"/>
            <p:cNvSpPr/>
            <p:nvPr/>
          </p:nvSpPr>
          <p:spPr>
            <a:xfrm>
              <a:off x="2976211" y="794089"/>
              <a:ext cx="5348534" cy="542071"/>
            </a:xfrm>
            <a:prstGeom prst="rect">
              <a:avLst/>
            </a:prstGeom>
            <a:noFill/>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p>
              <a:pPr marL="114300" lvl="1" indent="-114300" defTabSz="533400" fontAlgn="auto">
                <a:lnSpc>
                  <a:spcPct val="90000"/>
                </a:lnSpc>
                <a:spcBef>
                  <a:spcPts val="0"/>
                </a:spcBef>
                <a:spcAft>
                  <a:spcPct val="15000"/>
                </a:spcAft>
                <a:buClr>
                  <a:srgbClr val="009644"/>
                </a:buClr>
                <a:defRPr/>
              </a:pPr>
              <a:r>
                <a:rPr lang="en-US" sz="1600" dirty="0">
                  <a:latin typeface="Arial" pitchFamily="34" charset="0"/>
                  <a:cs typeface="Arial" pitchFamily="34" charset="0"/>
                </a:rPr>
                <a:t> “Students can solve a range of complex well-posed problems in pure and applied mathematics, making productive use of knowledge and problem solving strategies.” </a:t>
              </a:r>
            </a:p>
          </p:txBody>
        </p:sp>
      </p:grpSp>
      <p:grpSp>
        <p:nvGrpSpPr>
          <p:cNvPr id="5" name="Group 9"/>
          <p:cNvGrpSpPr>
            <a:grpSpLocks/>
          </p:cNvGrpSpPr>
          <p:nvPr/>
        </p:nvGrpSpPr>
        <p:grpSpPr bwMode="auto">
          <a:xfrm>
            <a:off x="285750" y="2593975"/>
            <a:ext cx="2976563" cy="914400"/>
            <a:chOff x="0" y="789736"/>
            <a:chExt cx="2976210" cy="750901"/>
          </a:xfrm>
        </p:grpSpPr>
        <p:sp>
          <p:nvSpPr>
            <p:cNvPr id="35" name="Rounded Rectangle 34"/>
            <p:cNvSpPr/>
            <p:nvPr/>
          </p:nvSpPr>
          <p:spPr>
            <a:xfrm>
              <a:off x="0" y="789736"/>
              <a:ext cx="2976210" cy="750901"/>
            </a:xfrm>
            <a:prstGeom prst="roundRect">
              <a:avLst/>
            </a:prstGeom>
            <a:solidFill>
              <a:srgbClr val="009644"/>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ounded Rectangle 10"/>
            <p:cNvSpPr/>
            <p:nvPr/>
          </p:nvSpPr>
          <p:spPr>
            <a:xfrm>
              <a:off x="36509" y="827542"/>
              <a:ext cx="2903193" cy="675289"/>
            </a:xfrm>
            <a:prstGeom prst="rect">
              <a:avLst/>
            </a:prstGeom>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p>
              <a:pPr algn="ctr" defTabSz="977900" fontAlgn="auto">
                <a:lnSpc>
                  <a:spcPct val="90000"/>
                </a:lnSpc>
                <a:spcBef>
                  <a:spcPts val="0"/>
                </a:spcBef>
                <a:spcAft>
                  <a:spcPct val="35000"/>
                </a:spcAft>
                <a:defRPr/>
              </a:pPr>
              <a:r>
                <a:rPr lang="en-US" sz="2200" dirty="0">
                  <a:latin typeface="Arial" pitchFamily="34" charset="0"/>
                  <a:cs typeface="Arial" pitchFamily="34" charset="0"/>
                </a:rPr>
                <a:t>Problem Solving</a:t>
              </a:r>
            </a:p>
          </p:txBody>
        </p:sp>
      </p:grpSp>
      <p:grpSp>
        <p:nvGrpSpPr>
          <p:cNvPr id="6" name="Group 10"/>
          <p:cNvGrpSpPr/>
          <p:nvPr/>
        </p:nvGrpSpPr>
        <p:grpSpPr>
          <a:xfrm>
            <a:off x="3011714" y="3848726"/>
            <a:ext cx="5614082" cy="822960"/>
            <a:chOff x="2976210" y="1653273"/>
            <a:chExt cx="5291041" cy="600721"/>
          </a:xfrm>
          <a:solidFill>
            <a:schemeClr val="bg1"/>
          </a:solidFill>
        </p:grpSpPr>
        <p:sp>
          <p:nvSpPr>
            <p:cNvPr id="33" name="Round Same Side Corner Rectangle 32"/>
            <p:cNvSpPr/>
            <p:nvPr/>
          </p:nvSpPr>
          <p:spPr>
            <a:xfrm rot="5400000">
              <a:off x="5321370" y="-691887"/>
              <a:ext cx="600721" cy="5291041"/>
            </a:xfrm>
            <a:prstGeom prst="round2SameRect">
              <a:avLst/>
            </a:prstGeom>
            <a:grpFill/>
            <a:ln w="19050">
              <a:solidFill>
                <a:srgbClr val="1F497D">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Round Same Side Corner Rectangle 12"/>
            <p:cNvSpPr/>
            <p:nvPr/>
          </p:nvSpPr>
          <p:spPr>
            <a:xfrm>
              <a:off x="2976211" y="1682598"/>
              <a:ext cx="5261716" cy="542071"/>
            </a:xfrm>
            <a:prstGeom prst="rect">
              <a:avLst/>
            </a:prstGeom>
            <a:noFill/>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p>
              <a:pPr marL="114300" lvl="1" indent="-114300" defTabSz="533400" fontAlgn="auto">
                <a:lnSpc>
                  <a:spcPct val="90000"/>
                </a:lnSpc>
                <a:spcBef>
                  <a:spcPts val="0"/>
                </a:spcBef>
                <a:spcAft>
                  <a:spcPct val="15000"/>
                </a:spcAft>
                <a:buClr>
                  <a:srgbClr val="1F497D"/>
                </a:buClr>
                <a:defRPr/>
              </a:pPr>
              <a:r>
                <a:rPr lang="en-US" sz="1600" dirty="0">
                  <a:latin typeface="Arial" pitchFamily="34" charset="0"/>
                  <a:cs typeface="Arial" pitchFamily="34" charset="0"/>
                </a:rPr>
                <a:t> “Students can clearly and precisely construct viable arguments to support their own reasoning and to critique the reasoning of others.” </a:t>
              </a:r>
            </a:p>
          </p:txBody>
        </p:sp>
      </p:grpSp>
      <p:grpSp>
        <p:nvGrpSpPr>
          <p:cNvPr id="7" name="Group 11"/>
          <p:cNvGrpSpPr>
            <a:grpSpLocks/>
          </p:cNvGrpSpPr>
          <p:nvPr/>
        </p:nvGrpSpPr>
        <p:grpSpPr bwMode="auto">
          <a:xfrm>
            <a:off x="285750" y="3784600"/>
            <a:ext cx="2976563" cy="914400"/>
            <a:chOff x="0" y="1578182"/>
            <a:chExt cx="2976210" cy="750901"/>
          </a:xfrm>
        </p:grpSpPr>
        <p:sp>
          <p:nvSpPr>
            <p:cNvPr id="31" name="Rounded Rectangle 30"/>
            <p:cNvSpPr/>
            <p:nvPr/>
          </p:nvSpPr>
          <p:spPr>
            <a:xfrm>
              <a:off x="0" y="1578182"/>
              <a:ext cx="2976210" cy="750901"/>
            </a:xfrm>
            <a:prstGeom prst="roundRect">
              <a:avLst/>
            </a:prstGeom>
            <a:solidFill>
              <a:srgbClr val="1F497D"/>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ounded Rectangle 14"/>
            <p:cNvSpPr/>
            <p:nvPr/>
          </p:nvSpPr>
          <p:spPr>
            <a:xfrm>
              <a:off x="36509" y="1614684"/>
              <a:ext cx="2903193" cy="677897"/>
            </a:xfrm>
            <a:prstGeom prst="rect">
              <a:avLst/>
            </a:prstGeom>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p>
              <a:pPr algn="ctr" defTabSz="977900" fontAlgn="auto">
                <a:lnSpc>
                  <a:spcPct val="90000"/>
                </a:lnSpc>
                <a:spcBef>
                  <a:spcPts val="0"/>
                </a:spcBef>
                <a:spcAft>
                  <a:spcPct val="35000"/>
                </a:spcAft>
                <a:defRPr/>
              </a:pPr>
              <a:r>
                <a:rPr lang="en-US" sz="2200" dirty="0">
                  <a:latin typeface="Arial" pitchFamily="34" charset="0"/>
                  <a:cs typeface="Arial" pitchFamily="34" charset="0"/>
                </a:rPr>
                <a:t>Communicating Reasoning</a:t>
              </a:r>
            </a:p>
          </p:txBody>
        </p:sp>
      </p:grpSp>
      <p:grpSp>
        <p:nvGrpSpPr>
          <p:cNvPr id="8" name="Group 12"/>
          <p:cNvGrpSpPr/>
          <p:nvPr/>
        </p:nvGrpSpPr>
        <p:grpSpPr>
          <a:xfrm>
            <a:off x="3011714" y="5063555"/>
            <a:ext cx="5614082" cy="822960"/>
            <a:chOff x="2976210" y="2731504"/>
            <a:chExt cx="5291041" cy="664305"/>
          </a:xfrm>
          <a:solidFill>
            <a:schemeClr val="bg1"/>
          </a:solidFill>
        </p:grpSpPr>
        <p:sp>
          <p:nvSpPr>
            <p:cNvPr id="29" name="Round Same Side Corner Rectangle 28"/>
            <p:cNvSpPr/>
            <p:nvPr/>
          </p:nvSpPr>
          <p:spPr>
            <a:xfrm rot="5400000">
              <a:off x="5289578" y="418136"/>
              <a:ext cx="664305" cy="5291041"/>
            </a:xfrm>
            <a:prstGeom prst="round2SameRect">
              <a:avLst/>
            </a:prstGeom>
            <a:grpFill/>
            <a:ln w="19050">
              <a:solidFill>
                <a:srgbClr val="009644">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Round Same Side Corner Rectangle 16"/>
            <p:cNvSpPr/>
            <p:nvPr/>
          </p:nvSpPr>
          <p:spPr>
            <a:xfrm>
              <a:off x="2976211" y="2749386"/>
              <a:ext cx="5261716" cy="642676"/>
            </a:xfrm>
            <a:prstGeom prst="rect">
              <a:avLst/>
            </a:prstGeom>
            <a:noFill/>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p>
              <a:pPr marL="114300" lvl="1" indent="-114300" defTabSz="533400" fontAlgn="auto">
                <a:lnSpc>
                  <a:spcPct val="90000"/>
                </a:lnSpc>
                <a:spcBef>
                  <a:spcPts val="0"/>
                </a:spcBef>
                <a:spcAft>
                  <a:spcPct val="15000"/>
                </a:spcAft>
                <a:buClr>
                  <a:srgbClr val="009644"/>
                </a:buClr>
                <a:defRPr/>
              </a:pPr>
              <a:r>
                <a:rPr lang="en-US" sz="1600" dirty="0">
                  <a:latin typeface="Arial" pitchFamily="34" charset="0"/>
                  <a:cs typeface="Arial" pitchFamily="34" charset="0"/>
                </a:rPr>
                <a:t> “Students can analyze complex, real-world scenarios and can use mathematical models to interpret and solve problems.” </a:t>
              </a:r>
            </a:p>
          </p:txBody>
        </p:sp>
      </p:grpSp>
      <p:grpSp>
        <p:nvGrpSpPr>
          <p:cNvPr id="9" name="Group 13"/>
          <p:cNvGrpSpPr>
            <a:grpSpLocks/>
          </p:cNvGrpSpPr>
          <p:nvPr/>
        </p:nvGrpSpPr>
        <p:grpSpPr bwMode="auto">
          <a:xfrm>
            <a:off x="285750" y="5010150"/>
            <a:ext cx="2976563" cy="914400"/>
            <a:chOff x="0" y="2366629"/>
            <a:chExt cx="2976210" cy="750901"/>
          </a:xfrm>
        </p:grpSpPr>
        <p:sp>
          <p:nvSpPr>
            <p:cNvPr id="27" name="Rounded Rectangle 26"/>
            <p:cNvSpPr/>
            <p:nvPr/>
          </p:nvSpPr>
          <p:spPr>
            <a:xfrm>
              <a:off x="0" y="2366629"/>
              <a:ext cx="2976210" cy="750901"/>
            </a:xfrm>
            <a:prstGeom prst="roundRect">
              <a:avLst/>
            </a:prstGeom>
            <a:solidFill>
              <a:srgbClr val="009644"/>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18"/>
            <p:cNvSpPr/>
            <p:nvPr/>
          </p:nvSpPr>
          <p:spPr>
            <a:xfrm>
              <a:off x="36509" y="2404435"/>
              <a:ext cx="2903193" cy="675289"/>
            </a:xfrm>
            <a:prstGeom prst="rect">
              <a:avLst/>
            </a:prstGeom>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p>
              <a:pPr algn="ctr" defTabSz="977900" fontAlgn="auto">
                <a:lnSpc>
                  <a:spcPct val="90000"/>
                </a:lnSpc>
                <a:spcBef>
                  <a:spcPts val="0"/>
                </a:spcBef>
                <a:spcAft>
                  <a:spcPct val="35000"/>
                </a:spcAft>
                <a:defRPr/>
              </a:pPr>
              <a:r>
                <a:rPr lang="en-US" sz="2200" dirty="0">
                  <a:latin typeface="Arial" pitchFamily="34" charset="0"/>
                  <a:cs typeface="Arial" pitchFamily="34" charset="0"/>
                </a:rPr>
                <a:t>Data Analysis and Modeling</a:t>
              </a:r>
            </a:p>
          </p:txBody>
        </p:sp>
      </p:grpSp>
      <p:sp>
        <p:nvSpPr>
          <p:cNvPr id="39947" name="TextBox 42"/>
          <p:cNvSpPr txBox="1">
            <a:spLocks noChangeArrowheads="1"/>
          </p:cNvSpPr>
          <p:nvPr/>
        </p:nvSpPr>
        <p:spPr bwMode="auto">
          <a:xfrm>
            <a:off x="6096000" y="6248400"/>
            <a:ext cx="2795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latin typeface="Calibri" pitchFamily="34" charset="0"/>
              </a:rPr>
              <a:t>(a/o Round 2 – released 12/9/11)</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805" y="1822891"/>
            <a:ext cx="5426836" cy="358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5908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1+#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242"/>
                                        </p:tgtEl>
                                        <p:attrNameLst>
                                          <p:attrName>style.visibility</p:attrName>
                                        </p:attrNameLst>
                                      </p:cBhvr>
                                      <p:to>
                                        <p:strVal val="visible"/>
                                      </p:to>
                                    </p:set>
                                    <p:animEffect transition="in" filter="barn(inVertical)">
                                      <p:cBhvr>
                                        <p:cTn id="4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3|9.1|6.3|8.8|4.3"/>
</p:tagLst>
</file>

<file path=ppt/tags/tag10.xml><?xml version="1.0" encoding="utf-8"?>
<p:tagLst xmlns:a="http://schemas.openxmlformats.org/drawingml/2006/main" xmlns:r="http://schemas.openxmlformats.org/officeDocument/2006/relationships" xmlns:p="http://schemas.openxmlformats.org/presentationml/2006/main">
  <p:tag name="TIMING" val="|27.4|2.9|5.4|2.9|3.6|5.1|3.3"/>
</p:tagLst>
</file>

<file path=ppt/tags/tag11.xml><?xml version="1.0" encoding="utf-8"?>
<p:tagLst xmlns:a="http://schemas.openxmlformats.org/drawingml/2006/main" xmlns:r="http://schemas.openxmlformats.org/officeDocument/2006/relationships" xmlns:p="http://schemas.openxmlformats.org/presentationml/2006/main">
  <p:tag name="TIMING" val="|12.6|9.1|6.8|12.5"/>
</p:tagLst>
</file>

<file path=ppt/tags/tag12.xml><?xml version="1.0" encoding="utf-8"?>
<p:tagLst xmlns:a="http://schemas.openxmlformats.org/drawingml/2006/main" xmlns:r="http://schemas.openxmlformats.org/officeDocument/2006/relationships" xmlns:p="http://schemas.openxmlformats.org/presentationml/2006/main">
  <p:tag name="TIMING" val="|37.8|4.5|8.6|3|3.6|8|5.7"/>
</p:tagLst>
</file>

<file path=ppt/tags/tag2.xml><?xml version="1.0" encoding="utf-8"?>
<p:tagLst xmlns:a="http://schemas.openxmlformats.org/drawingml/2006/main" xmlns:r="http://schemas.openxmlformats.org/officeDocument/2006/relationships" xmlns:p="http://schemas.openxmlformats.org/presentationml/2006/main">
  <p:tag name="TIMING" val="|2.8|21.9|8.8"/>
</p:tagLst>
</file>

<file path=ppt/tags/tag3.xml><?xml version="1.0" encoding="utf-8"?>
<p:tagLst xmlns:a="http://schemas.openxmlformats.org/drawingml/2006/main" xmlns:r="http://schemas.openxmlformats.org/officeDocument/2006/relationships" xmlns:p="http://schemas.openxmlformats.org/presentationml/2006/main">
  <p:tag name="TIMING" val="|11.9|5.2|4.1|14.2|3.5|5.1|2.9"/>
</p:tagLst>
</file>

<file path=ppt/tags/tag4.xml><?xml version="1.0" encoding="utf-8"?>
<p:tagLst xmlns:a="http://schemas.openxmlformats.org/drawingml/2006/main" xmlns:r="http://schemas.openxmlformats.org/officeDocument/2006/relationships" xmlns:p="http://schemas.openxmlformats.org/presentationml/2006/main">
  <p:tag name="TIMING" val="|7.2|9.3|16.4"/>
</p:tagLst>
</file>

<file path=ppt/tags/tag5.xml><?xml version="1.0" encoding="utf-8"?>
<p:tagLst xmlns:a="http://schemas.openxmlformats.org/drawingml/2006/main" xmlns:r="http://schemas.openxmlformats.org/officeDocument/2006/relationships" xmlns:p="http://schemas.openxmlformats.org/presentationml/2006/main">
  <p:tag name="TIMING" val="|10.7"/>
</p:tagLst>
</file>

<file path=ppt/tags/tag6.xml><?xml version="1.0" encoding="utf-8"?>
<p:tagLst xmlns:a="http://schemas.openxmlformats.org/drawingml/2006/main" xmlns:r="http://schemas.openxmlformats.org/officeDocument/2006/relationships" xmlns:p="http://schemas.openxmlformats.org/presentationml/2006/main">
  <p:tag name="TIMING" val="|5.2|15.2|4.3|10.3|9.7"/>
</p:tagLst>
</file>

<file path=ppt/tags/tag7.xml><?xml version="1.0" encoding="utf-8"?>
<p:tagLst xmlns:a="http://schemas.openxmlformats.org/drawingml/2006/main" xmlns:r="http://schemas.openxmlformats.org/officeDocument/2006/relationships" xmlns:p="http://schemas.openxmlformats.org/presentationml/2006/main">
  <p:tag name="TIMING" val="|13.3|11.1|6.1"/>
</p:tagLst>
</file>

<file path=ppt/tags/tag8.xml><?xml version="1.0" encoding="utf-8"?>
<p:tagLst xmlns:a="http://schemas.openxmlformats.org/drawingml/2006/main" xmlns:r="http://schemas.openxmlformats.org/officeDocument/2006/relationships" xmlns:p="http://schemas.openxmlformats.org/presentationml/2006/main">
  <p:tag name="TIMING" val="|21.3|4.9|2.9|3.4"/>
</p:tagLst>
</file>

<file path=ppt/tags/tag9.xml><?xml version="1.0" encoding="utf-8"?>
<p:tagLst xmlns:a="http://schemas.openxmlformats.org/drawingml/2006/main" xmlns:r="http://schemas.openxmlformats.org/officeDocument/2006/relationships" xmlns:p="http://schemas.openxmlformats.org/presentationml/2006/main">
  <p:tag name="TIMING" val="|12.1|10.5"/>
</p:tagLst>
</file>

<file path=ppt/theme/theme1.xml><?xml version="1.0" encoding="utf-8"?>
<a:theme xmlns:a="http://schemas.openxmlformats.org/drawingml/2006/main" name="CGRESD PowerPoint Template">
  <a:themeElements>
    <a:clrScheme name="CGRESD">
      <a:dk1>
        <a:srgbClr val="7E0032"/>
      </a:dk1>
      <a:lt1>
        <a:srgbClr val="EDE6C9"/>
      </a:lt1>
      <a:dk2>
        <a:srgbClr val="7E0032"/>
      </a:dk2>
      <a:lt2>
        <a:srgbClr val="EDE6C9"/>
      </a:lt2>
      <a:accent1>
        <a:srgbClr val="7E0032"/>
      </a:accent1>
      <a:accent2>
        <a:srgbClr val="758C5A"/>
      </a:accent2>
      <a:accent3>
        <a:srgbClr val="3A462D"/>
      </a:accent3>
      <a:accent4>
        <a:srgbClr val="52471B"/>
      </a:accent4>
      <a:accent5>
        <a:srgbClr val="5E0025"/>
      </a:accent5>
      <a:accent6>
        <a:srgbClr val="ACBD98"/>
      </a:accent6>
      <a:hlink>
        <a:srgbClr val="0000FF"/>
      </a:hlink>
      <a:folHlink>
        <a:srgbClr val="6699FF"/>
      </a:folHlink>
    </a:clrScheme>
    <a:fontScheme name="CGRESD Template Fonts">
      <a:majorFont>
        <a:latin typeface="Adobe Garamond Pro Bold"/>
        <a:ea typeface=""/>
        <a:cs typeface=""/>
      </a:majorFont>
      <a:minorFont>
        <a:latin typeface="Adobe Garamond Pro"/>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CGRESD PowerPoint Template</Template>
  <TotalTime>615</TotalTime>
  <Words>4115</Words>
  <Application>Microsoft Office PowerPoint</Application>
  <PresentationFormat>On-screen Show (4:3)</PresentationFormat>
  <Paragraphs>542</Paragraphs>
  <Slides>48</Slides>
  <Notes>25</Notes>
  <HiddenSlides>0</HiddenSlides>
  <MMClips>6</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CGRESD PowerPoint Template</vt:lpstr>
      <vt:lpstr>Microsoft ClipArt Gallery</vt:lpstr>
      <vt:lpstr>Collaborative Curriculum Groups </vt:lpstr>
      <vt:lpstr>Complete the Task at Your Table</vt:lpstr>
      <vt:lpstr>PowerPoint Presentation</vt:lpstr>
      <vt:lpstr>Curriculum Mapping  and Support 2012 - 2013</vt:lpstr>
      <vt:lpstr>Today’s Outcomes By the end of the session, participants will:</vt:lpstr>
      <vt:lpstr>A Balanced Assessment System</vt:lpstr>
      <vt:lpstr>Standards for Mathematical Practice  </vt:lpstr>
      <vt:lpstr>CCSS Foundation:  Reduce “Answer         Getting” </vt:lpstr>
      <vt:lpstr>Mathematics</vt:lpstr>
      <vt:lpstr>DOK is about complexity</vt:lpstr>
      <vt:lpstr>Cognitive Rigor  Depth of Knowledge:  The Role of Task</vt:lpstr>
      <vt:lpstr>DOK is not about difficulty... </vt:lpstr>
      <vt:lpstr> Karin Hess’ Differences Between Webb’ Depth of Knowledge and Bloom’s Taxonomy </vt:lpstr>
      <vt:lpstr>DOK Item/Task Review </vt:lpstr>
      <vt:lpstr>Revising Task for Cognitive Rigor </vt:lpstr>
      <vt:lpstr>Reflection:  What?  So What? Now What?</vt:lpstr>
      <vt:lpstr>Common Core Mathematics Claims</vt:lpstr>
      <vt:lpstr> Claim 1 Targeted by Grade Level  </vt:lpstr>
      <vt:lpstr>Formats and Components of Selected Response Items </vt:lpstr>
      <vt:lpstr>SBAC Non-Traditional  Selected Response Item</vt:lpstr>
      <vt:lpstr>SBAC Non-Traditional  Selected Response Item</vt:lpstr>
      <vt:lpstr>SBAC Non-Traditional  Selected Response Item</vt:lpstr>
      <vt:lpstr>Constructed Response Items </vt:lpstr>
      <vt:lpstr>Components of  Constructed Response Item </vt:lpstr>
      <vt:lpstr>Technology-Enhanced Items</vt:lpstr>
      <vt:lpstr>Implementing the Common Core </vt:lpstr>
      <vt:lpstr>Claim 2 – Problem Solving Across All Grade Levels </vt:lpstr>
      <vt:lpstr>Assessment Targets Claim 2 – Problem Solving</vt:lpstr>
      <vt:lpstr>Claim #2:  Problem Solving</vt:lpstr>
      <vt:lpstr>Claim 3 – Communicating Reasoning Across All Grade Levels </vt:lpstr>
      <vt:lpstr> Assessment Targets Claim 3 – Communicating Reason </vt:lpstr>
      <vt:lpstr>Common Interim Tasks 1 - 9</vt:lpstr>
      <vt:lpstr>Shift in How We Instruct Reducing “Teaching for Answer Getting” </vt:lpstr>
      <vt:lpstr>Claim 4 – Modeling and Data Analysis </vt:lpstr>
      <vt:lpstr>Assessment Targets Claim 4 – Model and Solve Problems Across All Grade Levels</vt:lpstr>
      <vt:lpstr>Claim #4:  Modeling </vt:lpstr>
      <vt:lpstr>Reflection:  What?  So What? Now What?</vt:lpstr>
      <vt:lpstr>Implementing the Common Core </vt:lpstr>
      <vt:lpstr>Implementation Resource Websites </vt:lpstr>
      <vt:lpstr>Important Websites</vt:lpstr>
      <vt:lpstr>Important Websites</vt:lpstr>
      <vt:lpstr>Important Websites, cont.</vt:lpstr>
      <vt:lpstr>Important Websites</vt:lpstr>
      <vt:lpstr>Resources from North Carolina</vt:lpstr>
      <vt:lpstr>PowerPoint Presentation</vt:lpstr>
      <vt:lpstr>Prepare Mathematically Proficient Students </vt:lpstr>
      <vt:lpstr>What is Curriculum Alignment?</vt:lpstr>
      <vt:lpstr>Reflection: Now What?</vt:lpstr>
    </vt:vector>
  </TitlesOfParts>
  <Company>CGRESD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76</cp:revision>
  <cp:lastPrinted>2012-10-18T15:31:35Z</cp:lastPrinted>
  <dcterms:created xsi:type="dcterms:W3CDTF">2012-02-13T17:07:02Z</dcterms:created>
  <dcterms:modified xsi:type="dcterms:W3CDTF">2012-10-18T16:56:50Z</dcterms:modified>
</cp:coreProperties>
</file>